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notesSlides/notesSlide10.xml" ContentType="application/vnd.openxmlformats-officedocument.presentationml.notesSl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4.xml" ContentType="application/vnd.openxmlformats-officedocument.presentationml.notesSlid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xml" ContentType="application/vnd.openxmlformats-officedocument.themeOverrid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xml" ContentType="application/vnd.openxmlformats-officedocument.themeOverrid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xml" ContentType="application/vnd.openxmlformats-officedocument.themeOverride+xml"/>
  <Override PartName="/ppt/notesSlides/notesSlide18.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2.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3.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4.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6.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8.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0.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2.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3.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6" r:id="rId4"/>
  </p:sldMasterIdLst>
  <p:notesMasterIdLst>
    <p:notesMasterId r:id="rId40"/>
  </p:notesMasterIdLst>
  <p:handoutMasterIdLst>
    <p:handoutMasterId r:id="rId41"/>
  </p:handoutMasterIdLst>
  <p:sldIdLst>
    <p:sldId id="262" r:id="rId5"/>
    <p:sldId id="299" r:id="rId6"/>
    <p:sldId id="392" r:id="rId7"/>
    <p:sldId id="393" r:id="rId8"/>
    <p:sldId id="394" r:id="rId9"/>
    <p:sldId id="395" r:id="rId10"/>
    <p:sldId id="396" r:id="rId11"/>
    <p:sldId id="354" r:id="rId12"/>
    <p:sldId id="397" r:id="rId13"/>
    <p:sldId id="375" r:id="rId14"/>
    <p:sldId id="398" r:id="rId15"/>
    <p:sldId id="399" r:id="rId16"/>
    <p:sldId id="400" r:id="rId17"/>
    <p:sldId id="401" r:id="rId18"/>
    <p:sldId id="402" r:id="rId19"/>
    <p:sldId id="403" r:id="rId20"/>
    <p:sldId id="404" r:id="rId21"/>
    <p:sldId id="311" r:id="rId22"/>
    <p:sldId id="405" r:id="rId23"/>
    <p:sldId id="406" r:id="rId24"/>
    <p:sldId id="407" r:id="rId25"/>
    <p:sldId id="408" r:id="rId26"/>
    <p:sldId id="409" r:id="rId27"/>
    <p:sldId id="410" r:id="rId28"/>
    <p:sldId id="411" r:id="rId29"/>
    <p:sldId id="412" r:id="rId30"/>
    <p:sldId id="312" r:id="rId31"/>
    <p:sldId id="349" r:id="rId32"/>
    <p:sldId id="381" r:id="rId33"/>
    <p:sldId id="313" r:id="rId34"/>
    <p:sldId id="316" r:id="rId35"/>
    <p:sldId id="372" r:id="rId36"/>
    <p:sldId id="414" r:id="rId37"/>
    <p:sldId id="319" r:id="rId38"/>
    <p:sldId id="415"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Kyle" initials="SK" lastIdx="1" clrIdx="0">
    <p:extLst>
      <p:ext uri="{19B8F6BF-5375-455C-9EA6-DF929625EA0E}">
        <p15:presenceInfo xmlns:p15="http://schemas.microsoft.com/office/powerpoint/2012/main" userId="S-1-5-21-1893938050-575629652-5522801-467232" providerId="AD"/>
      </p:ext>
    </p:extLst>
  </p:cmAuthor>
  <p:cmAuthor id="2" name="Goss, Amanda" initials="GA" lastIdx="3" clrIdx="1">
    <p:extLst>
      <p:ext uri="{19B8F6BF-5375-455C-9EA6-DF929625EA0E}">
        <p15:presenceInfo xmlns:p15="http://schemas.microsoft.com/office/powerpoint/2012/main" userId="S-1-5-21-1893938050-575629652-5522801-612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57" autoAdjust="0"/>
    <p:restoredTop sz="94937" autoAdjust="0"/>
  </p:normalViewPr>
  <p:slideViewPr>
    <p:cSldViewPr snapToGrid="0" showGuides="1">
      <p:cViewPr varScale="1">
        <p:scale>
          <a:sx n="97" d="100"/>
          <a:sy n="97" d="100"/>
        </p:scale>
        <p:origin x="882" y="96"/>
      </p:cViewPr>
      <p:guideLst>
        <p:guide pos="288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61" d="100"/>
        <a:sy n="161" d="100"/>
      </p:scale>
      <p:origin x="0" y="0"/>
    </p:cViewPr>
  </p:sorterViewPr>
  <p:notesViewPr>
    <p:cSldViewPr snapToGrid="0" showGuides="1">
      <p:cViewPr varScale="1">
        <p:scale>
          <a:sx n="53" d="100"/>
          <a:sy n="53" d="100"/>
        </p:scale>
        <p:origin x="3054" y="72"/>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1" Type="http://schemas.openxmlformats.org/officeDocument/2006/relationships/oleObject" Target="file:///\\na.blkint.com\public\public\PMG\MAS\MAPS\RFPs\GTAA%20New%20Business\MPS%20Collaboration\Decks\Perf%20and%20Strategic%20Bench%20Scatter%20Plot.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4.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5.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7.xml"/><Relationship Id="rId1" Type="http://schemas.microsoft.com/office/2011/relationships/chartStyle" Target="style37.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38.xml"/><Relationship Id="rId1" Type="http://schemas.microsoft.com/office/2011/relationships/chartStyle" Target="style38.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9.xml"/><Relationship Id="rId1" Type="http://schemas.microsoft.com/office/2011/relationships/chartStyle" Target="style39.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40.xml"/><Relationship Id="rId1" Type="http://schemas.microsoft.com/office/2011/relationships/chartStyle" Target="style40.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41.xml"/><Relationship Id="rId1" Type="http://schemas.microsoft.com/office/2011/relationships/chartStyle" Target="style41.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42.xml"/><Relationship Id="rId1" Type="http://schemas.microsoft.com/office/2011/relationships/chartStyle" Target="style42.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43.xml"/><Relationship Id="rId1" Type="http://schemas.microsoft.com/office/2011/relationships/chartStyle" Target="style43.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44.xml"/><Relationship Id="rId1" Type="http://schemas.microsoft.com/office/2011/relationships/chartStyle" Target="style44.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45.xml"/><Relationship Id="rId1" Type="http://schemas.microsoft.com/office/2011/relationships/chartStyle" Target="style45.xml"/></Relationships>
</file>

<file path=ppt/charts/_rels/chart6.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46.xml"/><Relationship Id="rId1" Type="http://schemas.microsoft.com/office/2011/relationships/chartStyle" Target="style46.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47.xml"/><Relationship Id="rId1" Type="http://schemas.microsoft.com/office/2011/relationships/chartStyle" Target="style47.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48.xml"/><Relationship Id="rId1" Type="http://schemas.microsoft.com/office/2011/relationships/chartStyle" Target="style48.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49.xml"/><Relationship Id="rId1" Type="http://schemas.microsoft.com/office/2011/relationships/chartStyle" Target="style49.xml"/></Relationships>
</file>

<file path=ppt/charts/_rels/chart7.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na.blkint.com\public\public\PMG\MAS\MAPS\RFPs\GTAA%20New%20Business\MPS%20Collaboration\Brochure\Range%20of%20Outcome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988539415998417E-2"/>
          <c:y val="3.8264537678596763E-2"/>
          <c:w val="0.93538715119173654"/>
          <c:h val="0.79052549779991055"/>
        </c:manualLayout>
      </c:layout>
      <c:barChart>
        <c:barDir val="col"/>
        <c:grouping val="stacked"/>
        <c:varyColors val="0"/>
        <c:ser>
          <c:idx val="0"/>
          <c:order val="0"/>
          <c:tx>
            <c:strRef>
              <c:f>Sheet1!$B$1</c:f>
              <c:strCache>
                <c:ptCount val="1"/>
                <c:pt idx="0">
                  <c:v>More Risky</c:v>
                </c:pt>
              </c:strCache>
            </c:strRef>
          </c:tx>
          <c:spPr>
            <a:solidFill>
              <a:schemeClr val="accent1"/>
            </a:solidFill>
            <a:ln>
              <a:solidFill>
                <a:schemeClr val="bg1">
                  <a:alpha val="99000"/>
                </a:schemeClr>
              </a:solidFill>
            </a:ln>
          </c:spPr>
          <c:invertIfNegative val="0"/>
          <c:dPt>
            <c:idx val="0"/>
            <c:invertIfNegative val="0"/>
            <c:bubble3D val="0"/>
            <c:extLst>
              <c:ext xmlns:c16="http://schemas.microsoft.com/office/drawing/2014/chart" uri="{C3380CC4-5D6E-409C-BE32-E72D297353CC}">
                <c16:uniqueId val="{00000000-E468-4DC6-B368-1AA4883C4816}"/>
              </c:ext>
            </c:extLst>
          </c:dPt>
          <c:dLbls>
            <c:dLbl>
              <c:idx val="0"/>
              <c:layout>
                <c:manualLayout>
                  <c:x val="-3.2449554234959027E-3"/>
                  <c:y val="-8.836416237069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68-4DC6-B368-1AA4883C4816}"/>
                </c:ext>
              </c:extLst>
            </c:dLbl>
            <c:dLbl>
              <c:idx val="1"/>
              <c:layout>
                <c:manualLayout>
                  <c:x val="-1.809529509145759E-3"/>
                  <c:y val="-0.157196618779338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68-4DC6-B368-1AA4883C4816}"/>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0</c:formatCode>
                <c:ptCount val="2"/>
                <c:pt idx="0">
                  <c:v>2007</c:v>
                </c:pt>
                <c:pt idx="1">
                  <c:v>2017</c:v>
                </c:pt>
              </c:numCache>
            </c:numRef>
          </c:cat>
          <c:val>
            <c:numRef>
              <c:f>Sheet1!$B$2:$B$3</c:f>
              <c:numCache>
                <c:formatCode>0%</c:formatCode>
                <c:ptCount val="2"/>
                <c:pt idx="0">
                  <c:v>0.55000000000000004</c:v>
                </c:pt>
                <c:pt idx="1">
                  <c:v>0.74</c:v>
                </c:pt>
              </c:numCache>
            </c:numRef>
          </c:val>
          <c:extLst>
            <c:ext xmlns:c16="http://schemas.microsoft.com/office/drawing/2014/chart" uri="{C3380CC4-5D6E-409C-BE32-E72D297353CC}">
              <c16:uniqueId val="{00000002-E468-4DC6-B368-1AA4883C4816}"/>
            </c:ext>
          </c:extLst>
        </c:ser>
        <c:ser>
          <c:idx val="1"/>
          <c:order val="1"/>
          <c:tx>
            <c:strRef>
              <c:f>Sheet1!$C$1</c:f>
              <c:strCache>
                <c:ptCount val="1"/>
                <c:pt idx="0">
                  <c:v>Less Risky</c:v>
                </c:pt>
              </c:strCache>
            </c:strRef>
          </c:tx>
          <c:spPr>
            <a:solidFill>
              <a:schemeClr val="accent3"/>
            </a:solidFill>
            <a:ln>
              <a:solidFill>
                <a:schemeClr val="bg1">
                  <a:alpha val="99000"/>
                </a:schemeClr>
              </a:solidFill>
            </a:ln>
          </c:spPr>
          <c:invertIfNegative val="0"/>
          <c:dLbls>
            <c:dLbl>
              <c:idx val="0"/>
              <c:layout>
                <c:manualLayout>
                  <c:x val="1.4886113611990675E-3"/>
                  <c:y val="-3.12012250534535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68-4DC6-B368-1AA4883C4816}"/>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0</c:formatCode>
                <c:ptCount val="2"/>
                <c:pt idx="0">
                  <c:v>2007</c:v>
                </c:pt>
                <c:pt idx="1">
                  <c:v>2017</c:v>
                </c:pt>
              </c:numCache>
            </c:numRef>
          </c:cat>
          <c:val>
            <c:numRef>
              <c:f>Sheet1!$C$2:$C$3</c:f>
              <c:numCache>
                <c:formatCode>0%</c:formatCode>
                <c:ptCount val="2"/>
                <c:pt idx="0">
                  <c:v>0.13</c:v>
                </c:pt>
                <c:pt idx="1">
                  <c:v>0.13</c:v>
                </c:pt>
              </c:numCache>
            </c:numRef>
          </c:val>
          <c:extLst>
            <c:ext xmlns:c16="http://schemas.microsoft.com/office/drawing/2014/chart" uri="{C3380CC4-5D6E-409C-BE32-E72D297353CC}">
              <c16:uniqueId val="{00000004-E468-4DC6-B368-1AA4883C4816}"/>
            </c:ext>
          </c:extLst>
        </c:ser>
        <c:ser>
          <c:idx val="2"/>
          <c:order val="2"/>
          <c:tx>
            <c:strRef>
              <c:f>Sheet1!$D$1</c:f>
              <c:strCache>
                <c:ptCount val="1"/>
                <c:pt idx="0">
                  <c:v>Same risk</c:v>
                </c:pt>
              </c:strCache>
            </c:strRef>
          </c:tx>
          <c:spPr>
            <a:solidFill>
              <a:schemeClr val="accent2"/>
            </a:solidFill>
            <a:ln>
              <a:solidFill>
                <a:schemeClr val="bg1">
                  <a:alpha val="99000"/>
                </a:schemeClr>
              </a:solidFill>
            </a:ln>
          </c:spPr>
          <c:invertIfNegative val="0"/>
          <c:dLbls>
            <c:dLbl>
              <c:idx val="0"/>
              <c:layout>
                <c:manualLayout>
                  <c:x val="-5.4581786043851124E-17"/>
                  <c:y val="-2.860079256686946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68-4DC6-B368-1AA4883C4816}"/>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0</c:formatCode>
                <c:ptCount val="2"/>
                <c:pt idx="0">
                  <c:v>2007</c:v>
                </c:pt>
                <c:pt idx="1">
                  <c:v>2017</c:v>
                </c:pt>
              </c:numCache>
            </c:numRef>
          </c:cat>
          <c:val>
            <c:numRef>
              <c:f>Sheet1!$D$2:$D$3</c:f>
              <c:numCache>
                <c:formatCode>0%</c:formatCode>
                <c:ptCount val="2"/>
                <c:pt idx="0">
                  <c:v>0.32</c:v>
                </c:pt>
                <c:pt idx="1">
                  <c:v>0.13</c:v>
                </c:pt>
              </c:numCache>
            </c:numRef>
          </c:val>
          <c:extLst>
            <c:ext xmlns:c16="http://schemas.microsoft.com/office/drawing/2014/chart" uri="{C3380CC4-5D6E-409C-BE32-E72D297353CC}">
              <c16:uniqueId val="{00000006-E468-4DC6-B368-1AA4883C4816}"/>
            </c:ext>
          </c:extLst>
        </c:ser>
        <c:dLbls>
          <c:showLegendKey val="0"/>
          <c:showVal val="0"/>
          <c:showCatName val="0"/>
          <c:showSerName val="0"/>
          <c:showPercent val="0"/>
          <c:showBubbleSize val="0"/>
        </c:dLbls>
        <c:gapWidth val="70"/>
        <c:overlap val="100"/>
        <c:axId val="1094621496"/>
        <c:axId val="1094620712"/>
      </c:barChart>
      <c:catAx>
        <c:axId val="1094621496"/>
        <c:scaling>
          <c:orientation val="minMax"/>
        </c:scaling>
        <c:delete val="0"/>
        <c:axPos val="b"/>
        <c:numFmt formatCode="0" sourceLinked="1"/>
        <c:majorTickMark val="none"/>
        <c:minorTickMark val="none"/>
        <c:tickLblPos val="low"/>
        <c:spPr>
          <a:ln w="19050">
            <a:solidFill>
              <a:srgbClr val="868686"/>
            </a:solidFill>
          </a:ln>
        </c:spPr>
        <c:txPr>
          <a:bodyPr rot="0" vert="horz"/>
          <a:lstStyle/>
          <a:p>
            <a:pPr>
              <a:defRPr sz="1200"/>
            </a:pPr>
            <a:endParaRPr lang="en-US"/>
          </a:p>
        </c:txPr>
        <c:crossAx val="1094620712"/>
        <c:crosses val="autoZero"/>
        <c:auto val="1"/>
        <c:lblAlgn val="ctr"/>
        <c:lblOffset val="100"/>
        <c:noMultiLvlLbl val="0"/>
      </c:catAx>
      <c:valAx>
        <c:axId val="1094620712"/>
        <c:scaling>
          <c:orientation val="minMax"/>
          <c:max val="1"/>
        </c:scaling>
        <c:delete val="1"/>
        <c:axPos val="l"/>
        <c:numFmt formatCode="0%" sourceLinked="1"/>
        <c:majorTickMark val="out"/>
        <c:minorTickMark val="none"/>
        <c:tickLblPos val="nextTo"/>
        <c:crossAx val="1094621496"/>
        <c:crosses val="autoZero"/>
        <c:crossBetween val="between"/>
        <c:majorUnit val="0.25"/>
      </c:valAx>
    </c:plotArea>
    <c:legend>
      <c:legendPos val="b"/>
      <c:layout>
        <c:manualLayout>
          <c:xMode val="edge"/>
          <c:yMode val="edge"/>
          <c:x val="0.12340163280694885"/>
          <c:y val="0.93772201089257923"/>
          <c:w val="0.75012736667585056"/>
          <c:h val="6.2277982901338999E-2"/>
        </c:manualLayout>
      </c:layout>
      <c:overlay val="0"/>
      <c:txPr>
        <a:bodyPr/>
        <a:lstStyle/>
        <a:p>
          <a:pPr>
            <a:defRPr sz="1200"/>
          </a:pPr>
          <a:endParaRPr lang="en-US"/>
        </a:p>
      </c:txPr>
    </c:legend>
    <c:plotVisOnly val="1"/>
    <c:dispBlanksAs val="gap"/>
    <c:showDLblsOverMax val="0"/>
  </c:chart>
  <c:txPr>
    <a:bodyPr/>
    <a:lstStyle/>
    <a:p>
      <a:pPr>
        <a:defRPr sz="1000">
          <a:solidFill>
            <a:schemeClr val="tx2"/>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8C62-4B3E-9997-7518C16320F7}"/>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8C62-4B3E-9997-7518C16320F7}"/>
              </c:ext>
            </c:extLst>
          </c:dPt>
          <c:cat>
            <c:strRef>
              <c:f>Sheet1!$A$2:$A$3</c:f>
              <c:strCache>
                <c:ptCount val="2"/>
                <c:pt idx="0">
                  <c:v>FI</c:v>
                </c:pt>
                <c:pt idx="1">
                  <c:v>EQ</c:v>
                </c:pt>
              </c:strCache>
            </c:strRef>
          </c:cat>
          <c:val>
            <c:numRef>
              <c:f>Sheet1!$I$2:$I$3</c:f>
              <c:numCache>
                <c:formatCode>0%</c:formatCode>
                <c:ptCount val="2"/>
                <c:pt idx="0" formatCode="0.0%">
                  <c:v>0.79999999999999993</c:v>
                </c:pt>
                <c:pt idx="1">
                  <c:v>0.20000000000000007</c:v>
                </c:pt>
              </c:numCache>
            </c:numRef>
          </c:val>
          <c:extLst>
            <c:ext xmlns:c16="http://schemas.microsoft.com/office/drawing/2014/chart" uri="{C3380CC4-5D6E-409C-BE32-E72D297353CC}">
              <c16:uniqueId val="{00000004-8C62-4B3E-9997-7518C16320F7}"/>
            </c:ext>
          </c:extLst>
        </c:ser>
        <c:dLbls>
          <c:showLegendKey val="0"/>
          <c:showVal val="0"/>
          <c:showCatName val="0"/>
          <c:showSerName val="0"/>
          <c:showPercent val="0"/>
          <c:showBubbleSize val="0"/>
          <c:showLeaderLines val="1"/>
        </c:dLbls>
        <c:firstSliceAng val="0"/>
      </c:pieChart>
      <c:spPr>
        <a:noFill/>
        <a:ln w="9525">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73E0-45B8-BA40-589110CCB125}"/>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73E0-45B8-BA40-589110CCB125}"/>
              </c:ext>
            </c:extLst>
          </c:dPt>
          <c:cat>
            <c:strRef>
              <c:f>Sheet1!$A$2:$A$3</c:f>
              <c:strCache>
                <c:ptCount val="2"/>
                <c:pt idx="0">
                  <c:v>FI</c:v>
                </c:pt>
                <c:pt idx="1">
                  <c:v>EQ</c:v>
                </c:pt>
              </c:strCache>
            </c:strRef>
          </c:cat>
          <c:val>
            <c:numRef>
              <c:f>Sheet1!$J$2:$J$3</c:f>
              <c:numCache>
                <c:formatCode>0%</c:formatCode>
                <c:ptCount val="2"/>
                <c:pt idx="0" formatCode="0.0%">
                  <c:v>0.89999999999999991</c:v>
                </c:pt>
                <c:pt idx="1">
                  <c:v>0.10000000000000009</c:v>
                </c:pt>
              </c:numCache>
            </c:numRef>
          </c:val>
          <c:extLst>
            <c:ext xmlns:c16="http://schemas.microsoft.com/office/drawing/2014/chart" uri="{C3380CC4-5D6E-409C-BE32-E72D297353CC}">
              <c16:uniqueId val="{00000004-73E0-45B8-BA40-589110CCB12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1"/>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D891-4501-89EE-DFDC5F2113C3}"/>
              </c:ext>
            </c:extLst>
          </c:dPt>
          <c:dPt>
            <c:idx val="1"/>
            <c:bubble3D val="0"/>
            <c:spPr>
              <a:solidFill>
                <a:schemeClr val="accent1"/>
              </a:solidFill>
              <a:ln w="9525">
                <a:solidFill>
                  <a:schemeClr val="lt1"/>
                </a:solidFill>
              </a:ln>
              <a:effectLst/>
            </c:spPr>
            <c:extLst>
              <c:ext xmlns:c16="http://schemas.microsoft.com/office/drawing/2014/chart" uri="{C3380CC4-5D6E-409C-BE32-E72D297353CC}">
                <c16:uniqueId val="{00000003-D891-4501-89EE-DFDC5F2113C3}"/>
              </c:ext>
            </c:extLst>
          </c:dPt>
          <c:cat>
            <c:strRef>
              <c:f>Sheet1!$A$2:$A$3</c:f>
              <c:strCache>
                <c:ptCount val="2"/>
                <c:pt idx="0">
                  <c:v>FI</c:v>
                </c:pt>
                <c:pt idx="1">
                  <c:v>EQ</c:v>
                </c:pt>
              </c:strCache>
            </c:strRef>
          </c:cat>
          <c:val>
            <c:numRef>
              <c:f>Sheet1!$K$2:$K$3</c:f>
              <c:numCache>
                <c:formatCode>0%</c:formatCode>
                <c:ptCount val="2"/>
                <c:pt idx="0" formatCode="0.0%">
                  <c:v>0.99999999999999989</c:v>
                </c:pt>
                <c:pt idx="1">
                  <c:v>0</c:v>
                </c:pt>
              </c:numCache>
            </c:numRef>
          </c:val>
          <c:extLst>
            <c:ext xmlns:c16="http://schemas.microsoft.com/office/drawing/2014/chart" uri="{C3380CC4-5D6E-409C-BE32-E72D297353CC}">
              <c16:uniqueId val="{00000004-D891-4501-89EE-DFDC5F2113C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1"/>
            </a:solidFill>
            <a:ln w="9525"/>
          </c:spPr>
          <c:dPt>
            <c:idx val="0"/>
            <c:bubble3D val="0"/>
            <c:spPr>
              <a:solidFill>
                <a:schemeClr val="accent2"/>
              </a:solidFill>
              <a:ln w="9525">
                <a:solidFill>
                  <a:schemeClr val="lt1"/>
                </a:solidFill>
              </a:ln>
              <a:effectLst/>
            </c:spPr>
            <c:extLst>
              <c:ext xmlns:c16="http://schemas.microsoft.com/office/drawing/2014/chart" uri="{C3380CC4-5D6E-409C-BE32-E72D297353CC}">
                <c16:uniqueId val="{00000001-6992-4D69-9412-4D878DA8A159}"/>
              </c:ext>
            </c:extLst>
          </c:dPt>
          <c:dPt>
            <c:idx val="1"/>
            <c:bubble3D val="0"/>
            <c:spPr>
              <a:solidFill>
                <a:schemeClr val="accent1"/>
              </a:solidFill>
              <a:ln w="9525">
                <a:solidFill>
                  <a:schemeClr val="lt1"/>
                </a:solidFill>
              </a:ln>
              <a:effectLst/>
            </c:spPr>
            <c:extLst>
              <c:ext xmlns:c16="http://schemas.microsoft.com/office/drawing/2014/chart" uri="{C3380CC4-5D6E-409C-BE32-E72D297353CC}">
                <c16:uniqueId val="{00000003-6992-4D69-9412-4D878DA8A159}"/>
              </c:ext>
            </c:extLst>
          </c:dPt>
          <c:cat>
            <c:strRef>
              <c:f>Sheet1!$A$2:$A$3</c:f>
              <c:strCache>
                <c:ptCount val="2"/>
                <c:pt idx="0">
                  <c:v>FI</c:v>
                </c:pt>
                <c:pt idx="1">
                  <c:v>EQ</c:v>
                </c:pt>
              </c:strCache>
            </c:strRef>
          </c:cat>
          <c:val>
            <c:numRef>
              <c:f>Sheet1!$K$2:$K$3</c:f>
              <c:numCache>
                <c:formatCode>0%</c:formatCode>
                <c:ptCount val="2"/>
                <c:pt idx="0" formatCode="0.0%">
                  <c:v>0.99999999999999989</c:v>
                </c:pt>
                <c:pt idx="1">
                  <c:v>0</c:v>
                </c:pt>
              </c:numCache>
            </c:numRef>
          </c:val>
          <c:extLst>
            <c:ext xmlns:c16="http://schemas.microsoft.com/office/drawing/2014/chart" uri="{C3380CC4-5D6E-409C-BE32-E72D297353CC}">
              <c16:uniqueId val="{00000004-6992-4D69-9412-4D878DA8A15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D364-446E-92E8-37C1C725759E}"/>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D364-446E-92E8-37C1C725759E}"/>
              </c:ext>
            </c:extLst>
          </c:dPt>
          <c:cat>
            <c:strRef>
              <c:f>Sheet1!$A$2:$A$3</c:f>
              <c:strCache>
                <c:ptCount val="2"/>
                <c:pt idx="0">
                  <c:v>FI</c:v>
                </c:pt>
                <c:pt idx="1">
                  <c:v>EQ</c:v>
                </c:pt>
              </c:strCache>
            </c:strRef>
          </c:cat>
          <c:val>
            <c:numRef>
              <c:f>Sheet1!$B$2:$B$3</c:f>
              <c:numCache>
                <c:formatCode>0%</c:formatCode>
                <c:ptCount val="2"/>
                <c:pt idx="0">
                  <c:v>0.1</c:v>
                </c:pt>
                <c:pt idx="1">
                  <c:v>0.9</c:v>
                </c:pt>
              </c:numCache>
            </c:numRef>
          </c:val>
          <c:extLst>
            <c:ext xmlns:c16="http://schemas.microsoft.com/office/drawing/2014/chart" uri="{C3380CC4-5D6E-409C-BE32-E72D297353CC}">
              <c16:uniqueId val="{00000004-D364-446E-92E8-37C1C725759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D0E0-411C-A513-41E15994FAA9}"/>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D0E0-411C-A513-41E15994FAA9}"/>
              </c:ext>
            </c:extLst>
          </c:dPt>
          <c:cat>
            <c:strRef>
              <c:f>Sheet1!$A$2:$A$3</c:f>
              <c:strCache>
                <c:ptCount val="2"/>
                <c:pt idx="0">
                  <c:v>FI</c:v>
                </c:pt>
                <c:pt idx="1">
                  <c:v>EQ</c:v>
                </c:pt>
              </c:strCache>
            </c:strRef>
          </c:cat>
          <c:val>
            <c:numRef>
              <c:f>Sheet1!$C$2:$C$3</c:f>
              <c:numCache>
                <c:formatCode>0%</c:formatCode>
                <c:ptCount val="2"/>
                <c:pt idx="0" formatCode="0.0%">
                  <c:v>0.2</c:v>
                </c:pt>
                <c:pt idx="1">
                  <c:v>0.8</c:v>
                </c:pt>
              </c:numCache>
            </c:numRef>
          </c:val>
          <c:extLst>
            <c:ext xmlns:c16="http://schemas.microsoft.com/office/drawing/2014/chart" uri="{C3380CC4-5D6E-409C-BE32-E72D297353CC}">
              <c16:uniqueId val="{00000004-D0E0-411C-A513-41E15994FA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AAC0-462F-9D94-815AD36076B7}"/>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AAC0-462F-9D94-815AD36076B7}"/>
              </c:ext>
            </c:extLst>
          </c:dPt>
          <c:cat>
            <c:strRef>
              <c:f>Sheet1!$A$2:$A$3</c:f>
              <c:strCache>
                <c:ptCount val="2"/>
                <c:pt idx="0">
                  <c:v>FI</c:v>
                </c:pt>
                <c:pt idx="1">
                  <c:v>EQ</c:v>
                </c:pt>
              </c:strCache>
            </c:strRef>
          </c:cat>
          <c:val>
            <c:numRef>
              <c:f>Sheet1!$D$2:$D$3</c:f>
              <c:numCache>
                <c:formatCode>0%</c:formatCode>
                <c:ptCount val="2"/>
                <c:pt idx="0" formatCode="0.0%">
                  <c:v>0.30000000000000004</c:v>
                </c:pt>
                <c:pt idx="1">
                  <c:v>0.7</c:v>
                </c:pt>
              </c:numCache>
            </c:numRef>
          </c:val>
          <c:extLst>
            <c:ext xmlns:c16="http://schemas.microsoft.com/office/drawing/2014/chart" uri="{C3380CC4-5D6E-409C-BE32-E72D297353CC}">
              <c16:uniqueId val="{00000004-AAC0-462F-9D94-815AD36076B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49C3-42CE-AF80-BDC1FA7122ED}"/>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49C3-42CE-AF80-BDC1FA7122ED}"/>
              </c:ext>
            </c:extLst>
          </c:dPt>
          <c:cat>
            <c:strRef>
              <c:f>Sheet1!$A$2:$A$3</c:f>
              <c:strCache>
                <c:ptCount val="2"/>
                <c:pt idx="0">
                  <c:v>FI</c:v>
                </c:pt>
                <c:pt idx="1">
                  <c:v>EQ</c:v>
                </c:pt>
              </c:strCache>
            </c:strRef>
          </c:cat>
          <c:val>
            <c:numRef>
              <c:f>Sheet1!$E$2:$E$3</c:f>
              <c:numCache>
                <c:formatCode>0%</c:formatCode>
                <c:ptCount val="2"/>
                <c:pt idx="0" formatCode="0.0%">
                  <c:v>0.4</c:v>
                </c:pt>
                <c:pt idx="1">
                  <c:v>0.6</c:v>
                </c:pt>
              </c:numCache>
            </c:numRef>
          </c:val>
          <c:extLst>
            <c:ext xmlns:c16="http://schemas.microsoft.com/office/drawing/2014/chart" uri="{C3380CC4-5D6E-409C-BE32-E72D297353CC}">
              <c16:uniqueId val="{00000004-49C3-42CE-AF80-BDC1FA7122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A112-4898-A3BC-494C5D58194B}"/>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A112-4898-A3BC-494C5D58194B}"/>
              </c:ext>
            </c:extLst>
          </c:dPt>
          <c:cat>
            <c:strRef>
              <c:f>Sheet1!$A$2:$A$3</c:f>
              <c:strCache>
                <c:ptCount val="2"/>
                <c:pt idx="0">
                  <c:v>FI</c:v>
                </c:pt>
                <c:pt idx="1">
                  <c:v>EQ</c:v>
                </c:pt>
              </c:strCache>
            </c:strRef>
          </c:cat>
          <c:val>
            <c:numRef>
              <c:f>Sheet1!$F$2:$F$3</c:f>
              <c:numCache>
                <c:formatCode>0%</c:formatCode>
                <c:ptCount val="2"/>
                <c:pt idx="0" formatCode="0.0%">
                  <c:v>0.5</c:v>
                </c:pt>
                <c:pt idx="1">
                  <c:v>0.5</c:v>
                </c:pt>
              </c:numCache>
            </c:numRef>
          </c:val>
          <c:extLst>
            <c:ext xmlns:c16="http://schemas.microsoft.com/office/drawing/2014/chart" uri="{C3380CC4-5D6E-409C-BE32-E72D297353CC}">
              <c16:uniqueId val="{00000004-A112-4898-A3BC-494C5D58194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D24D-456B-A025-F6BE8630F776}"/>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D24D-456B-A025-F6BE8630F776}"/>
              </c:ext>
            </c:extLst>
          </c:dPt>
          <c:cat>
            <c:strRef>
              <c:f>Sheet1!$A$2:$A$3</c:f>
              <c:strCache>
                <c:ptCount val="2"/>
                <c:pt idx="0">
                  <c:v>FI</c:v>
                </c:pt>
                <c:pt idx="1">
                  <c:v>EQ</c:v>
                </c:pt>
              </c:strCache>
            </c:strRef>
          </c:cat>
          <c:val>
            <c:numRef>
              <c:f>Sheet1!$G$2:$G$3</c:f>
              <c:numCache>
                <c:formatCode>0%</c:formatCode>
                <c:ptCount val="2"/>
                <c:pt idx="0" formatCode="0.0%">
                  <c:v>0.6</c:v>
                </c:pt>
                <c:pt idx="1">
                  <c:v>0.4</c:v>
                </c:pt>
              </c:numCache>
            </c:numRef>
          </c:val>
          <c:extLst>
            <c:ext xmlns:c16="http://schemas.microsoft.com/office/drawing/2014/chart" uri="{C3380CC4-5D6E-409C-BE32-E72D297353CC}">
              <c16:uniqueId val="{00000004-D24D-456B-A025-F6BE8630F7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88780541505146E-2"/>
          <c:y val="3.6224527765180009E-2"/>
          <c:w val="0.87931313359560737"/>
          <c:h val="0.81183216189711516"/>
        </c:manualLayout>
      </c:layout>
      <c:barChart>
        <c:barDir val="col"/>
        <c:grouping val="stacked"/>
        <c:varyColors val="0"/>
        <c:ser>
          <c:idx val="0"/>
          <c:order val="0"/>
          <c:tx>
            <c:strRef>
              <c:f>Sheet1!$B$1</c:f>
              <c:strCache>
                <c:ptCount val="1"/>
                <c:pt idx="0">
                  <c:v>Upside Capture</c:v>
                </c:pt>
              </c:strCache>
            </c:strRef>
          </c:tx>
          <c:spPr>
            <a:solidFill>
              <a:schemeClr val="accent2"/>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All Stock Funds &amp; ETFs</c:v>
                </c:pt>
              </c:strCache>
            </c:strRef>
          </c:cat>
          <c:val>
            <c:numRef>
              <c:f>Sheet1!$B$2</c:f>
              <c:numCache>
                <c:formatCode>General</c:formatCode>
                <c:ptCount val="1"/>
                <c:pt idx="0">
                  <c:v>101</c:v>
                </c:pt>
              </c:numCache>
            </c:numRef>
          </c:val>
          <c:extLst>
            <c:ext xmlns:c16="http://schemas.microsoft.com/office/drawing/2014/chart" uri="{C3380CC4-5D6E-409C-BE32-E72D297353CC}">
              <c16:uniqueId val="{00000000-A486-42A2-AE51-2BCD2F71B8C6}"/>
            </c:ext>
          </c:extLst>
        </c:ser>
        <c:ser>
          <c:idx val="1"/>
          <c:order val="1"/>
          <c:tx>
            <c:strRef>
              <c:f>Sheet1!$C$1</c:f>
              <c:strCache>
                <c:ptCount val="1"/>
                <c:pt idx="0">
                  <c:v>Downside Capture</c:v>
                </c:pt>
              </c:strCache>
            </c:strRef>
          </c:tx>
          <c:spPr>
            <a:solidFill>
              <a:schemeClr val="accent1"/>
            </a:solidFill>
            <a:ln>
              <a:solidFill>
                <a:schemeClr val="bg1"/>
              </a:solidFill>
            </a:ln>
            <a:effectLst/>
          </c:spPr>
          <c:invertIfNegative val="0"/>
          <c:dLbls>
            <c:dLbl>
              <c:idx val="0"/>
              <c:tx>
                <c:rich>
                  <a:bodyPr/>
                  <a:lstStyle/>
                  <a:p>
                    <a:r>
                      <a:rPr lang="en-US" dirty="0"/>
                      <a:t>108%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86-42A2-AE51-2BCD2F71B8C6}"/>
                </c:ext>
              </c:extLst>
            </c:dLbl>
            <c:dLbl>
              <c:idx val="1"/>
              <c:tx>
                <c:rich>
                  <a:bodyPr/>
                  <a:lstStyle/>
                  <a:p>
                    <a:r>
                      <a:rPr lang="en-US"/>
                      <a:t>112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86-42A2-AE51-2BCD2F71B8C6}"/>
                </c:ext>
              </c:extLst>
            </c:dLbl>
            <c:dLbl>
              <c:idx val="2"/>
              <c:tx>
                <c:rich>
                  <a:bodyPr/>
                  <a:lstStyle/>
                  <a:p>
                    <a:r>
                      <a:rPr lang="en-US"/>
                      <a:t>94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86-42A2-AE51-2BCD2F71B8C6}"/>
                </c:ext>
              </c:extLst>
            </c:dLbl>
            <c:dLbl>
              <c:idx val="3"/>
              <c:tx>
                <c:rich>
                  <a:bodyPr/>
                  <a:lstStyle/>
                  <a:p>
                    <a:r>
                      <a:rPr lang="en-US"/>
                      <a:t>105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86-42A2-AE51-2BCD2F71B8C6}"/>
                </c:ext>
              </c:extLst>
            </c:dLbl>
            <c:dLbl>
              <c:idx val="4"/>
              <c:tx>
                <c:rich>
                  <a:bodyPr/>
                  <a:lstStyle/>
                  <a:p>
                    <a:r>
                      <a:rPr lang="en-US"/>
                      <a:t>130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86-42A2-AE51-2BCD2F71B8C6}"/>
                </c:ext>
              </c:extLst>
            </c:dLbl>
            <c:dLbl>
              <c:idx val="5"/>
              <c:tx>
                <c:rich>
                  <a:bodyPr/>
                  <a:lstStyle/>
                  <a:p>
                    <a:r>
                      <a:rPr lang="en-US"/>
                      <a:t>105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86-42A2-AE51-2BCD2F71B8C6}"/>
                </c:ext>
              </c:extLst>
            </c:dLbl>
            <c:dLbl>
              <c:idx val="6"/>
              <c:tx>
                <c:rich>
                  <a:bodyPr/>
                  <a:lstStyle/>
                  <a:p>
                    <a:r>
                      <a:rPr lang="en-US"/>
                      <a:t>113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86-42A2-AE51-2BCD2F71B8C6}"/>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c:f>
              <c:strCache>
                <c:ptCount val="1"/>
                <c:pt idx="0">
                  <c:v>All Stock Funds &amp; ETFs</c:v>
                </c:pt>
              </c:strCache>
            </c:strRef>
          </c:cat>
          <c:val>
            <c:numRef>
              <c:f>Sheet1!$C$2</c:f>
              <c:numCache>
                <c:formatCode>General</c:formatCode>
                <c:ptCount val="1"/>
                <c:pt idx="0">
                  <c:v>-108</c:v>
                </c:pt>
              </c:numCache>
            </c:numRef>
          </c:val>
          <c:extLst>
            <c:ext xmlns:c16="http://schemas.microsoft.com/office/drawing/2014/chart" uri="{C3380CC4-5D6E-409C-BE32-E72D297353CC}">
              <c16:uniqueId val="{00000008-A486-42A2-AE51-2BCD2F71B8C6}"/>
            </c:ext>
          </c:extLst>
        </c:ser>
        <c:dLbls>
          <c:showLegendKey val="0"/>
          <c:showVal val="0"/>
          <c:showCatName val="0"/>
          <c:showSerName val="0"/>
          <c:showPercent val="0"/>
          <c:showBubbleSize val="0"/>
        </c:dLbls>
        <c:gapWidth val="150"/>
        <c:overlap val="100"/>
        <c:axId val="1094619928"/>
        <c:axId val="1094619536"/>
      </c:barChart>
      <c:catAx>
        <c:axId val="1094619928"/>
        <c:scaling>
          <c:orientation val="minMax"/>
        </c:scaling>
        <c:delete val="0"/>
        <c:axPos val="b"/>
        <c:numFmt formatCode="General" sourceLinked="0"/>
        <c:majorTickMark val="none"/>
        <c:minorTickMark val="none"/>
        <c:tickLblPos val="none"/>
        <c:spPr>
          <a:noFill/>
          <a:ln w="19050"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094619536"/>
        <c:crosses val="autoZero"/>
        <c:auto val="1"/>
        <c:lblAlgn val="ctr"/>
        <c:lblOffset val="100"/>
        <c:noMultiLvlLbl val="0"/>
      </c:catAx>
      <c:valAx>
        <c:axId val="1094619536"/>
        <c:scaling>
          <c:orientation val="minMax"/>
          <c:max val="115"/>
          <c:min val="-115"/>
        </c:scaling>
        <c:delete val="1"/>
        <c:axPos val="l"/>
        <c:numFmt formatCode="General" sourceLinked="1"/>
        <c:majorTickMark val="out"/>
        <c:minorTickMark val="none"/>
        <c:tickLblPos val="nextTo"/>
        <c:crossAx val="1094619928"/>
        <c:crosses val="autoZero"/>
        <c:crossBetween val="between"/>
        <c:majorUnit val="15"/>
      </c:valAx>
      <c:spPr>
        <a:noFill/>
        <a:ln>
          <a:noFill/>
        </a:ln>
        <a:effectLst/>
      </c:spPr>
    </c:plotArea>
    <c:legend>
      <c:legendPos val="b"/>
      <c:layout>
        <c:manualLayout>
          <c:xMode val="edge"/>
          <c:yMode val="edge"/>
          <c:x val="0.12058643745690728"/>
          <c:y val="0.9337388708764347"/>
          <c:w val="0.75882712508618544"/>
          <c:h val="6.517281028393104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100">
          <a:solidFill>
            <a:schemeClr val="tx2"/>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9FBD-42C1-9E65-7AF144D63B5F}"/>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9FBD-42C1-9E65-7AF144D63B5F}"/>
              </c:ext>
            </c:extLst>
          </c:dPt>
          <c:cat>
            <c:strRef>
              <c:f>Sheet1!$A$2:$A$3</c:f>
              <c:strCache>
                <c:ptCount val="2"/>
                <c:pt idx="0">
                  <c:v>FI</c:v>
                </c:pt>
                <c:pt idx="1">
                  <c:v>EQ</c:v>
                </c:pt>
              </c:strCache>
            </c:strRef>
          </c:cat>
          <c:val>
            <c:numRef>
              <c:f>Sheet1!$H$2:$H$3</c:f>
              <c:numCache>
                <c:formatCode>0%</c:formatCode>
                <c:ptCount val="2"/>
                <c:pt idx="0" formatCode="0.0%">
                  <c:v>0.7</c:v>
                </c:pt>
                <c:pt idx="1">
                  <c:v>0.30000000000000004</c:v>
                </c:pt>
              </c:numCache>
            </c:numRef>
          </c:val>
          <c:extLst>
            <c:ext xmlns:c16="http://schemas.microsoft.com/office/drawing/2014/chart" uri="{C3380CC4-5D6E-409C-BE32-E72D297353CC}">
              <c16:uniqueId val="{00000004-9FBD-42C1-9E65-7AF144D63B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B35C-4297-8E6B-083AD64A1C52}"/>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B35C-4297-8E6B-083AD64A1C52}"/>
              </c:ext>
            </c:extLst>
          </c:dPt>
          <c:cat>
            <c:strRef>
              <c:f>Sheet1!$A$2:$A$3</c:f>
              <c:strCache>
                <c:ptCount val="2"/>
                <c:pt idx="0">
                  <c:v>FI</c:v>
                </c:pt>
                <c:pt idx="1">
                  <c:v>EQ</c:v>
                </c:pt>
              </c:strCache>
            </c:strRef>
          </c:cat>
          <c:val>
            <c:numRef>
              <c:f>Sheet1!$I$2:$I$3</c:f>
              <c:numCache>
                <c:formatCode>0%</c:formatCode>
                <c:ptCount val="2"/>
                <c:pt idx="0" formatCode="0.0%">
                  <c:v>0.79999999999999993</c:v>
                </c:pt>
                <c:pt idx="1">
                  <c:v>0.20000000000000007</c:v>
                </c:pt>
              </c:numCache>
            </c:numRef>
          </c:val>
          <c:extLst>
            <c:ext xmlns:c16="http://schemas.microsoft.com/office/drawing/2014/chart" uri="{C3380CC4-5D6E-409C-BE32-E72D297353CC}">
              <c16:uniqueId val="{00000004-B35C-4297-8E6B-083AD64A1C52}"/>
            </c:ext>
          </c:extLst>
        </c:ser>
        <c:dLbls>
          <c:showLegendKey val="0"/>
          <c:showVal val="0"/>
          <c:showCatName val="0"/>
          <c:showSerName val="0"/>
          <c:showPercent val="0"/>
          <c:showBubbleSize val="0"/>
          <c:showLeaderLines val="1"/>
        </c:dLbls>
        <c:firstSliceAng val="0"/>
      </c:pieChart>
      <c:spPr>
        <a:noFill/>
        <a:ln w="9525">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20FE-4AF6-9FF8-54667A9EF20B}"/>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20FE-4AF6-9FF8-54667A9EF20B}"/>
              </c:ext>
            </c:extLst>
          </c:dPt>
          <c:cat>
            <c:strRef>
              <c:f>Sheet1!$A$2:$A$3</c:f>
              <c:strCache>
                <c:ptCount val="2"/>
                <c:pt idx="0">
                  <c:v>FI</c:v>
                </c:pt>
                <c:pt idx="1">
                  <c:v>EQ</c:v>
                </c:pt>
              </c:strCache>
            </c:strRef>
          </c:cat>
          <c:val>
            <c:numRef>
              <c:f>Sheet1!$J$2:$J$3</c:f>
              <c:numCache>
                <c:formatCode>0%</c:formatCode>
                <c:ptCount val="2"/>
                <c:pt idx="0" formatCode="0.0%">
                  <c:v>0.89999999999999991</c:v>
                </c:pt>
                <c:pt idx="1">
                  <c:v>0.10000000000000009</c:v>
                </c:pt>
              </c:numCache>
            </c:numRef>
          </c:val>
          <c:extLst>
            <c:ext xmlns:c16="http://schemas.microsoft.com/office/drawing/2014/chart" uri="{C3380CC4-5D6E-409C-BE32-E72D297353CC}">
              <c16:uniqueId val="{00000004-20FE-4AF6-9FF8-54667A9EF20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1"/>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4EAA-43A0-A2AC-FA3E376E90A5}"/>
              </c:ext>
            </c:extLst>
          </c:dPt>
          <c:dPt>
            <c:idx val="1"/>
            <c:bubble3D val="0"/>
            <c:spPr>
              <a:solidFill>
                <a:schemeClr val="accent1"/>
              </a:solidFill>
              <a:ln w="9525">
                <a:solidFill>
                  <a:schemeClr val="lt1"/>
                </a:solidFill>
              </a:ln>
              <a:effectLst/>
            </c:spPr>
            <c:extLst>
              <c:ext xmlns:c16="http://schemas.microsoft.com/office/drawing/2014/chart" uri="{C3380CC4-5D6E-409C-BE32-E72D297353CC}">
                <c16:uniqueId val="{00000003-4EAA-43A0-A2AC-FA3E376E90A5}"/>
              </c:ext>
            </c:extLst>
          </c:dPt>
          <c:cat>
            <c:strRef>
              <c:f>Sheet1!$A$2:$A$3</c:f>
              <c:strCache>
                <c:ptCount val="2"/>
                <c:pt idx="0">
                  <c:v>FI</c:v>
                </c:pt>
                <c:pt idx="1">
                  <c:v>EQ</c:v>
                </c:pt>
              </c:strCache>
            </c:strRef>
          </c:cat>
          <c:val>
            <c:numRef>
              <c:f>Sheet1!$K$2:$K$3</c:f>
              <c:numCache>
                <c:formatCode>0%</c:formatCode>
                <c:ptCount val="2"/>
                <c:pt idx="0" formatCode="0.0%">
                  <c:v>0.99999999999999989</c:v>
                </c:pt>
                <c:pt idx="1">
                  <c:v>0</c:v>
                </c:pt>
              </c:numCache>
            </c:numRef>
          </c:val>
          <c:extLst>
            <c:ext xmlns:c16="http://schemas.microsoft.com/office/drawing/2014/chart" uri="{C3380CC4-5D6E-409C-BE32-E72D297353CC}">
              <c16:uniqueId val="{00000004-4EAA-43A0-A2AC-FA3E376E90A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1"/>
            </a:solidFill>
            <a:ln w="9525"/>
          </c:spPr>
          <c:dPt>
            <c:idx val="0"/>
            <c:bubble3D val="0"/>
            <c:spPr>
              <a:solidFill>
                <a:schemeClr val="accent2"/>
              </a:solidFill>
              <a:ln w="9525">
                <a:solidFill>
                  <a:schemeClr val="lt1"/>
                </a:solidFill>
              </a:ln>
              <a:effectLst/>
            </c:spPr>
            <c:extLst>
              <c:ext xmlns:c16="http://schemas.microsoft.com/office/drawing/2014/chart" uri="{C3380CC4-5D6E-409C-BE32-E72D297353CC}">
                <c16:uniqueId val="{00000001-12BF-43AA-A939-73A263A2113F}"/>
              </c:ext>
            </c:extLst>
          </c:dPt>
          <c:dPt>
            <c:idx val="1"/>
            <c:bubble3D val="0"/>
            <c:spPr>
              <a:solidFill>
                <a:schemeClr val="accent1"/>
              </a:solidFill>
              <a:ln w="9525">
                <a:solidFill>
                  <a:schemeClr val="lt1"/>
                </a:solidFill>
              </a:ln>
              <a:effectLst/>
            </c:spPr>
            <c:extLst>
              <c:ext xmlns:c16="http://schemas.microsoft.com/office/drawing/2014/chart" uri="{C3380CC4-5D6E-409C-BE32-E72D297353CC}">
                <c16:uniqueId val="{00000003-12BF-43AA-A939-73A263A2113F}"/>
              </c:ext>
            </c:extLst>
          </c:dPt>
          <c:cat>
            <c:strRef>
              <c:f>Sheet1!$A$2:$A$3</c:f>
              <c:strCache>
                <c:ptCount val="2"/>
                <c:pt idx="0">
                  <c:v>FI</c:v>
                </c:pt>
                <c:pt idx="1">
                  <c:v>EQ</c:v>
                </c:pt>
              </c:strCache>
            </c:strRef>
          </c:cat>
          <c:val>
            <c:numRef>
              <c:f>Sheet1!$K$2:$K$3</c:f>
              <c:numCache>
                <c:formatCode>0%</c:formatCode>
                <c:ptCount val="2"/>
                <c:pt idx="0" formatCode="0.0%">
                  <c:v>0.99999999999999989</c:v>
                </c:pt>
                <c:pt idx="1">
                  <c:v>0</c:v>
                </c:pt>
              </c:numCache>
            </c:numRef>
          </c:val>
          <c:extLst>
            <c:ext xmlns:c16="http://schemas.microsoft.com/office/drawing/2014/chart" uri="{C3380CC4-5D6E-409C-BE32-E72D297353CC}">
              <c16:uniqueId val="{00000004-12BF-43AA-A939-73A263A2113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9525"/>
          </c:spPr>
          <c:dPt>
            <c:idx val="0"/>
            <c:bubble3D val="0"/>
            <c:spPr>
              <a:solidFill>
                <a:srgbClr val="CCD7EA"/>
              </a:solidFill>
              <a:ln w="9525">
                <a:solidFill>
                  <a:srgbClr val="CCD7EA"/>
                </a:solidFill>
              </a:ln>
              <a:effectLst/>
            </c:spPr>
            <c:extLst>
              <c:ext xmlns:c16="http://schemas.microsoft.com/office/drawing/2014/chart" uri="{C3380CC4-5D6E-409C-BE32-E72D297353CC}">
                <c16:uniqueId val="{00000001-5D54-4DDD-A28E-DD4B70F75A02}"/>
              </c:ext>
            </c:extLst>
          </c:dPt>
          <c:dPt>
            <c:idx val="1"/>
            <c:bubble3D val="0"/>
            <c:spPr>
              <a:solidFill>
                <a:schemeClr val="accent1"/>
              </a:solidFill>
              <a:ln w="9525">
                <a:solidFill>
                  <a:schemeClr val="lt1"/>
                </a:solidFill>
              </a:ln>
              <a:effectLst/>
            </c:spPr>
            <c:extLst>
              <c:ext xmlns:c16="http://schemas.microsoft.com/office/drawing/2014/chart" uri="{C3380CC4-5D6E-409C-BE32-E72D297353CC}">
                <c16:uniqueId val="{00000003-5D54-4DDD-A28E-DD4B70F75A02}"/>
              </c:ext>
            </c:extLst>
          </c:dPt>
          <c:dPt>
            <c:idx val="2"/>
            <c:bubble3D val="0"/>
            <c:spPr>
              <a:solidFill>
                <a:srgbClr val="6686BF"/>
              </a:solidFill>
              <a:ln w="9525">
                <a:solidFill>
                  <a:schemeClr val="lt1"/>
                </a:solidFill>
              </a:ln>
              <a:effectLst/>
            </c:spPr>
            <c:extLst>
              <c:ext xmlns:c16="http://schemas.microsoft.com/office/drawing/2014/chart" uri="{C3380CC4-5D6E-409C-BE32-E72D297353CC}">
                <c16:uniqueId val="{00000005-5D54-4DDD-A28E-DD4B70F75A02}"/>
              </c:ext>
            </c:extLst>
          </c:dPt>
          <c:dPt>
            <c:idx val="3"/>
            <c:bubble3D val="0"/>
            <c:spPr>
              <a:solidFill>
                <a:srgbClr val="CCD7EA"/>
              </a:solidFill>
              <a:ln w="9525">
                <a:solidFill>
                  <a:schemeClr val="lt1"/>
                </a:solidFill>
              </a:ln>
              <a:effectLst/>
            </c:spPr>
            <c:extLst>
              <c:ext xmlns:c16="http://schemas.microsoft.com/office/drawing/2014/chart" uri="{C3380CC4-5D6E-409C-BE32-E72D297353CC}">
                <c16:uniqueId val="{00000007-5D54-4DDD-A28E-DD4B70F75A02}"/>
              </c:ext>
            </c:extLst>
          </c:dPt>
          <c:cat>
            <c:strRef>
              <c:f>Sheet1!$A$6:$A$9</c:f>
              <c:strCache>
                <c:ptCount val="4"/>
                <c:pt idx="0">
                  <c:v>Treasuries</c:v>
                </c:pt>
                <c:pt idx="1">
                  <c:v>MBS</c:v>
                </c:pt>
                <c:pt idx="2">
                  <c:v>Credit</c:v>
                </c:pt>
                <c:pt idx="3">
                  <c:v>Non-US Bonds</c:v>
                </c:pt>
              </c:strCache>
            </c:strRef>
          </c:cat>
          <c:val>
            <c:numRef>
              <c:f>Sheet1!$B$6:$B$9</c:f>
              <c:numCache>
                <c:formatCode>0%</c:formatCode>
                <c:ptCount val="4"/>
                <c:pt idx="0">
                  <c:v>0.04</c:v>
                </c:pt>
                <c:pt idx="1">
                  <c:v>0.2</c:v>
                </c:pt>
                <c:pt idx="2">
                  <c:v>0.76</c:v>
                </c:pt>
                <c:pt idx="3">
                  <c:v>0</c:v>
                </c:pt>
              </c:numCache>
            </c:numRef>
          </c:val>
          <c:extLst>
            <c:ext xmlns:c16="http://schemas.microsoft.com/office/drawing/2014/chart" uri="{C3380CC4-5D6E-409C-BE32-E72D297353CC}">
              <c16:uniqueId val="{00000008-5D54-4DDD-A28E-DD4B70F75A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BDCF-4251-BEAD-F9203CA67F34}"/>
              </c:ext>
            </c:extLst>
          </c:dPt>
          <c:dPt>
            <c:idx val="1"/>
            <c:bubble3D val="0"/>
            <c:spPr>
              <a:solidFill>
                <a:schemeClr val="accent1"/>
              </a:solidFill>
              <a:ln w="9525">
                <a:solidFill>
                  <a:schemeClr val="lt1"/>
                </a:solidFill>
              </a:ln>
              <a:effectLst/>
            </c:spPr>
            <c:extLst>
              <c:ext xmlns:c16="http://schemas.microsoft.com/office/drawing/2014/chart" uri="{C3380CC4-5D6E-409C-BE32-E72D297353CC}">
                <c16:uniqueId val="{00000003-BDCF-4251-BEAD-F9203CA67F34}"/>
              </c:ext>
            </c:extLst>
          </c:dPt>
          <c:dPt>
            <c:idx val="2"/>
            <c:bubble3D val="0"/>
            <c:spPr>
              <a:solidFill>
                <a:srgbClr val="6686BF"/>
              </a:solidFill>
              <a:ln w="9525">
                <a:solidFill>
                  <a:schemeClr val="lt1"/>
                </a:solidFill>
              </a:ln>
              <a:effectLst/>
            </c:spPr>
            <c:extLst>
              <c:ext xmlns:c16="http://schemas.microsoft.com/office/drawing/2014/chart" uri="{C3380CC4-5D6E-409C-BE32-E72D297353CC}">
                <c16:uniqueId val="{00000005-BDCF-4251-BEAD-F9203CA67F34}"/>
              </c:ext>
            </c:extLst>
          </c:dPt>
          <c:dPt>
            <c:idx val="3"/>
            <c:bubble3D val="0"/>
            <c:spPr>
              <a:solidFill>
                <a:schemeClr val="accent3"/>
              </a:solidFill>
              <a:ln w="9525">
                <a:solidFill>
                  <a:schemeClr val="lt1"/>
                </a:solidFill>
              </a:ln>
              <a:effectLst/>
            </c:spPr>
            <c:extLst>
              <c:ext xmlns:c16="http://schemas.microsoft.com/office/drawing/2014/chart" uri="{C3380CC4-5D6E-409C-BE32-E72D297353CC}">
                <c16:uniqueId val="{00000007-BDCF-4251-BEAD-F9203CA67F34}"/>
              </c:ext>
            </c:extLst>
          </c:dPt>
          <c:cat>
            <c:strRef>
              <c:f>Sheet1!$A$6:$A$9</c:f>
              <c:strCache>
                <c:ptCount val="4"/>
                <c:pt idx="0">
                  <c:v>Treasuries</c:v>
                </c:pt>
                <c:pt idx="1">
                  <c:v>MBS</c:v>
                </c:pt>
                <c:pt idx="2">
                  <c:v>Credit</c:v>
                </c:pt>
                <c:pt idx="3">
                  <c:v>Non-US Bonds</c:v>
                </c:pt>
              </c:strCache>
            </c:strRef>
          </c:cat>
          <c:val>
            <c:numRef>
              <c:f>Sheet1!$C$6:$C$9</c:f>
              <c:numCache>
                <c:formatCode>0%</c:formatCode>
                <c:ptCount val="4"/>
                <c:pt idx="0">
                  <c:v>0</c:v>
                </c:pt>
                <c:pt idx="1">
                  <c:v>0.2</c:v>
                </c:pt>
                <c:pt idx="2">
                  <c:v>0.75</c:v>
                </c:pt>
                <c:pt idx="3">
                  <c:v>0.05</c:v>
                </c:pt>
              </c:numCache>
            </c:numRef>
          </c:val>
          <c:extLst>
            <c:ext xmlns:c16="http://schemas.microsoft.com/office/drawing/2014/chart" uri="{C3380CC4-5D6E-409C-BE32-E72D297353CC}">
              <c16:uniqueId val="{00000008-BDCF-4251-BEAD-F9203CA67F3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3CB8-43E2-BE5F-5F2679751EC5}"/>
              </c:ext>
            </c:extLst>
          </c:dPt>
          <c:dPt>
            <c:idx val="1"/>
            <c:bubble3D val="0"/>
            <c:spPr>
              <a:solidFill>
                <a:schemeClr val="accent1"/>
              </a:solidFill>
              <a:ln w="9525">
                <a:solidFill>
                  <a:schemeClr val="lt1"/>
                </a:solidFill>
              </a:ln>
              <a:effectLst/>
            </c:spPr>
            <c:extLst>
              <c:ext xmlns:c16="http://schemas.microsoft.com/office/drawing/2014/chart" uri="{C3380CC4-5D6E-409C-BE32-E72D297353CC}">
                <c16:uniqueId val="{00000003-3CB8-43E2-BE5F-5F2679751EC5}"/>
              </c:ext>
            </c:extLst>
          </c:dPt>
          <c:dPt>
            <c:idx val="2"/>
            <c:bubble3D val="0"/>
            <c:spPr>
              <a:solidFill>
                <a:srgbClr val="6686BF"/>
              </a:solidFill>
              <a:ln w="9525">
                <a:solidFill>
                  <a:schemeClr val="lt1"/>
                </a:solidFill>
              </a:ln>
              <a:effectLst/>
            </c:spPr>
            <c:extLst>
              <c:ext xmlns:c16="http://schemas.microsoft.com/office/drawing/2014/chart" uri="{C3380CC4-5D6E-409C-BE32-E72D297353CC}">
                <c16:uniqueId val="{00000005-3CB8-43E2-BE5F-5F2679751EC5}"/>
              </c:ext>
            </c:extLst>
          </c:dPt>
          <c:dPt>
            <c:idx val="3"/>
            <c:bubble3D val="0"/>
            <c:spPr>
              <a:solidFill>
                <a:schemeClr val="accent3"/>
              </a:solidFill>
              <a:ln w="9525">
                <a:solidFill>
                  <a:schemeClr val="lt1"/>
                </a:solidFill>
              </a:ln>
              <a:effectLst/>
            </c:spPr>
            <c:extLst>
              <c:ext xmlns:c16="http://schemas.microsoft.com/office/drawing/2014/chart" uri="{C3380CC4-5D6E-409C-BE32-E72D297353CC}">
                <c16:uniqueId val="{00000007-3CB8-43E2-BE5F-5F2679751EC5}"/>
              </c:ext>
            </c:extLst>
          </c:dPt>
          <c:cat>
            <c:strRef>
              <c:f>Sheet1!$A$6:$A$9</c:f>
              <c:strCache>
                <c:ptCount val="4"/>
                <c:pt idx="0">
                  <c:v>Treasuries</c:v>
                </c:pt>
                <c:pt idx="1">
                  <c:v>MBS</c:v>
                </c:pt>
                <c:pt idx="2">
                  <c:v>Credit</c:v>
                </c:pt>
                <c:pt idx="3">
                  <c:v>Non-US Bonds</c:v>
                </c:pt>
              </c:strCache>
            </c:strRef>
          </c:cat>
          <c:val>
            <c:numRef>
              <c:f>Sheet1!$D$6:$D$9</c:f>
              <c:numCache>
                <c:formatCode>0%</c:formatCode>
                <c:ptCount val="4"/>
                <c:pt idx="0">
                  <c:v>0</c:v>
                </c:pt>
                <c:pt idx="1">
                  <c:v>0.34</c:v>
                </c:pt>
                <c:pt idx="2">
                  <c:v>0.71</c:v>
                </c:pt>
                <c:pt idx="3">
                  <c:v>0.05</c:v>
                </c:pt>
              </c:numCache>
            </c:numRef>
          </c:val>
          <c:extLst>
            <c:ext xmlns:c16="http://schemas.microsoft.com/office/drawing/2014/chart" uri="{C3380CC4-5D6E-409C-BE32-E72D297353CC}">
              <c16:uniqueId val="{00000008-3CB8-43E2-BE5F-5F2679751E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9525"/>
          </c:spPr>
          <c:dPt>
            <c:idx val="0"/>
            <c:bubble3D val="0"/>
            <c:spPr>
              <a:solidFill>
                <a:srgbClr val="CCD7EA"/>
              </a:solidFill>
              <a:ln w="9525">
                <a:solidFill>
                  <a:schemeClr val="lt1"/>
                </a:solidFill>
              </a:ln>
              <a:effectLst/>
            </c:spPr>
            <c:extLst>
              <c:ext xmlns:c16="http://schemas.microsoft.com/office/drawing/2014/chart" uri="{C3380CC4-5D6E-409C-BE32-E72D297353CC}">
                <c16:uniqueId val="{00000001-7DD8-4037-8758-C2D30040D3E2}"/>
              </c:ext>
            </c:extLst>
          </c:dPt>
          <c:dPt>
            <c:idx val="1"/>
            <c:bubble3D val="0"/>
            <c:spPr>
              <a:solidFill>
                <a:schemeClr val="accent1"/>
              </a:solidFill>
              <a:ln w="9525">
                <a:solidFill>
                  <a:schemeClr val="lt1"/>
                </a:solidFill>
              </a:ln>
              <a:effectLst/>
            </c:spPr>
            <c:extLst>
              <c:ext xmlns:c16="http://schemas.microsoft.com/office/drawing/2014/chart" uri="{C3380CC4-5D6E-409C-BE32-E72D297353CC}">
                <c16:uniqueId val="{00000003-7DD8-4037-8758-C2D30040D3E2}"/>
              </c:ext>
            </c:extLst>
          </c:dPt>
          <c:dPt>
            <c:idx val="2"/>
            <c:bubble3D val="0"/>
            <c:spPr>
              <a:solidFill>
                <a:srgbClr val="6686BF"/>
              </a:solidFill>
              <a:ln w="9525">
                <a:solidFill>
                  <a:schemeClr val="lt1"/>
                </a:solidFill>
              </a:ln>
              <a:effectLst/>
            </c:spPr>
            <c:extLst>
              <c:ext xmlns:c16="http://schemas.microsoft.com/office/drawing/2014/chart" uri="{C3380CC4-5D6E-409C-BE32-E72D297353CC}">
                <c16:uniqueId val="{00000005-7DD8-4037-8758-C2D30040D3E2}"/>
              </c:ext>
            </c:extLst>
          </c:dPt>
          <c:dPt>
            <c:idx val="3"/>
            <c:bubble3D val="0"/>
            <c:spPr>
              <a:solidFill>
                <a:schemeClr val="accent3"/>
              </a:solidFill>
              <a:ln w="9525">
                <a:solidFill>
                  <a:schemeClr val="lt1"/>
                </a:solidFill>
              </a:ln>
              <a:effectLst/>
            </c:spPr>
            <c:extLst>
              <c:ext xmlns:c16="http://schemas.microsoft.com/office/drawing/2014/chart" uri="{C3380CC4-5D6E-409C-BE32-E72D297353CC}">
                <c16:uniqueId val="{00000007-7DD8-4037-8758-C2D30040D3E2}"/>
              </c:ext>
            </c:extLst>
          </c:dPt>
          <c:cat>
            <c:strRef>
              <c:f>Sheet1!$A$6:$A$9</c:f>
              <c:strCache>
                <c:ptCount val="4"/>
                <c:pt idx="0">
                  <c:v>Treasuries</c:v>
                </c:pt>
                <c:pt idx="1">
                  <c:v>MBS</c:v>
                </c:pt>
                <c:pt idx="2">
                  <c:v>Credit</c:v>
                </c:pt>
                <c:pt idx="3">
                  <c:v>Non-US Bonds</c:v>
                </c:pt>
              </c:strCache>
            </c:strRef>
          </c:cat>
          <c:val>
            <c:numRef>
              <c:f>Sheet1!$E$6:$E$9</c:f>
              <c:numCache>
                <c:formatCode>0%</c:formatCode>
                <c:ptCount val="4"/>
                <c:pt idx="0">
                  <c:v>0.17</c:v>
                </c:pt>
                <c:pt idx="1">
                  <c:v>0.1</c:v>
                </c:pt>
                <c:pt idx="2">
                  <c:v>0.67</c:v>
                </c:pt>
                <c:pt idx="3">
                  <c:v>0.06</c:v>
                </c:pt>
              </c:numCache>
            </c:numRef>
          </c:val>
          <c:extLst>
            <c:ext xmlns:c16="http://schemas.microsoft.com/office/drawing/2014/chart" uri="{C3380CC4-5D6E-409C-BE32-E72D297353CC}">
              <c16:uniqueId val="{00000008-7DD8-4037-8758-C2D30040D3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19988122821108E-2"/>
          <c:y val="5.2568697729988054E-2"/>
          <c:w val="0.8726665497410715"/>
          <c:h val="0.75238339393622311"/>
        </c:manualLayout>
      </c:layout>
      <c:scatterChart>
        <c:scatterStyle val="lineMarker"/>
        <c:varyColors val="0"/>
        <c:ser>
          <c:idx val="0"/>
          <c:order val="0"/>
          <c:tx>
            <c:strRef>
              <c:f>Sheet1!$B$2</c:f>
              <c:strCache>
                <c:ptCount val="1"/>
                <c:pt idx="0">
                  <c:v>Performance Benchmark</c:v>
                </c:pt>
              </c:strCache>
            </c:strRef>
          </c:tx>
          <c:spPr>
            <a:ln w="28575">
              <a:noFill/>
            </a:ln>
          </c:spPr>
          <c:marker>
            <c:symbol val="circle"/>
            <c:size val="9"/>
          </c:marker>
          <c:xVal>
            <c:numRef>
              <c:f>Sheet1!$D$2</c:f>
              <c:numCache>
                <c:formatCode>General</c:formatCode>
                <c:ptCount val="1"/>
                <c:pt idx="0">
                  <c:v>10.5</c:v>
                </c:pt>
              </c:numCache>
            </c:numRef>
          </c:xVal>
          <c:yVal>
            <c:numRef>
              <c:f>Sheet1!$C$2</c:f>
              <c:numCache>
                <c:formatCode>General</c:formatCode>
                <c:ptCount val="1"/>
                <c:pt idx="0">
                  <c:v>5</c:v>
                </c:pt>
              </c:numCache>
            </c:numRef>
          </c:yVal>
          <c:smooth val="0"/>
          <c:extLst>
            <c:ext xmlns:c16="http://schemas.microsoft.com/office/drawing/2014/chart" uri="{C3380CC4-5D6E-409C-BE32-E72D297353CC}">
              <c16:uniqueId val="{00000000-4121-4033-B4C1-0B06F1CF3AF7}"/>
            </c:ext>
          </c:extLst>
        </c:ser>
        <c:ser>
          <c:idx val="1"/>
          <c:order val="1"/>
          <c:tx>
            <c:strRef>
              <c:f>Sheet1!$B$3</c:f>
              <c:strCache>
                <c:ptCount val="1"/>
                <c:pt idx="0">
                  <c:v>Strategic Benchmark</c:v>
                </c:pt>
              </c:strCache>
            </c:strRef>
          </c:tx>
          <c:spPr>
            <a:ln w="28575">
              <a:noFill/>
            </a:ln>
          </c:spPr>
          <c:marker>
            <c:symbol val="circle"/>
            <c:size val="9"/>
          </c:marker>
          <c:xVal>
            <c:numRef>
              <c:f>Sheet1!$D$3</c:f>
              <c:numCache>
                <c:formatCode>General</c:formatCode>
                <c:ptCount val="1"/>
                <c:pt idx="0">
                  <c:v>10</c:v>
                </c:pt>
              </c:numCache>
            </c:numRef>
          </c:xVal>
          <c:yVal>
            <c:numRef>
              <c:f>Sheet1!$C$3</c:f>
              <c:numCache>
                <c:formatCode>General</c:formatCode>
                <c:ptCount val="1"/>
                <c:pt idx="0">
                  <c:v>6.2</c:v>
                </c:pt>
              </c:numCache>
            </c:numRef>
          </c:yVal>
          <c:smooth val="0"/>
          <c:extLst>
            <c:ext xmlns:c16="http://schemas.microsoft.com/office/drawing/2014/chart" uri="{C3380CC4-5D6E-409C-BE32-E72D297353CC}">
              <c16:uniqueId val="{00000001-4121-4033-B4C1-0B06F1CF3AF7}"/>
            </c:ext>
          </c:extLst>
        </c:ser>
        <c:dLbls>
          <c:showLegendKey val="0"/>
          <c:showVal val="0"/>
          <c:showCatName val="0"/>
          <c:showSerName val="0"/>
          <c:showPercent val="0"/>
          <c:showBubbleSize val="0"/>
        </c:dLbls>
        <c:axId val="1094679512"/>
        <c:axId val="1094681864"/>
      </c:scatterChart>
      <c:valAx>
        <c:axId val="1094679512"/>
        <c:scaling>
          <c:orientation val="minMax"/>
          <c:max val="11"/>
          <c:min val="9"/>
        </c:scaling>
        <c:delete val="0"/>
        <c:axPos val="b"/>
        <c:majorGridlines>
          <c:spPr>
            <a:ln>
              <a:solidFill>
                <a:srgbClr val="D9D9D9"/>
              </a:solidFill>
            </a:ln>
          </c:spPr>
        </c:majorGridlines>
        <c:title>
          <c:tx>
            <c:rich>
              <a:bodyPr/>
              <a:lstStyle/>
              <a:p>
                <a:pPr>
                  <a:defRPr/>
                </a:pPr>
                <a:r>
                  <a:rPr lang="en-US"/>
                  <a:t>Annualized Risk (%)</a:t>
                </a:r>
              </a:p>
            </c:rich>
          </c:tx>
          <c:layout>
            <c:manualLayout>
              <c:xMode val="edge"/>
              <c:yMode val="edge"/>
              <c:x val="0.42382069767656533"/>
              <c:y val="0.92166548948823257"/>
            </c:manualLayout>
          </c:layout>
          <c:overlay val="0"/>
        </c:title>
        <c:numFmt formatCode="0.0\%" sourceLinked="0"/>
        <c:majorTickMark val="out"/>
        <c:minorTickMark val="none"/>
        <c:tickLblPos val="nextTo"/>
        <c:crossAx val="1094681864"/>
        <c:crosses val="autoZero"/>
        <c:crossBetween val="midCat"/>
        <c:majorUnit val="0.5"/>
      </c:valAx>
      <c:valAx>
        <c:axId val="1094681864"/>
        <c:scaling>
          <c:orientation val="minMax"/>
          <c:max val="7"/>
          <c:min val="4"/>
        </c:scaling>
        <c:delete val="0"/>
        <c:axPos val="l"/>
        <c:majorGridlines>
          <c:spPr>
            <a:ln>
              <a:solidFill>
                <a:srgbClr val="D9D9D9"/>
              </a:solidFill>
            </a:ln>
          </c:spPr>
        </c:majorGridlines>
        <c:title>
          <c:tx>
            <c:rich>
              <a:bodyPr rot="-5400000" vert="horz"/>
              <a:lstStyle/>
              <a:p>
                <a:pPr>
                  <a:defRPr/>
                </a:pPr>
                <a:r>
                  <a:rPr lang="en-US"/>
                  <a:t>Annualized Return</a:t>
                </a:r>
                <a:r>
                  <a:rPr lang="en-US" baseline="0"/>
                  <a:t> (%)</a:t>
                </a:r>
                <a:endParaRPr lang="en-US"/>
              </a:p>
            </c:rich>
          </c:tx>
          <c:layout>
            <c:manualLayout>
              <c:xMode val="edge"/>
              <c:yMode val="edge"/>
              <c:x val="2.7778593260200874E-3"/>
              <c:y val="0.14432569100557907"/>
            </c:manualLayout>
          </c:layout>
          <c:overlay val="0"/>
        </c:title>
        <c:numFmt formatCode="0.0\%" sourceLinked="0"/>
        <c:majorTickMark val="out"/>
        <c:minorTickMark val="none"/>
        <c:tickLblPos val="nextTo"/>
        <c:crossAx val="1094679512"/>
        <c:crosses val="autoZero"/>
        <c:crossBetween val="midCat"/>
        <c:majorUnit val="1"/>
      </c:valAx>
      <c:spPr>
        <a:noFill/>
      </c:spPr>
    </c:plotArea>
    <c:plotVisOnly val="1"/>
    <c:dispBlanksAs val="gap"/>
    <c:showDLblsOverMax val="0"/>
  </c:chart>
  <c:spPr>
    <a:noFill/>
    <a:ln>
      <a:noFill/>
    </a:ln>
  </c:spPr>
  <c:txPr>
    <a:bodyPr/>
    <a:lstStyle/>
    <a:p>
      <a:pPr>
        <a:defRPr>
          <a:solidFill>
            <a:schemeClr val="tx2"/>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C9E9-4AE0-8E3A-DF4EA0E0E93C}"/>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C9E9-4AE0-8E3A-DF4EA0E0E93C}"/>
              </c:ext>
            </c:extLst>
          </c:dPt>
          <c:cat>
            <c:strRef>
              <c:f>Sheet1!$A$2:$A$3</c:f>
              <c:strCache>
                <c:ptCount val="2"/>
                <c:pt idx="0">
                  <c:v>FI</c:v>
                </c:pt>
                <c:pt idx="1">
                  <c:v>EQ</c:v>
                </c:pt>
              </c:strCache>
            </c:strRef>
          </c:cat>
          <c:val>
            <c:numRef>
              <c:f>Sheet1!$B$2:$B$3</c:f>
              <c:numCache>
                <c:formatCode>0%</c:formatCode>
                <c:ptCount val="2"/>
                <c:pt idx="0">
                  <c:v>0.1</c:v>
                </c:pt>
                <c:pt idx="1">
                  <c:v>0.9</c:v>
                </c:pt>
              </c:numCache>
            </c:numRef>
          </c:val>
          <c:extLst>
            <c:ext xmlns:c16="http://schemas.microsoft.com/office/drawing/2014/chart" uri="{C3380CC4-5D6E-409C-BE32-E72D297353CC}">
              <c16:uniqueId val="{00000004-C9E9-4AE0-8E3A-DF4EA0E0E9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9525">
              <a:solidFill>
                <a:schemeClr val="lt1"/>
              </a:solidFill>
            </a:ln>
          </c:spPr>
          <c:dPt>
            <c:idx val="0"/>
            <c:bubble3D val="0"/>
            <c:spPr>
              <a:noFill/>
              <a:ln w="9525">
                <a:solidFill>
                  <a:schemeClr val="lt1"/>
                </a:solidFill>
              </a:ln>
              <a:effectLst/>
            </c:spPr>
            <c:extLst>
              <c:ext xmlns:c16="http://schemas.microsoft.com/office/drawing/2014/chart" uri="{C3380CC4-5D6E-409C-BE32-E72D297353CC}">
                <c16:uniqueId val="{00000001-791C-40A3-AEB7-319C43CEEB83}"/>
              </c:ext>
            </c:extLst>
          </c:dPt>
          <c:dPt>
            <c:idx val="1"/>
            <c:bubble3D val="0"/>
            <c:spPr>
              <a:noFill/>
              <a:ln w="9525">
                <a:solidFill>
                  <a:schemeClr val="lt1"/>
                </a:solidFill>
              </a:ln>
              <a:effectLst/>
            </c:spPr>
            <c:extLst>
              <c:ext xmlns:c16="http://schemas.microsoft.com/office/drawing/2014/chart" uri="{C3380CC4-5D6E-409C-BE32-E72D297353CC}">
                <c16:uniqueId val="{00000003-791C-40A3-AEB7-319C43CEEB83}"/>
              </c:ext>
            </c:extLst>
          </c:dPt>
          <c:dPt>
            <c:idx val="2"/>
            <c:bubble3D val="0"/>
            <c:spPr>
              <a:noFill/>
              <a:ln w="9525">
                <a:solidFill>
                  <a:schemeClr val="lt1"/>
                </a:solidFill>
              </a:ln>
              <a:effectLst/>
            </c:spPr>
            <c:extLst>
              <c:ext xmlns:c16="http://schemas.microsoft.com/office/drawing/2014/chart" uri="{C3380CC4-5D6E-409C-BE32-E72D297353CC}">
                <c16:uniqueId val="{00000005-791C-40A3-AEB7-319C43CEEB83}"/>
              </c:ext>
            </c:extLst>
          </c:dPt>
          <c:dPt>
            <c:idx val="3"/>
            <c:bubble3D val="0"/>
            <c:spPr>
              <a:noFill/>
              <a:ln w="9525">
                <a:solidFill>
                  <a:schemeClr val="lt1"/>
                </a:solidFill>
              </a:ln>
              <a:effectLst/>
            </c:spPr>
            <c:extLst>
              <c:ext xmlns:c16="http://schemas.microsoft.com/office/drawing/2014/chart" uri="{C3380CC4-5D6E-409C-BE32-E72D297353CC}">
                <c16:uniqueId val="{00000007-791C-40A3-AEB7-319C43CEEB83}"/>
              </c:ext>
            </c:extLst>
          </c:dPt>
          <c:dPt>
            <c:idx val="4"/>
            <c:bubble3D val="0"/>
            <c:spPr>
              <a:noFill/>
              <a:ln w="9525">
                <a:solidFill>
                  <a:schemeClr val="lt1"/>
                </a:solidFill>
              </a:ln>
              <a:effectLst/>
            </c:spPr>
            <c:extLst>
              <c:ext xmlns:c16="http://schemas.microsoft.com/office/drawing/2014/chart" uri="{C3380CC4-5D6E-409C-BE32-E72D297353CC}">
                <c16:uniqueId val="{00000009-791C-40A3-AEB7-319C43CEEB83}"/>
              </c:ext>
            </c:extLst>
          </c:dPt>
          <c:dPt>
            <c:idx val="5"/>
            <c:bubble3D val="0"/>
            <c:spPr>
              <a:solidFill>
                <a:schemeClr val="accent1"/>
              </a:solidFill>
              <a:ln w="9525">
                <a:solidFill>
                  <a:schemeClr val="lt1"/>
                </a:solidFill>
              </a:ln>
              <a:effectLst/>
            </c:spPr>
            <c:extLst>
              <c:ext xmlns:c16="http://schemas.microsoft.com/office/drawing/2014/chart" uri="{C3380CC4-5D6E-409C-BE32-E72D297353CC}">
                <c16:uniqueId val="{0000000B-791C-40A3-AEB7-319C43CEEB83}"/>
              </c:ext>
            </c:extLst>
          </c:dPt>
          <c:dPt>
            <c:idx val="6"/>
            <c:bubble3D val="0"/>
            <c:spPr>
              <a:solidFill>
                <a:srgbClr val="6686BF"/>
              </a:solidFill>
              <a:ln w="9525">
                <a:solidFill>
                  <a:schemeClr val="lt1"/>
                </a:solidFill>
              </a:ln>
              <a:effectLst/>
            </c:spPr>
            <c:extLst>
              <c:ext xmlns:c16="http://schemas.microsoft.com/office/drawing/2014/chart" uri="{C3380CC4-5D6E-409C-BE32-E72D297353CC}">
                <c16:uniqueId val="{0000000D-791C-40A3-AEB7-319C43CEEB83}"/>
              </c:ext>
            </c:extLst>
          </c:dPt>
          <c:val>
            <c:numRef>
              <c:f>Sheet1!$A$5:$A$11</c:f>
              <c:numCache>
                <c:formatCode>General</c:formatCode>
                <c:ptCount val="7"/>
                <c:pt idx="0">
                  <c:v>20</c:v>
                </c:pt>
                <c:pt idx="1">
                  <c:v>19</c:v>
                </c:pt>
                <c:pt idx="2">
                  <c:v>7</c:v>
                </c:pt>
                <c:pt idx="3">
                  <c:v>7</c:v>
                </c:pt>
                <c:pt idx="4">
                  <c:v>7</c:v>
                </c:pt>
                <c:pt idx="5">
                  <c:v>20</c:v>
                </c:pt>
                <c:pt idx="6">
                  <c:v>20</c:v>
                </c:pt>
              </c:numCache>
            </c:numRef>
          </c:val>
          <c:extLst>
            <c:ext xmlns:c16="http://schemas.microsoft.com/office/drawing/2014/chart" uri="{C3380CC4-5D6E-409C-BE32-E72D297353CC}">
              <c16:uniqueId val="{0000000E-791C-40A3-AEB7-319C43CEEB8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a:solidFill>
                <a:schemeClr val="lt1"/>
              </a:solidFill>
            </a:ln>
          </c:spPr>
          <c:dPt>
            <c:idx val="0"/>
            <c:bubble3D val="0"/>
            <c:spPr>
              <a:solidFill>
                <a:schemeClr val="accent2"/>
              </a:solidFill>
              <a:ln w="9525">
                <a:solidFill>
                  <a:schemeClr val="lt1"/>
                </a:solidFill>
              </a:ln>
              <a:effectLst/>
            </c:spPr>
            <c:extLst>
              <c:ext xmlns:c16="http://schemas.microsoft.com/office/drawing/2014/chart" uri="{C3380CC4-5D6E-409C-BE32-E72D297353CC}">
                <c16:uniqueId val="{00000001-3329-41CE-9A8F-9C19AD942B3E}"/>
              </c:ext>
            </c:extLst>
          </c:dPt>
          <c:dPt>
            <c:idx val="1"/>
            <c:bubble3D val="0"/>
            <c:spPr>
              <a:solidFill>
                <a:srgbClr val="97DA00"/>
              </a:solidFill>
              <a:ln w="9525">
                <a:solidFill>
                  <a:schemeClr val="lt1"/>
                </a:solidFill>
              </a:ln>
              <a:effectLst/>
            </c:spPr>
            <c:extLst>
              <c:ext xmlns:c16="http://schemas.microsoft.com/office/drawing/2014/chart" uri="{C3380CC4-5D6E-409C-BE32-E72D297353CC}">
                <c16:uniqueId val="{00000003-3329-41CE-9A8F-9C19AD942B3E}"/>
              </c:ext>
            </c:extLst>
          </c:dPt>
          <c:dPt>
            <c:idx val="2"/>
            <c:bubble3D val="0"/>
            <c:spPr>
              <a:solidFill>
                <a:srgbClr val="B4D766"/>
              </a:solidFill>
              <a:ln w="9525">
                <a:solidFill>
                  <a:schemeClr val="lt1"/>
                </a:solidFill>
              </a:ln>
              <a:effectLst/>
            </c:spPr>
            <c:extLst>
              <c:ext xmlns:c16="http://schemas.microsoft.com/office/drawing/2014/chart" uri="{C3380CC4-5D6E-409C-BE32-E72D297353CC}">
                <c16:uniqueId val="{00000005-3329-41CE-9A8F-9C19AD942B3E}"/>
              </c:ext>
            </c:extLst>
          </c:dPt>
          <c:dPt>
            <c:idx val="3"/>
            <c:bubble3D val="0"/>
            <c:spPr>
              <a:solidFill>
                <a:srgbClr val="CBE494"/>
              </a:solidFill>
              <a:ln w="9525">
                <a:solidFill>
                  <a:schemeClr val="lt1"/>
                </a:solidFill>
              </a:ln>
              <a:effectLst/>
            </c:spPr>
            <c:extLst>
              <c:ext xmlns:c16="http://schemas.microsoft.com/office/drawing/2014/chart" uri="{C3380CC4-5D6E-409C-BE32-E72D297353CC}">
                <c16:uniqueId val="{00000007-3329-41CE-9A8F-9C19AD942B3E}"/>
              </c:ext>
            </c:extLst>
          </c:dPt>
          <c:dPt>
            <c:idx val="4"/>
            <c:bubble3D val="0"/>
            <c:spPr>
              <a:solidFill>
                <a:srgbClr val="E6F2CC"/>
              </a:solidFill>
              <a:ln w="9525">
                <a:solidFill>
                  <a:schemeClr val="lt1"/>
                </a:solidFill>
              </a:ln>
              <a:effectLst/>
            </c:spPr>
            <c:extLst>
              <c:ext xmlns:c16="http://schemas.microsoft.com/office/drawing/2014/chart" uri="{C3380CC4-5D6E-409C-BE32-E72D297353CC}">
                <c16:uniqueId val="{00000009-3329-41CE-9A8F-9C19AD942B3E}"/>
              </c:ext>
            </c:extLst>
          </c:dPt>
          <c:dPt>
            <c:idx val="5"/>
            <c:bubble3D val="0"/>
            <c:spPr>
              <a:noFill/>
              <a:ln w="9525">
                <a:solidFill>
                  <a:schemeClr val="lt1"/>
                </a:solidFill>
              </a:ln>
              <a:effectLst/>
            </c:spPr>
            <c:extLst>
              <c:ext xmlns:c16="http://schemas.microsoft.com/office/drawing/2014/chart" uri="{C3380CC4-5D6E-409C-BE32-E72D297353CC}">
                <c16:uniqueId val="{0000000B-3329-41CE-9A8F-9C19AD942B3E}"/>
              </c:ext>
            </c:extLst>
          </c:dPt>
          <c:dPt>
            <c:idx val="6"/>
            <c:bubble3D val="0"/>
            <c:spPr>
              <a:noFill/>
              <a:ln w="9525">
                <a:solidFill>
                  <a:schemeClr val="lt1"/>
                </a:solidFill>
              </a:ln>
              <a:effectLst/>
            </c:spPr>
            <c:extLst>
              <c:ext xmlns:c16="http://schemas.microsoft.com/office/drawing/2014/chart" uri="{C3380CC4-5D6E-409C-BE32-E72D297353CC}">
                <c16:uniqueId val="{0000000D-3329-41CE-9A8F-9C19AD942B3E}"/>
              </c:ext>
            </c:extLst>
          </c:dPt>
          <c:val>
            <c:numRef>
              <c:f>Sheet1!$A$5:$A$11</c:f>
              <c:numCache>
                <c:formatCode>General</c:formatCode>
                <c:ptCount val="7"/>
                <c:pt idx="0">
                  <c:v>20</c:v>
                </c:pt>
                <c:pt idx="1">
                  <c:v>19</c:v>
                </c:pt>
                <c:pt idx="2">
                  <c:v>7</c:v>
                </c:pt>
                <c:pt idx="3">
                  <c:v>7</c:v>
                </c:pt>
                <c:pt idx="4">
                  <c:v>7</c:v>
                </c:pt>
                <c:pt idx="5">
                  <c:v>20</c:v>
                </c:pt>
                <c:pt idx="6">
                  <c:v>20</c:v>
                </c:pt>
              </c:numCache>
            </c:numRef>
          </c:val>
          <c:extLst>
            <c:ext xmlns:c16="http://schemas.microsoft.com/office/drawing/2014/chart" uri="{C3380CC4-5D6E-409C-BE32-E72D297353CC}">
              <c16:uniqueId val="{0000000E-3329-41CE-9A8F-9C19AD942B3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a:solidFill>
                <a:srgbClr val="D9D9D9"/>
              </a:solidFill>
            </a:ln>
          </c:spPr>
          <c:dPt>
            <c:idx val="0"/>
            <c:bubble3D val="0"/>
            <c:spPr>
              <a:solidFill>
                <a:schemeClr val="accent2"/>
              </a:solidFill>
              <a:ln w="9525">
                <a:solidFill>
                  <a:srgbClr val="D9D9D9"/>
                </a:solidFill>
              </a:ln>
              <a:effectLst/>
            </c:spPr>
            <c:extLst>
              <c:ext xmlns:c16="http://schemas.microsoft.com/office/drawing/2014/chart" uri="{C3380CC4-5D6E-409C-BE32-E72D297353CC}">
                <c16:uniqueId val="{00000001-29F0-4EF2-A48F-427600E773C3}"/>
              </c:ext>
            </c:extLst>
          </c:dPt>
          <c:dPt>
            <c:idx val="1"/>
            <c:bubble3D val="0"/>
            <c:spPr>
              <a:solidFill>
                <a:schemeClr val="accent1"/>
              </a:solidFill>
              <a:ln w="9525">
                <a:solidFill>
                  <a:srgbClr val="D9D9D9"/>
                </a:solidFill>
              </a:ln>
              <a:effectLst/>
            </c:spPr>
            <c:extLst>
              <c:ext xmlns:c16="http://schemas.microsoft.com/office/drawing/2014/chart" uri="{C3380CC4-5D6E-409C-BE32-E72D297353CC}">
                <c16:uniqueId val="{00000003-29F0-4EF2-A48F-427600E773C3}"/>
              </c:ext>
            </c:extLst>
          </c:dPt>
          <c:val>
            <c:numRef>
              <c:f>Sheet1!$A$1:$A$2</c:f>
              <c:numCache>
                <c:formatCode>General</c:formatCode>
                <c:ptCount val="2"/>
                <c:pt idx="0">
                  <c:v>60</c:v>
                </c:pt>
                <c:pt idx="1">
                  <c:v>40</c:v>
                </c:pt>
              </c:numCache>
            </c:numRef>
          </c:val>
          <c:extLst>
            <c:ext xmlns:c16="http://schemas.microsoft.com/office/drawing/2014/chart" uri="{C3380CC4-5D6E-409C-BE32-E72D297353CC}">
              <c16:uniqueId val="{00000004-29F0-4EF2-A48F-427600E773C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49527977746377E-2"/>
          <c:y val="2.8318855310109709E-2"/>
          <c:w val="0.91361768701881507"/>
          <c:h val="0.78112930405551551"/>
        </c:manualLayout>
      </c:layout>
      <c:barChart>
        <c:barDir val="col"/>
        <c:grouping val="percentStacked"/>
        <c:varyColors val="0"/>
        <c:ser>
          <c:idx val="0"/>
          <c:order val="0"/>
          <c:tx>
            <c:strRef>
              <c:f>'TA ETF 60-40 '!$E$41</c:f>
              <c:strCache>
                <c:ptCount val="1"/>
                <c:pt idx="0">
                  <c:v>Long-Term Bonds</c:v>
                </c:pt>
              </c:strCache>
            </c:strRef>
          </c:tx>
          <c:spPr>
            <a:solidFill>
              <a:schemeClr val="accent1">
                <a:lumMod val="75000"/>
              </a:schemeClr>
            </a:solidFill>
            <a:ln>
              <a:solidFill>
                <a:schemeClr val="bg1"/>
              </a:solidFill>
            </a:ln>
            <a:effectLst/>
          </c:spPr>
          <c:invertIfNegative val="0"/>
          <c:cat>
            <c:numRef>
              <c:f>'TA ETF 60-40 '!$F$1:$AV$1</c:f>
              <c:numCache>
                <c:formatCode>m/d/yyyy</c:formatCode>
                <c:ptCount val="43"/>
                <c:pt idx="0">
                  <c:v>41810</c:v>
                </c:pt>
                <c:pt idx="1">
                  <c:v>41851</c:v>
                </c:pt>
                <c:pt idx="2">
                  <c:v>41882</c:v>
                </c:pt>
                <c:pt idx="3">
                  <c:v>41912</c:v>
                </c:pt>
                <c:pt idx="4">
                  <c:v>41943</c:v>
                </c:pt>
                <c:pt idx="5">
                  <c:v>41973</c:v>
                </c:pt>
                <c:pt idx="6">
                  <c:v>42004</c:v>
                </c:pt>
                <c:pt idx="7">
                  <c:v>42035</c:v>
                </c:pt>
                <c:pt idx="8">
                  <c:v>42063</c:v>
                </c:pt>
                <c:pt idx="9">
                  <c:v>42094</c:v>
                </c:pt>
                <c:pt idx="10">
                  <c:v>42124</c:v>
                </c:pt>
                <c:pt idx="11">
                  <c:v>42155</c:v>
                </c:pt>
                <c:pt idx="12">
                  <c:v>42185</c:v>
                </c:pt>
                <c:pt idx="13">
                  <c:v>42216</c:v>
                </c:pt>
                <c:pt idx="14">
                  <c:v>42247</c:v>
                </c:pt>
                <c:pt idx="15">
                  <c:v>42277</c:v>
                </c:pt>
                <c:pt idx="16">
                  <c:v>42308</c:v>
                </c:pt>
                <c:pt idx="17">
                  <c:v>42338</c:v>
                </c:pt>
                <c:pt idx="18">
                  <c:v>42369</c:v>
                </c:pt>
                <c:pt idx="19">
                  <c:v>42400</c:v>
                </c:pt>
                <c:pt idx="20">
                  <c:v>42429</c:v>
                </c:pt>
                <c:pt idx="21">
                  <c:v>42460</c:v>
                </c:pt>
                <c:pt idx="22">
                  <c:v>42490</c:v>
                </c:pt>
                <c:pt idx="23">
                  <c:v>42521</c:v>
                </c:pt>
                <c:pt idx="24">
                  <c:v>42551</c:v>
                </c:pt>
                <c:pt idx="25">
                  <c:v>42582</c:v>
                </c:pt>
                <c:pt idx="26">
                  <c:v>42613</c:v>
                </c:pt>
                <c:pt idx="27">
                  <c:v>42643</c:v>
                </c:pt>
                <c:pt idx="28">
                  <c:v>42674</c:v>
                </c:pt>
                <c:pt idx="29">
                  <c:v>42704</c:v>
                </c:pt>
                <c:pt idx="30">
                  <c:v>42735</c:v>
                </c:pt>
                <c:pt idx="31">
                  <c:v>42766</c:v>
                </c:pt>
                <c:pt idx="32">
                  <c:v>42794</c:v>
                </c:pt>
                <c:pt idx="33">
                  <c:v>42825</c:v>
                </c:pt>
                <c:pt idx="34">
                  <c:v>42855</c:v>
                </c:pt>
                <c:pt idx="35">
                  <c:v>42886</c:v>
                </c:pt>
                <c:pt idx="36">
                  <c:v>42916</c:v>
                </c:pt>
                <c:pt idx="37">
                  <c:v>42947</c:v>
                </c:pt>
                <c:pt idx="38">
                  <c:v>42978</c:v>
                </c:pt>
                <c:pt idx="39">
                  <c:v>43008</c:v>
                </c:pt>
                <c:pt idx="40">
                  <c:v>43039</c:v>
                </c:pt>
                <c:pt idx="41">
                  <c:v>43069</c:v>
                </c:pt>
                <c:pt idx="42">
                  <c:v>43100</c:v>
                </c:pt>
              </c:numCache>
            </c:numRef>
          </c:cat>
          <c:val>
            <c:numRef>
              <c:f>'TA ETF 60-40 '!$F$41:$AV$41</c:f>
              <c:numCache>
                <c:formatCode>0%</c:formatCode>
                <c:ptCount val="43"/>
                <c:pt idx="0">
                  <c:v>0.15000000000000002</c:v>
                </c:pt>
                <c:pt idx="1">
                  <c:v>0.15000000000000002</c:v>
                </c:pt>
                <c:pt idx="2">
                  <c:v>0.12000000000000001</c:v>
                </c:pt>
                <c:pt idx="3">
                  <c:v>0.12000000000000001</c:v>
                </c:pt>
                <c:pt idx="4">
                  <c:v>0.1</c:v>
                </c:pt>
                <c:pt idx="5">
                  <c:v>0.1</c:v>
                </c:pt>
                <c:pt idx="6">
                  <c:v>0.1</c:v>
                </c:pt>
                <c:pt idx="7">
                  <c:v>0.09</c:v>
                </c:pt>
                <c:pt idx="8">
                  <c:v>0.09</c:v>
                </c:pt>
                <c:pt idx="9">
                  <c:v>0.09</c:v>
                </c:pt>
                <c:pt idx="10">
                  <c:v>0.09</c:v>
                </c:pt>
                <c:pt idx="11">
                  <c:v>0.09</c:v>
                </c:pt>
                <c:pt idx="12">
                  <c:v>0.09</c:v>
                </c:pt>
                <c:pt idx="13">
                  <c:v>0.06</c:v>
                </c:pt>
                <c:pt idx="14">
                  <c:v>0.06</c:v>
                </c:pt>
                <c:pt idx="15">
                  <c:v>0.06</c:v>
                </c:pt>
                <c:pt idx="16">
                  <c:v>0.08</c:v>
                </c:pt>
                <c:pt idx="17">
                  <c:v>0.08</c:v>
                </c:pt>
                <c:pt idx="18">
                  <c:v>0.08</c:v>
                </c:pt>
                <c:pt idx="19">
                  <c:v>0.08</c:v>
                </c:pt>
                <c:pt idx="20">
                  <c:v>0.08</c:v>
                </c:pt>
                <c:pt idx="21">
                  <c:v>0.08</c:v>
                </c:pt>
                <c:pt idx="22">
                  <c:v>0.02</c:v>
                </c:pt>
                <c:pt idx="23">
                  <c:v>0.02</c:v>
                </c:pt>
                <c:pt idx="24">
                  <c:v>0.02</c:v>
                </c:pt>
                <c:pt idx="25">
                  <c:v>0.02</c:v>
                </c:pt>
                <c:pt idx="26">
                  <c:v>0.02</c:v>
                </c:pt>
                <c:pt idx="27">
                  <c:v>0.02</c:v>
                </c:pt>
                <c:pt idx="28">
                  <c:v>0.03</c:v>
                </c:pt>
                <c:pt idx="29">
                  <c:v>0.03</c:v>
                </c:pt>
                <c:pt idx="30">
                  <c:v>0.03</c:v>
                </c:pt>
                <c:pt idx="31">
                  <c:v>0.03</c:v>
                </c:pt>
                <c:pt idx="32">
                  <c:v>0.03</c:v>
                </c:pt>
                <c:pt idx="33">
                  <c:v>0.03</c:v>
                </c:pt>
                <c:pt idx="34">
                  <c:v>0.05</c:v>
                </c:pt>
                <c:pt idx="35">
                  <c:v>0.05</c:v>
                </c:pt>
                <c:pt idx="36">
                  <c:v>0.05</c:v>
                </c:pt>
                <c:pt idx="37">
                  <c:v>7.0000000000000007E-2</c:v>
                </c:pt>
                <c:pt idx="38">
                  <c:v>7.0000000000000007E-2</c:v>
                </c:pt>
                <c:pt idx="39">
                  <c:v>7.0000000000000007E-2</c:v>
                </c:pt>
                <c:pt idx="40">
                  <c:v>9.0000000000000011E-2</c:v>
                </c:pt>
                <c:pt idx="41">
                  <c:v>9.0000000000000011E-2</c:v>
                </c:pt>
                <c:pt idx="42">
                  <c:v>9.0000000000000011E-2</c:v>
                </c:pt>
              </c:numCache>
            </c:numRef>
          </c:val>
          <c:extLst>
            <c:ext xmlns:c16="http://schemas.microsoft.com/office/drawing/2014/chart" uri="{C3380CC4-5D6E-409C-BE32-E72D297353CC}">
              <c16:uniqueId val="{00000000-2ACE-4C8B-8E81-CACF832DFAA1}"/>
            </c:ext>
          </c:extLst>
        </c:ser>
        <c:ser>
          <c:idx val="1"/>
          <c:order val="1"/>
          <c:tx>
            <c:strRef>
              <c:f>'TA ETF 60-40 '!$E$42</c:f>
              <c:strCache>
                <c:ptCount val="1"/>
                <c:pt idx="0">
                  <c:v>Short-Term Bonds</c:v>
                </c:pt>
              </c:strCache>
            </c:strRef>
          </c:tx>
          <c:spPr>
            <a:solidFill>
              <a:schemeClr val="accent1"/>
            </a:solidFill>
            <a:ln>
              <a:solidFill>
                <a:schemeClr val="bg1"/>
              </a:solidFill>
            </a:ln>
            <a:effectLst/>
          </c:spPr>
          <c:invertIfNegative val="0"/>
          <c:cat>
            <c:numRef>
              <c:f>'TA ETF 60-40 '!$F$1:$AV$1</c:f>
              <c:numCache>
                <c:formatCode>m/d/yyyy</c:formatCode>
                <c:ptCount val="43"/>
                <c:pt idx="0">
                  <c:v>41810</c:v>
                </c:pt>
                <c:pt idx="1">
                  <c:v>41851</c:v>
                </c:pt>
                <c:pt idx="2">
                  <c:v>41882</c:v>
                </c:pt>
                <c:pt idx="3">
                  <c:v>41912</c:v>
                </c:pt>
                <c:pt idx="4">
                  <c:v>41943</c:v>
                </c:pt>
                <c:pt idx="5">
                  <c:v>41973</c:v>
                </c:pt>
                <c:pt idx="6">
                  <c:v>42004</c:v>
                </c:pt>
                <c:pt idx="7">
                  <c:v>42035</c:v>
                </c:pt>
                <c:pt idx="8">
                  <c:v>42063</c:v>
                </c:pt>
                <c:pt idx="9">
                  <c:v>42094</c:v>
                </c:pt>
                <c:pt idx="10">
                  <c:v>42124</c:v>
                </c:pt>
                <c:pt idx="11">
                  <c:v>42155</c:v>
                </c:pt>
                <c:pt idx="12">
                  <c:v>42185</c:v>
                </c:pt>
                <c:pt idx="13">
                  <c:v>42216</c:v>
                </c:pt>
                <c:pt idx="14">
                  <c:v>42247</c:v>
                </c:pt>
                <c:pt idx="15">
                  <c:v>42277</c:v>
                </c:pt>
                <c:pt idx="16">
                  <c:v>42308</c:v>
                </c:pt>
                <c:pt idx="17">
                  <c:v>42338</c:v>
                </c:pt>
                <c:pt idx="18">
                  <c:v>42369</c:v>
                </c:pt>
                <c:pt idx="19">
                  <c:v>42400</c:v>
                </c:pt>
                <c:pt idx="20">
                  <c:v>42429</c:v>
                </c:pt>
                <c:pt idx="21">
                  <c:v>42460</c:v>
                </c:pt>
                <c:pt idx="22">
                  <c:v>42490</c:v>
                </c:pt>
                <c:pt idx="23">
                  <c:v>42521</c:v>
                </c:pt>
                <c:pt idx="24">
                  <c:v>42551</c:v>
                </c:pt>
                <c:pt idx="25">
                  <c:v>42582</c:v>
                </c:pt>
                <c:pt idx="26">
                  <c:v>42613</c:v>
                </c:pt>
                <c:pt idx="27">
                  <c:v>42643</c:v>
                </c:pt>
                <c:pt idx="28">
                  <c:v>42674</c:v>
                </c:pt>
                <c:pt idx="29">
                  <c:v>42704</c:v>
                </c:pt>
                <c:pt idx="30">
                  <c:v>42735</c:v>
                </c:pt>
                <c:pt idx="31">
                  <c:v>42766</c:v>
                </c:pt>
                <c:pt idx="32">
                  <c:v>42794</c:v>
                </c:pt>
                <c:pt idx="33">
                  <c:v>42825</c:v>
                </c:pt>
                <c:pt idx="34">
                  <c:v>42855</c:v>
                </c:pt>
                <c:pt idx="35">
                  <c:v>42886</c:v>
                </c:pt>
                <c:pt idx="36">
                  <c:v>42916</c:v>
                </c:pt>
                <c:pt idx="37">
                  <c:v>42947</c:v>
                </c:pt>
                <c:pt idx="38">
                  <c:v>42978</c:v>
                </c:pt>
                <c:pt idx="39">
                  <c:v>43008</c:v>
                </c:pt>
                <c:pt idx="40">
                  <c:v>43039</c:v>
                </c:pt>
                <c:pt idx="41">
                  <c:v>43069</c:v>
                </c:pt>
                <c:pt idx="42">
                  <c:v>43100</c:v>
                </c:pt>
              </c:numCache>
            </c:numRef>
          </c:cat>
          <c:val>
            <c:numRef>
              <c:f>'TA ETF 60-40 '!$F$42:$AV$42</c:f>
              <c:numCache>
                <c:formatCode>0%</c:formatCode>
                <c:ptCount val="43"/>
                <c:pt idx="0">
                  <c:v>0</c:v>
                </c:pt>
                <c:pt idx="1">
                  <c:v>0</c:v>
                </c:pt>
                <c:pt idx="2">
                  <c:v>0.02</c:v>
                </c:pt>
                <c:pt idx="3">
                  <c:v>0.02</c:v>
                </c:pt>
                <c:pt idx="4">
                  <c:v>0.03</c:v>
                </c:pt>
                <c:pt idx="5">
                  <c:v>0.03</c:v>
                </c:pt>
                <c:pt idx="6">
                  <c:v>0.03</c:v>
                </c:pt>
                <c:pt idx="7">
                  <c:v>0.03</c:v>
                </c:pt>
                <c:pt idx="8">
                  <c:v>0.03</c:v>
                </c:pt>
                <c:pt idx="9">
                  <c:v>0.03</c:v>
                </c:pt>
                <c:pt idx="10">
                  <c:v>0.03</c:v>
                </c:pt>
                <c:pt idx="11">
                  <c:v>0.03</c:v>
                </c:pt>
                <c:pt idx="12">
                  <c:v>0.03</c:v>
                </c:pt>
                <c:pt idx="13">
                  <c:v>0.04</c:v>
                </c:pt>
                <c:pt idx="14">
                  <c:v>0.04</c:v>
                </c:pt>
                <c:pt idx="15">
                  <c:v>0.04</c:v>
                </c:pt>
                <c:pt idx="16">
                  <c:v>0.02</c:v>
                </c:pt>
                <c:pt idx="17">
                  <c:v>0.02</c:v>
                </c:pt>
                <c:pt idx="18">
                  <c:v>0.02</c:v>
                </c:pt>
                <c:pt idx="19">
                  <c:v>0.02</c:v>
                </c:pt>
                <c:pt idx="20">
                  <c:v>7.0000000000000007E-2</c:v>
                </c:pt>
                <c:pt idx="21">
                  <c:v>7.0000000000000007E-2</c:v>
                </c:pt>
                <c:pt idx="22">
                  <c:v>7.0000000000000007E-2</c:v>
                </c:pt>
                <c:pt idx="23">
                  <c:v>7.0000000000000007E-2</c:v>
                </c:pt>
                <c:pt idx="24">
                  <c:v>7.0000000000000007E-2</c:v>
                </c:pt>
                <c:pt idx="25">
                  <c:v>7.0000000000000007E-2</c:v>
                </c:pt>
                <c:pt idx="26">
                  <c:v>7.0000000000000007E-2</c:v>
                </c:pt>
                <c:pt idx="27">
                  <c:v>7.0000000000000007E-2</c:v>
                </c:pt>
                <c:pt idx="28">
                  <c:v>0.04</c:v>
                </c:pt>
                <c:pt idx="29">
                  <c:v>0.04</c:v>
                </c:pt>
                <c:pt idx="30">
                  <c:v>0.04</c:v>
                </c:pt>
                <c:pt idx="31">
                  <c:v>0.04</c:v>
                </c:pt>
                <c:pt idx="32">
                  <c:v>0.04</c:v>
                </c:pt>
                <c:pt idx="33">
                  <c:v>0.04</c:v>
                </c:pt>
                <c:pt idx="34">
                  <c:v>0.04</c:v>
                </c:pt>
                <c:pt idx="35">
                  <c:v>0.04</c:v>
                </c:pt>
                <c:pt idx="36">
                  <c:v>0.04</c:v>
                </c:pt>
                <c:pt idx="37">
                  <c:v>0.04</c:v>
                </c:pt>
                <c:pt idx="38">
                  <c:v>0.04</c:v>
                </c:pt>
                <c:pt idx="39">
                  <c:v>0.04</c:v>
                </c:pt>
                <c:pt idx="40">
                  <c:v>0.04</c:v>
                </c:pt>
                <c:pt idx="41">
                  <c:v>0.04</c:v>
                </c:pt>
                <c:pt idx="42">
                  <c:v>0.04</c:v>
                </c:pt>
              </c:numCache>
            </c:numRef>
          </c:val>
          <c:extLst>
            <c:ext xmlns:c16="http://schemas.microsoft.com/office/drawing/2014/chart" uri="{C3380CC4-5D6E-409C-BE32-E72D297353CC}">
              <c16:uniqueId val="{00000001-2ACE-4C8B-8E81-CACF832DFAA1}"/>
            </c:ext>
          </c:extLst>
        </c:ser>
        <c:ser>
          <c:idx val="2"/>
          <c:order val="2"/>
          <c:tx>
            <c:strRef>
              <c:f>'TA ETF 60-40 '!$E$43</c:f>
              <c:strCache>
                <c:ptCount val="1"/>
                <c:pt idx="0">
                  <c:v>Investment Grade Bonds</c:v>
                </c:pt>
              </c:strCache>
            </c:strRef>
          </c:tx>
          <c:spPr>
            <a:solidFill>
              <a:srgbClr val="004FDE"/>
            </a:solidFill>
            <a:ln>
              <a:solidFill>
                <a:schemeClr val="bg1"/>
              </a:solidFill>
            </a:ln>
            <a:effectLst/>
          </c:spPr>
          <c:invertIfNegative val="0"/>
          <c:cat>
            <c:numRef>
              <c:f>'TA ETF 60-40 '!$F$1:$AV$1</c:f>
              <c:numCache>
                <c:formatCode>m/d/yyyy</c:formatCode>
                <c:ptCount val="43"/>
                <c:pt idx="0">
                  <c:v>41810</c:v>
                </c:pt>
                <c:pt idx="1">
                  <c:v>41851</c:v>
                </c:pt>
                <c:pt idx="2">
                  <c:v>41882</c:v>
                </c:pt>
                <c:pt idx="3">
                  <c:v>41912</c:v>
                </c:pt>
                <c:pt idx="4">
                  <c:v>41943</c:v>
                </c:pt>
                <c:pt idx="5">
                  <c:v>41973</c:v>
                </c:pt>
                <c:pt idx="6">
                  <c:v>42004</c:v>
                </c:pt>
                <c:pt idx="7">
                  <c:v>42035</c:v>
                </c:pt>
                <c:pt idx="8">
                  <c:v>42063</c:v>
                </c:pt>
                <c:pt idx="9">
                  <c:v>42094</c:v>
                </c:pt>
                <c:pt idx="10">
                  <c:v>42124</c:v>
                </c:pt>
                <c:pt idx="11">
                  <c:v>42155</c:v>
                </c:pt>
                <c:pt idx="12">
                  <c:v>42185</c:v>
                </c:pt>
                <c:pt idx="13">
                  <c:v>42216</c:v>
                </c:pt>
                <c:pt idx="14">
                  <c:v>42247</c:v>
                </c:pt>
                <c:pt idx="15">
                  <c:v>42277</c:v>
                </c:pt>
                <c:pt idx="16">
                  <c:v>42308</c:v>
                </c:pt>
                <c:pt idx="17">
                  <c:v>42338</c:v>
                </c:pt>
                <c:pt idx="18">
                  <c:v>42369</c:v>
                </c:pt>
                <c:pt idx="19">
                  <c:v>42400</c:v>
                </c:pt>
                <c:pt idx="20">
                  <c:v>42429</c:v>
                </c:pt>
                <c:pt idx="21">
                  <c:v>42460</c:v>
                </c:pt>
                <c:pt idx="22">
                  <c:v>42490</c:v>
                </c:pt>
                <c:pt idx="23">
                  <c:v>42521</c:v>
                </c:pt>
                <c:pt idx="24">
                  <c:v>42551</c:v>
                </c:pt>
                <c:pt idx="25">
                  <c:v>42582</c:v>
                </c:pt>
                <c:pt idx="26">
                  <c:v>42613</c:v>
                </c:pt>
                <c:pt idx="27">
                  <c:v>42643</c:v>
                </c:pt>
                <c:pt idx="28">
                  <c:v>42674</c:v>
                </c:pt>
                <c:pt idx="29">
                  <c:v>42704</c:v>
                </c:pt>
                <c:pt idx="30">
                  <c:v>42735</c:v>
                </c:pt>
                <c:pt idx="31">
                  <c:v>42766</c:v>
                </c:pt>
                <c:pt idx="32">
                  <c:v>42794</c:v>
                </c:pt>
                <c:pt idx="33">
                  <c:v>42825</c:v>
                </c:pt>
                <c:pt idx="34">
                  <c:v>42855</c:v>
                </c:pt>
                <c:pt idx="35">
                  <c:v>42886</c:v>
                </c:pt>
                <c:pt idx="36">
                  <c:v>42916</c:v>
                </c:pt>
                <c:pt idx="37">
                  <c:v>42947</c:v>
                </c:pt>
                <c:pt idx="38">
                  <c:v>42978</c:v>
                </c:pt>
                <c:pt idx="39">
                  <c:v>43008</c:v>
                </c:pt>
                <c:pt idx="40">
                  <c:v>43039</c:v>
                </c:pt>
                <c:pt idx="41">
                  <c:v>43069</c:v>
                </c:pt>
                <c:pt idx="42">
                  <c:v>43100</c:v>
                </c:pt>
              </c:numCache>
            </c:numRef>
          </c:cat>
          <c:val>
            <c:numRef>
              <c:f>'TA ETF 60-40 '!$F$43:$AV$43</c:f>
              <c:numCache>
                <c:formatCode>0%</c:formatCode>
                <c:ptCount val="43"/>
                <c:pt idx="0">
                  <c:v>0.06</c:v>
                </c:pt>
                <c:pt idx="1">
                  <c:v>0.06</c:v>
                </c:pt>
                <c:pt idx="2">
                  <c:v>0.1</c:v>
                </c:pt>
                <c:pt idx="3">
                  <c:v>0.1</c:v>
                </c:pt>
                <c:pt idx="4">
                  <c:v>0.1</c:v>
                </c:pt>
                <c:pt idx="5">
                  <c:v>0.1</c:v>
                </c:pt>
                <c:pt idx="6">
                  <c:v>0.1</c:v>
                </c:pt>
                <c:pt idx="7">
                  <c:v>0.1</c:v>
                </c:pt>
                <c:pt idx="8">
                  <c:v>0.1</c:v>
                </c:pt>
                <c:pt idx="9">
                  <c:v>0.1</c:v>
                </c:pt>
                <c:pt idx="10">
                  <c:v>0.1</c:v>
                </c:pt>
                <c:pt idx="11">
                  <c:v>0.1</c:v>
                </c:pt>
                <c:pt idx="12">
                  <c:v>0.1</c:v>
                </c:pt>
                <c:pt idx="13">
                  <c:v>0.13</c:v>
                </c:pt>
                <c:pt idx="14">
                  <c:v>0.13</c:v>
                </c:pt>
                <c:pt idx="15">
                  <c:v>0.13</c:v>
                </c:pt>
                <c:pt idx="16">
                  <c:v>0.16</c:v>
                </c:pt>
                <c:pt idx="17">
                  <c:v>0.16</c:v>
                </c:pt>
                <c:pt idx="18">
                  <c:v>0.16</c:v>
                </c:pt>
                <c:pt idx="19">
                  <c:v>0.16</c:v>
                </c:pt>
                <c:pt idx="20">
                  <c:v>0.16</c:v>
                </c:pt>
                <c:pt idx="21">
                  <c:v>0.16</c:v>
                </c:pt>
                <c:pt idx="22">
                  <c:v>0.22</c:v>
                </c:pt>
                <c:pt idx="23">
                  <c:v>0.22</c:v>
                </c:pt>
                <c:pt idx="24">
                  <c:v>0.22</c:v>
                </c:pt>
                <c:pt idx="25">
                  <c:v>0.22</c:v>
                </c:pt>
                <c:pt idx="26">
                  <c:v>0.22</c:v>
                </c:pt>
                <c:pt idx="27">
                  <c:v>0.22</c:v>
                </c:pt>
                <c:pt idx="28">
                  <c:v>0.19</c:v>
                </c:pt>
                <c:pt idx="29">
                  <c:v>0.19</c:v>
                </c:pt>
                <c:pt idx="30">
                  <c:v>0.19</c:v>
                </c:pt>
                <c:pt idx="31">
                  <c:v>0.19</c:v>
                </c:pt>
                <c:pt idx="32">
                  <c:v>0.19</c:v>
                </c:pt>
                <c:pt idx="33">
                  <c:v>0.19</c:v>
                </c:pt>
                <c:pt idx="34">
                  <c:v>0.2</c:v>
                </c:pt>
                <c:pt idx="35">
                  <c:v>0.2</c:v>
                </c:pt>
                <c:pt idx="36">
                  <c:v>0.2</c:v>
                </c:pt>
                <c:pt idx="37">
                  <c:v>0.2</c:v>
                </c:pt>
                <c:pt idx="38">
                  <c:v>0.2</c:v>
                </c:pt>
                <c:pt idx="39">
                  <c:v>0.2</c:v>
                </c:pt>
                <c:pt idx="40">
                  <c:v>0.18</c:v>
                </c:pt>
                <c:pt idx="41">
                  <c:v>0.18</c:v>
                </c:pt>
                <c:pt idx="42">
                  <c:v>0.18</c:v>
                </c:pt>
              </c:numCache>
            </c:numRef>
          </c:val>
          <c:extLst>
            <c:ext xmlns:c16="http://schemas.microsoft.com/office/drawing/2014/chart" uri="{C3380CC4-5D6E-409C-BE32-E72D297353CC}">
              <c16:uniqueId val="{00000002-2ACE-4C8B-8E81-CACF832DFAA1}"/>
            </c:ext>
          </c:extLst>
        </c:ser>
        <c:ser>
          <c:idx val="3"/>
          <c:order val="3"/>
          <c:tx>
            <c:strRef>
              <c:f>'TA ETF 60-40 '!$E$44</c:f>
              <c:strCache>
                <c:ptCount val="1"/>
                <c:pt idx="0">
                  <c:v>High Yield Bonds</c:v>
                </c:pt>
              </c:strCache>
            </c:strRef>
          </c:tx>
          <c:spPr>
            <a:solidFill>
              <a:srgbClr val="3B81FF"/>
            </a:solidFill>
            <a:ln>
              <a:solidFill>
                <a:schemeClr val="bg1"/>
              </a:solidFill>
            </a:ln>
            <a:effectLst/>
          </c:spPr>
          <c:invertIfNegative val="0"/>
          <c:cat>
            <c:numRef>
              <c:f>'TA ETF 60-40 '!$F$1:$AV$1</c:f>
              <c:numCache>
                <c:formatCode>m/d/yyyy</c:formatCode>
                <c:ptCount val="43"/>
                <c:pt idx="0">
                  <c:v>41810</c:v>
                </c:pt>
                <c:pt idx="1">
                  <c:v>41851</c:v>
                </c:pt>
                <c:pt idx="2">
                  <c:v>41882</c:v>
                </c:pt>
                <c:pt idx="3">
                  <c:v>41912</c:v>
                </c:pt>
                <c:pt idx="4">
                  <c:v>41943</c:v>
                </c:pt>
                <c:pt idx="5">
                  <c:v>41973</c:v>
                </c:pt>
                <c:pt idx="6">
                  <c:v>42004</c:v>
                </c:pt>
                <c:pt idx="7">
                  <c:v>42035</c:v>
                </c:pt>
                <c:pt idx="8">
                  <c:v>42063</c:v>
                </c:pt>
                <c:pt idx="9">
                  <c:v>42094</c:v>
                </c:pt>
                <c:pt idx="10">
                  <c:v>42124</c:v>
                </c:pt>
                <c:pt idx="11">
                  <c:v>42155</c:v>
                </c:pt>
                <c:pt idx="12">
                  <c:v>42185</c:v>
                </c:pt>
                <c:pt idx="13">
                  <c:v>42216</c:v>
                </c:pt>
                <c:pt idx="14">
                  <c:v>42247</c:v>
                </c:pt>
                <c:pt idx="15">
                  <c:v>42277</c:v>
                </c:pt>
                <c:pt idx="16">
                  <c:v>42308</c:v>
                </c:pt>
                <c:pt idx="17">
                  <c:v>42338</c:v>
                </c:pt>
                <c:pt idx="18">
                  <c:v>42369</c:v>
                </c:pt>
                <c:pt idx="19">
                  <c:v>42400</c:v>
                </c:pt>
                <c:pt idx="20">
                  <c:v>42429</c:v>
                </c:pt>
                <c:pt idx="21">
                  <c:v>42460</c:v>
                </c:pt>
                <c:pt idx="22">
                  <c:v>42490</c:v>
                </c:pt>
                <c:pt idx="23">
                  <c:v>42521</c:v>
                </c:pt>
                <c:pt idx="24">
                  <c:v>42551</c:v>
                </c:pt>
                <c:pt idx="25">
                  <c:v>42582</c:v>
                </c:pt>
                <c:pt idx="26">
                  <c:v>42613</c:v>
                </c:pt>
                <c:pt idx="27">
                  <c:v>42643</c:v>
                </c:pt>
                <c:pt idx="28">
                  <c:v>42674</c:v>
                </c:pt>
                <c:pt idx="29">
                  <c:v>42704</c:v>
                </c:pt>
                <c:pt idx="30">
                  <c:v>42735</c:v>
                </c:pt>
                <c:pt idx="31">
                  <c:v>42766</c:v>
                </c:pt>
                <c:pt idx="32">
                  <c:v>42794</c:v>
                </c:pt>
                <c:pt idx="33">
                  <c:v>42825</c:v>
                </c:pt>
                <c:pt idx="34">
                  <c:v>42855</c:v>
                </c:pt>
                <c:pt idx="35">
                  <c:v>42886</c:v>
                </c:pt>
                <c:pt idx="36">
                  <c:v>42916</c:v>
                </c:pt>
                <c:pt idx="37">
                  <c:v>42947</c:v>
                </c:pt>
                <c:pt idx="38">
                  <c:v>42978</c:v>
                </c:pt>
                <c:pt idx="39">
                  <c:v>43008</c:v>
                </c:pt>
                <c:pt idx="40">
                  <c:v>43039</c:v>
                </c:pt>
                <c:pt idx="41">
                  <c:v>43069</c:v>
                </c:pt>
                <c:pt idx="42">
                  <c:v>43100</c:v>
                </c:pt>
              </c:numCache>
            </c:numRef>
          </c:cat>
          <c:val>
            <c:numRef>
              <c:f>'TA ETF 60-40 '!$F$44:$AV$44</c:f>
              <c:numCache>
                <c:formatCode>0%</c:formatCode>
                <c:ptCount val="43"/>
                <c:pt idx="0">
                  <c:v>0.05</c:v>
                </c:pt>
                <c:pt idx="1">
                  <c:v>0.05</c:v>
                </c:pt>
                <c:pt idx="2">
                  <c:v>0.03</c:v>
                </c:pt>
                <c:pt idx="3">
                  <c:v>0.03</c:v>
                </c:pt>
                <c:pt idx="4">
                  <c:v>0.04</c:v>
                </c:pt>
                <c:pt idx="5">
                  <c:v>0.04</c:v>
                </c:pt>
                <c:pt idx="6">
                  <c:v>0.04</c:v>
                </c:pt>
                <c:pt idx="7">
                  <c:v>0.04</c:v>
                </c:pt>
                <c:pt idx="8">
                  <c:v>0.04</c:v>
                </c:pt>
                <c:pt idx="9">
                  <c:v>0.04</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numCache>
            </c:numRef>
          </c:val>
          <c:extLst>
            <c:ext xmlns:c16="http://schemas.microsoft.com/office/drawing/2014/chart" uri="{C3380CC4-5D6E-409C-BE32-E72D297353CC}">
              <c16:uniqueId val="{00000003-2ACE-4C8B-8E81-CACF832DFAA1}"/>
            </c:ext>
          </c:extLst>
        </c:ser>
        <c:ser>
          <c:idx val="7"/>
          <c:order val="4"/>
          <c:tx>
            <c:strRef>
              <c:f>'TA ETF 60-40 '!$E$46</c:f>
              <c:strCache>
                <c:ptCount val="1"/>
                <c:pt idx="0">
                  <c:v>TIPS</c:v>
                </c:pt>
              </c:strCache>
            </c:strRef>
          </c:tx>
          <c:spPr>
            <a:solidFill>
              <a:schemeClr val="accent1">
                <a:lumMod val="40000"/>
                <a:lumOff val="60000"/>
              </a:schemeClr>
            </a:solidFill>
            <a:ln>
              <a:solidFill>
                <a:schemeClr val="bg1"/>
              </a:solidFill>
            </a:ln>
            <a:effectLst/>
          </c:spPr>
          <c:invertIfNegative val="0"/>
          <c:cat>
            <c:numRef>
              <c:f>'TA ETF 60-40 '!$F$1:$AV$1</c:f>
              <c:numCache>
                <c:formatCode>m/d/yyyy</c:formatCode>
                <c:ptCount val="43"/>
                <c:pt idx="0">
                  <c:v>41810</c:v>
                </c:pt>
                <c:pt idx="1">
                  <c:v>41851</c:v>
                </c:pt>
                <c:pt idx="2">
                  <c:v>41882</c:v>
                </c:pt>
                <c:pt idx="3">
                  <c:v>41912</c:v>
                </c:pt>
                <c:pt idx="4">
                  <c:v>41943</c:v>
                </c:pt>
                <c:pt idx="5">
                  <c:v>41973</c:v>
                </c:pt>
                <c:pt idx="6">
                  <c:v>42004</c:v>
                </c:pt>
                <c:pt idx="7">
                  <c:v>42035</c:v>
                </c:pt>
                <c:pt idx="8">
                  <c:v>42063</c:v>
                </c:pt>
                <c:pt idx="9">
                  <c:v>42094</c:v>
                </c:pt>
                <c:pt idx="10">
                  <c:v>42124</c:v>
                </c:pt>
                <c:pt idx="11">
                  <c:v>42155</c:v>
                </c:pt>
                <c:pt idx="12">
                  <c:v>42185</c:v>
                </c:pt>
                <c:pt idx="13">
                  <c:v>42216</c:v>
                </c:pt>
                <c:pt idx="14">
                  <c:v>42247</c:v>
                </c:pt>
                <c:pt idx="15">
                  <c:v>42277</c:v>
                </c:pt>
                <c:pt idx="16">
                  <c:v>42308</c:v>
                </c:pt>
                <c:pt idx="17">
                  <c:v>42338</c:v>
                </c:pt>
                <c:pt idx="18">
                  <c:v>42369</c:v>
                </c:pt>
                <c:pt idx="19">
                  <c:v>42400</c:v>
                </c:pt>
                <c:pt idx="20">
                  <c:v>42429</c:v>
                </c:pt>
                <c:pt idx="21">
                  <c:v>42460</c:v>
                </c:pt>
                <c:pt idx="22">
                  <c:v>42490</c:v>
                </c:pt>
                <c:pt idx="23">
                  <c:v>42521</c:v>
                </c:pt>
                <c:pt idx="24">
                  <c:v>42551</c:v>
                </c:pt>
                <c:pt idx="25">
                  <c:v>42582</c:v>
                </c:pt>
                <c:pt idx="26">
                  <c:v>42613</c:v>
                </c:pt>
                <c:pt idx="27">
                  <c:v>42643</c:v>
                </c:pt>
                <c:pt idx="28">
                  <c:v>42674</c:v>
                </c:pt>
                <c:pt idx="29">
                  <c:v>42704</c:v>
                </c:pt>
                <c:pt idx="30">
                  <c:v>42735</c:v>
                </c:pt>
                <c:pt idx="31">
                  <c:v>42766</c:v>
                </c:pt>
                <c:pt idx="32">
                  <c:v>42794</c:v>
                </c:pt>
                <c:pt idx="33">
                  <c:v>42825</c:v>
                </c:pt>
                <c:pt idx="34">
                  <c:v>42855</c:v>
                </c:pt>
                <c:pt idx="35">
                  <c:v>42886</c:v>
                </c:pt>
                <c:pt idx="36">
                  <c:v>42916</c:v>
                </c:pt>
                <c:pt idx="37">
                  <c:v>42947</c:v>
                </c:pt>
                <c:pt idx="38">
                  <c:v>42978</c:v>
                </c:pt>
                <c:pt idx="39">
                  <c:v>43008</c:v>
                </c:pt>
                <c:pt idx="40">
                  <c:v>43039</c:v>
                </c:pt>
                <c:pt idx="41">
                  <c:v>43069</c:v>
                </c:pt>
                <c:pt idx="42">
                  <c:v>43100</c:v>
                </c:pt>
              </c:numCache>
            </c:numRef>
          </c:cat>
          <c:val>
            <c:numRef>
              <c:f>'TA ETF 60-40 '!$F$46:$AV$46</c:f>
              <c:numCache>
                <c:formatCode>0%</c:formatCode>
                <c:ptCount val="43"/>
                <c:pt idx="0">
                  <c:v>0</c:v>
                </c:pt>
                <c:pt idx="1">
                  <c:v>0</c:v>
                </c:pt>
                <c:pt idx="2">
                  <c:v>0.02</c:v>
                </c:pt>
                <c:pt idx="3">
                  <c:v>0.02</c:v>
                </c:pt>
                <c:pt idx="4">
                  <c:v>0.02</c:v>
                </c:pt>
                <c:pt idx="5">
                  <c:v>0.02</c:v>
                </c:pt>
                <c:pt idx="6">
                  <c:v>0.02</c:v>
                </c:pt>
                <c:pt idx="7">
                  <c:v>0.02</c:v>
                </c:pt>
                <c:pt idx="8">
                  <c:v>0.02</c:v>
                </c:pt>
                <c:pt idx="9">
                  <c:v>0.02</c:v>
                </c:pt>
                <c:pt idx="10">
                  <c:v>0.02</c:v>
                </c:pt>
                <c:pt idx="11">
                  <c:v>0.02</c:v>
                </c:pt>
                <c:pt idx="12">
                  <c:v>0.02</c:v>
                </c:pt>
                <c:pt idx="13">
                  <c:v>0.03</c:v>
                </c:pt>
                <c:pt idx="14">
                  <c:v>0.03</c:v>
                </c:pt>
                <c:pt idx="15">
                  <c:v>0.03</c:v>
                </c:pt>
                <c:pt idx="16">
                  <c:v>0.03</c:v>
                </c:pt>
                <c:pt idx="17">
                  <c:v>0.03</c:v>
                </c:pt>
                <c:pt idx="18">
                  <c:v>0.03</c:v>
                </c:pt>
                <c:pt idx="19">
                  <c:v>0.03</c:v>
                </c:pt>
                <c:pt idx="20">
                  <c:v>0.03</c:v>
                </c:pt>
                <c:pt idx="21">
                  <c:v>0.03</c:v>
                </c:pt>
                <c:pt idx="22">
                  <c:v>0.03</c:v>
                </c:pt>
                <c:pt idx="23">
                  <c:v>0.03</c:v>
                </c:pt>
                <c:pt idx="24">
                  <c:v>0.03</c:v>
                </c:pt>
                <c:pt idx="25">
                  <c:v>0.03</c:v>
                </c:pt>
                <c:pt idx="26">
                  <c:v>0.03</c:v>
                </c:pt>
                <c:pt idx="27">
                  <c:v>0.03</c:v>
                </c:pt>
                <c:pt idx="28">
                  <c:v>0.03</c:v>
                </c:pt>
                <c:pt idx="29">
                  <c:v>0.03</c:v>
                </c:pt>
                <c:pt idx="30">
                  <c:v>0.03</c:v>
                </c:pt>
                <c:pt idx="31">
                  <c:v>0.06</c:v>
                </c:pt>
                <c:pt idx="32">
                  <c:v>0.06</c:v>
                </c:pt>
                <c:pt idx="33">
                  <c:v>0.06</c:v>
                </c:pt>
                <c:pt idx="34">
                  <c:v>0.03</c:v>
                </c:pt>
                <c:pt idx="35">
                  <c:v>0.03</c:v>
                </c:pt>
                <c:pt idx="36">
                  <c:v>0.03</c:v>
                </c:pt>
                <c:pt idx="37">
                  <c:v>0</c:v>
                </c:pt>
                <c:pt idx="38">
                  <c:v>0</c:v>
                </c:pt>
                <c:pt idx="39">
                  <c:v>0</c:v>
                </c:pt>
                <c:pt idx="40">
                  <c:v>0</c:v>
                </c:pt>
                <c:pt idx="41">
                  <c:v>0</c:v>
                </c:pt>
                <c:pt idx="42">
                  <c:v>0</c:v>
                </c:pt>
              </c:numCache>
            </c:numRef>
          </c:val>
          <c:extLst>
            <c:ext xmlns:c16="http://schemas.microsoft.com/office/drawing/2014/chart" uri="{C3380CC4-5D6E-409C-BE32-E72D297353CC}">
              <c16:uniqueId val="{00000004-2ACE-4C8B-8E81-CACF832DFAA1}"/>
            </c:ext>
          </c:extLst>
        </c:ser>
        <c:ser>
          <c:idx val="4"/>
          <c:order val="5"/>
          <c:tx>
            <c:strRef>
              <c:f>'TA ETF 60-40 '!$E$45</c:f>
              <c:strCache>
                <c:ptCount val="1"/>
                <c:pt idx="0">
                  <c:v>Mortgages</c:v>
                </c:pt>
              </c:strCache>
            </c:strRef>
          </c:tx>
          <c:spPr>
            <a:solidFill>
              <a:schemeClr val="accent1">
                <a:lumMod val="20000"/>
                <a:lumOff val="80000"/>
              </a:schemeClr>
            </a:solidFill>
            <a:ln>
              <a:solidFill>
                <a:schemeClr val="bg1"/>
              </a:solidFill>
            </a:ln>
            <a:effectLst/>
          </c:spPr>
          <c:invertIfNegative val="0"/>
          <c:cat>
            <c:numRef>
              <c:f>'TA ETF 60-40 '!$F$1:$AV$1</c:f>
              <c:numCache>
                <c:formatCode>m/d/yyyy</c:formatCode>
                <c:ptCount val="43"/>
                <c:pt idx="0">
                  <c:v>41810</c:v>
                </c:pt>
                <c:pt idx="1">
                  <c:v>41851</c:v>
                </c:pt>
                <c:pt idx="2">
                  <c:v>41882</c:v>
                </c:pt>
                <c:pt idx="3">
                  <c:v>41912</c:v>
                </c:pt>
                <c:pt idx="4">
                  <c:v>41943</c:v>
                </c:pt>
                <c:pt idx="5">
                  <c:v>41973</c:v>
                </c:pt>
                <c:pt idx="6">
                  <c:v>42004</c:v>
                </c:pt>
                <c:pt idx="7">
                  <c:v>42035</c:v>
                </c:pt>
                <c:pt idx="8">
                  <c:v>42063</c:v>
                </c:pt>
                <c:pt idx="9">
                  <c:v>42094</c:v>
                </c:pt>
                <c:pt idx="10">
                  <c:v>42124</c:v>
                </c:pt>
                <c:pt idx="11">
                  <c:v>42155</c:v>
                </c:pt>
                <c:pt idx="12">
                  <c:v>42185</c:v>
                </c:pt>
                <c:pt idx="13">
                  <c:v>42216</c:v>
                </c:pt>
                <c:pt idx="14">
                  <c:v>42247</c:v>
                </c:pt>
                <c:pt idx="15">
                  <c:v>42277</c:v>
                </c:pt>
                <c:pt idx="16">
                  <c:v>42308</c:v>
                </c:pt>
                <c:pt idx="17">
                  <c:v>42338</c:v>
                </c:pt>
                <c:pt idx="18">
                  <c:v>42369</c:v>
                </c:pt>
                <c:pt idx="19">
                  <c:v>42400</c:v>
                </c:pt>
                <c:pt idx="20">
                  <c:v>42429</c:v>
                </c:pt>
                <c:pt idx="21">
                  <c:v>42460</c:v>
                </c:pt>
                <c:pt idx="22">
                  <c:v>42490</c:v>
                </c:pt>
                <c:pt idx="23">
                  <c:v>42521</c:v>
                </c:pt>
                <c:pt idx="24">
                  <c:v>42551</c:v>
                </c:pt>
                <c:pt idx="25">
                  <c:v>42582</c:v>
                </c:pt>
                <c:pt idx="26">
                  <c:v>42613</c:v>
                </c:pt>
                <c:pt idx="27">
                  <c:v>42643</c:v>
                </c:pt>
                <c:pt idx="28">
                  <c:v>42674</c:v>
                </c:pt>
                <c:pt idx="29">
                  <c:v>42704</c:v>
                </c:pt>
                <c:pt idx="30">
                  <c:v>42735</c:v>
                </c:pt>
                <c:pt idx="31">
                  <c:v>42766</c:v>
                </c:pt>
                <c:pt idx="32">
                  <c:v>42794</c:v>
                </c:pt>
                <c:pt idx="33">
                  <c:v>42825</c:v>
                </c:pt>
                <c:pt idx="34">
                  <c:v>42855</c:v>
                </c:pt>
                <c:pt idx="35">
                  <c:v>42886</c:v>
                </c:pt>
                <c:pt idx="36">
                  <c:v>42916</c:v>
                </c:pt>
                <c:pt idx="37">
                  <c:v>42947</c:v>
                </c:pt>
                <c:pt idx="38">
                  <c:v>42978</c:v>
                </c:pt>
                <c:pt idx="39">
                  <c:v>43008</c:v>
                </c:pt>
                <c:pt idx="40">
                  <c:v>43039</c:v>
                </c:pt>
                <c:pt idx="41">
                  <c:v>43069</c:v>
                </c:pt>
                <c:pt idx="42">
                  <c:v>43100</c:v>
                </c:pt>
              </c:numCache>
            </c:numRef>
          </c:cat>
          <c:val>
            <c:numRef>
              <c:f>'TA ETF 60-40 '!$F$45:$AV$45</c:f>
              <c:numCache>
                <c:formatCode>0%</c:formatCode>
                <c:ptCount val="43"/>
                <c:pt idx="0">
                  <c:v>0.05</c:v>
                </c:pt>
                <c:pt idx="1">
                  <c:v>0.05</c:v>
                </c:pt>
                <c:pt idx="2">
                  <c:v>0.04</c:v>
                </c:pt>
                <c:pt idx="3">
                  <c:v>0.04</c:v>
                </c:pt>
                <c:pt idx="4">
                  <c:v>0.04</c:v>
                </c:pt>
                <c:pt idx="5">
                  <c:v>0.04</c:v>
                </c:pt>
                <c:pt idx="6">
                  <c:v>0.04</c:v>
                </c:pt>
                <c:pt idx="7">
                  <c:v>7.0000000000000007E-2</c:v>
                </c:pt>
                <c:pt idx="8">
                  <c:v>7.0000000000000007E-2</c:v>
                </c:pt>
                <c:pt idx="9">
                  <c:v>7.0000000000000007E-2</c:v>
                </c:pt>
                <c:pt idx="10">
                  <c:v>7.0000000000000007E-2</c:v>
                </c:pt>
                <c:pt idx="11">
                  <c:v>7.0000000000000007E-2</c:v>
                </c:pt>
                <c:pt idx="12">
                  <c:v>7.0000000000000007E-2</c:v>
                </c:pt>
                <c:pt idx="13">
                  <c:v>0.05</c:v>
                </c:pt>
                <c:pt idx="14">
                  <c:v>0.05</c:v>
                </c:pt>
                <c:pt idx="15">
                  <c:v>0.05</c:v>
                </c:pt>
                <c:pt idx="16">
                  <c:v>0.03</c:v>
                </c:pt>
                <c:pt idx="17">
                  <c:v>0.03</c:v>
                </c:pt>
                <c:pt idx="18">
                  <c:v>0.03</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numCache>
            </c:numRef>
          </c:val>
          <c:extLst>
            <c:ext xmlns:c16="http://schemas.microsoft.com/office/drawing/2014/chart" uri="{C3380CC4-5D6E-409C-BE32-E72D297353CC}">
              <c16:uniqueId val="{00000005-2ACE-4C8B-8E81-CACF832DFAA1}"/>
            </c:ext>
          </c:extLst>
        </c:ser>
        <c:ser>
          <c:idx val="5"/>
          <c:order val="6"/>
          <c:tx>
            <c:strRef>
              <c:f>'TA ETF 60-40 '!$E$47</c:f>
              <c:strCache>
                <c:ptCount val="1"/>
                <c:pt idx="0">
                  <c:v>International Bonds</c:v>
                </c:pt>
              </c:strCache>
            </c:strRef>
          </c:tx>
          <c:spPr>
            <a:solidFill>
              <a:schemeClr val="accent3"/>
            </a:solidFill>
            <a:ln>
              <a:solidFill>
                <a:schemeClr val="bg1"/>
              </a:solidFill>
            </a:ln>
            <a:effectLst/>
          </c:spPr>
          <c:invertIfNegative val="0"/>
          <c:cat>
            <c:numRef>
              <c:f>'TA ETF 60-40 '!$F$1:$AV$1</c:f>
              <c:numCache>
                <c:formatCode>m/d/yyyy</c:formatCode>
                <c:ptCount val="43"/>
                <c:pt idx="0">
                  <c:v>41810</c:v>
                </c:pt>
                <c:pt idx="1">
                  <c:v>41851</c:v>
                </c:pt>
                <c:pt idx="2">
                  <c:v>41882</c:v>
                </c:pt>
                <c:pt idx="3">
                  <c:v>41912</c:v>
                </c:pt>
                <c:pt idx="4">
                  <c:v>41943</c:v>
                </c:pt>
                <c:pt idx="5">
                  <c:v>41973</c:v>
                </c:pt>
                <c:pt idx="6">
                  <c:v>42004</c:v>
                </c:pt>
                <c:pt idx="7">
                  <c:v>42035</c:v>
                </c:pt>
                <c:pt idx="8">
                  <c:v>42063</c:v>
                </c:pt>
                <c:pt idx="9">
                  <c:v>42094</c:v>
                </c:pt>
                <c:pt idx="10">
                  <c:v>42124</c:v>
                </c:pt>
                <c:pt idx="11">
                  <c:v>42155</c:v>
                </c:pt>
                <c:pt idx="12">
                  <c:v>42185</c:v>
                </c:pt>
                <c:pt idx="13">
                  <c:v>42216</c:v>
                </c:pt>
                <c:pt idx="14">
                  <c:v>42247</c:v>
                </c:pt>
                <c:pt idx="15">
                  <c:v>42277</c:v>
                </c:pt>
                <c:pt idx="16">
                  <c:v>42308</c:v>
                </c:pt>
                <c:pt idx="17">
                  <c:v>42338</c:v>
                </c:pt>
                <c:pt idx="18">
                  <c:v>42369</c:v>
                </c:pt>
                <c:pt idx="19">
                  <c:v>42400</c:v>
                </c:pt>
                <c:pt idx="20">
                  <c:v>42429</c:v>
                </c:pt>
                <c:pt idx="21">
                  <c:v>42460</c:v>
                </c:pt>
                <c:pt idx="22">
                  <c:v>42490</c:v>
                </c:pt>
                <c:pt idx="23">
                  <c:v>42521</c:v>
                </c:pt>
                <c:pt idx="24">
                  <c:v>42551</c:v>
                </c:pt>
                <c:pt idx="25">
                  <c:v>42582</c:v>
                </c:pt>
                <c:pt idx="26">
                  <c:v>42613</c:v>
                </c:pt>
                <c:pt idx="27">
                  <c:v>42643</c:v>
                </c:pt>
                <c:pt idx="28">
                  <c:v>42674</c:v>
                </c:pt>
                <c:pt idx="29">
                  <c:v>42704</c:v>
                </c:pt>
                <c:pt idx="30">
                  <c:v>42735</c:v>
                </c:pt>
                <c:pt idx="31">
                  <c:v>42766</c:v>
                </c:pt>
                <c:pt idx="32">
                  <c:v>42794</c:v>
                </c:pt>
                <c:pt idx="33">
                  <c:v>42825</c:v>
                </c:pt>
                <c:pt idx="34">
                  <c:v>42855</c:v>
                </c:pt>
                <c:pt idx="35">
                  <c:v>42886</c:v>
                </c:pt>
                <c:pt idx="36">
                  <c:v>42916</c:v>
                </c:pt>
                <c:pt idx="37">
                  <c:v>42947</c:v>
                </c:pt>
                <c:pt idx="38">
                  <c:v>42978</c:v>
                </c:pt>
                <c:pt idx="39">
                  <c:v>43008</c:v>
                </c:pt>
                <c:pt idx="40">
                  <c:v>43039</c:v>
                </c:pt>
                <c:pt idx="41">
                  <c:v>43069</c:v>
                </c:pt>
                <c:pt idx="42">
                  <c:v>43100</c:v>
                </c:pt>
              </c:numCache>
            </c:numRef>
          </c:cat>
          <c:val>
            <c:numRef>
              <c:f>'TA ETF 60-40 '!$F$47:$AV$47</c:f>
              <c:numCache>
                <c:formatCode>0%</c:formatCode>
                <c:ptCount val="43"/>
                <c:pt idx="0">
                  <c:v>0.04</c:v>
                </c:pt>
                <c:pt idx="1">
                  <c:v>0.04</c:v>
                </c:pt>
                <c:pt idx="2">
                  <c:v>0.02</c:v>
                </c:pt>
                <c:pt idx="3">
                  <c:v>0.02</c:v>
                </c:pt>
                <c:pt idx="4">
                  <c:v>0.02</c:v>
                </c:pt>
                <c:pt idx="5">
                  <c:v>0.02</c:v>
                </c:pt>
                <c:pt idx="6">
                  <c:v>0.02</c:v>
                </c:pt>
                <c:pt idx="7">
                  <c:v>0</c:v>
                </c:pt>
                <c:pt idx="8">
                  <c:v>0</c:v>
                </c:pt>
                <c:pt idx="9">
                  <c:v>0</c:v>
                </c:pt>
                <c:pt idx="10">
                  <c:v>0.04</c:v>
                </c:pt>
                <c:pt idx="11">
                  <c:v>0.04</c:v>
                </c:pt>
                <c:pt idx="12">
                  <c:v>0.04</c:v>
                </c:pt>
                <c:pt idx="13">
                  <c:v>0.04</c:v>
                </c:pt>
                <c:pt idx="14">
                  <c:v>0.04</c:v>
                </c:pt>
                <c:pt idx="15">
                  <c:v>0.04</c:v>
                </c:pt>
                <c:pt idx="16">
                  <c:v>0.03</c:v>
                </c:pt>
                <c:pt idx="17">
                  <c:v>0.03</c:v>
                </c:pt>
                <c:pt idx="18">
                  <c:v>0.03</c:v>
                </c:pt>
                <c:pt idx="19">
                  <c:v>0.06</c:v>
                </c:pt>
                <c:pt idx="20">
                  <c:v>0.06</c:v>
                </c:pt>
                <c:pt idx="21">
                  <c:v>0.06</c:v>
                </c:pt>
                <c:pt idx="22">
                  <c:v>0.06</c:v>
                </c:pt>
                <c:pt idx="23">
                  <c:v>0.06</c:v>
                </c:pt>
                <c:pt idx="24">
                  <c:v>0.06</c:v>
                </c:pt>
                <c:pt idx="25">
                  <c:v>0.06</c:v>
                </c:pt>
                <c:pt idx="26">
                  <c:v>0.06</c:v>
                </c:pt>
                <c:pt idx="27">
                  <c:v>0.06</c:v>
                </c:pt>
                <c:pt idx="28">
                  <c:v>0.08</c:v>
                </c:pt>
                <c:pt idx="29">
                  <c:v>0.08</c:v>
                </c:pt>
                <c:pt idx="30">
                  <c:v>0.08</c:v>
                </c:pt>
                <c:pt idx="31">
                  <c:v>0.04</c:v>
                </c:pt>
                <c:pt idx="32">
                  <c:v>0.04</c:v>
                </c:pt>
                <c:pt idx="33">
                  <c:v>0.04</c:v>
                </c:pt>
                <c:pt idx="34">
                  <c:v>0.04</c:v>
                </c:pt>
                <c:pt idx="35">
                  <c:v>0.04</c:v>
                </c:pt>
                <c:pt idx="36">
                  <c:v>0.04</c:v>
                </c:pt>
                <c:pt idx="37">
                  <c:v>0.04</c:v>
                </c:pt>
                <c:pt idx="38">
                  <c:v>0.04</c:v>
                </c:pt>
                <c:pt idx="39">
                  <c:v>0.04</c:v>
                </c:pt>
                <c:pt idx="40">
                  <c:v>0.04</c:v>
                </c:pt>
                <c:pt idx="41">
                  <c:v>0.04</c:v>
                </c:pt>
                <c:pt idx="42">
                  <c:v>0.04</c:v>
                </c:pt>
              </c:numCache>
            </c:numRef>
          </c:val>
          <c:extLst>
            <c:ext xmlns:c16="http://schemas.microsoft.com/office/drawing/2014/chart" uri="{C3380CC4-5D6E-409C-BE32-E72D297353CC}">
              <c16:uniqueId val="{00000006-2ACE-4C8B-8E81-CACF832DFAA1}"/>
            </c:ext>
          </c:extLst>
        </c:ser>
        <c:ser>
          <c:idx val="14"/>
          <c:order val="7"/>
          <c:tx>
            <c:strRef>
              <c:f>'TA ETF 60-40 '!$E$48</c:f>
              <c:strCache>
                <c:ptCount val="1"/>
                <c:pt idx="0">
                  <c:v>US Large-Cap Stocks</c:v>
                </c:pt>
              </c:strCache>
            </c:strRef>
          </c:tx>
          <c:spPr>
            <a:solidFill>
              <a:schemeClr val="accent2">
                <a:lumMod val="50000"/>
              </a:schemeClr>
            </a:solidFill>
            <a:ln>
              <a:solidFill>
                <a:schemeClr val="bg1"/>
              </a:solidFill>
            </a:ln>
            <a:effectLst/>
          </c:spPr>
          <c:invertIfNegative val="0"/>
          <c:cat>
            <c:numRef>
              <c:f>'TA ETF 60-40 '!$F$1:$AV$1</c:f>
              <c:numCache>
                <c:formatCode>m/d/yyyy</c:formatCode>
                <c:ptCount val="43"/>
                <c:pt idx="0">
                  <c:v>41810</c:v>
                </c:pt>
                <c:pt idx="1">
                  <c:v>41851</c:v>
                </c:pt>
                <c:pt idx="2">
                  <c:v>41882</c:v>
                </c:pt>
                <c:pt idx="3">
                  <c:v>41912</c:v>
                </c:pt>
                <c:pt idx="4">
                  <c:v>41943</c:v>
                </c:pt>
                <c:pt idx="5">
                  <c:v>41973</c:v>
                </c:pt>
                <c:pt idx="6">
                  <c:v>42004</c:v>
                </c:pt>
                <c:pt idx="7">
                  <c:v>42035</c:v>
                </c:pt>
                <c:pt idx="8">
                  <c:v>42063</c:v>
                </c:pt>
                <c:pt idx="9">
                  <c:v>42094</c:v>
                </c:pt>
                <c:pt idx="10">
                  <c:v>42124</c:v>
                </c:pt>
                <c:pt idx="11">
                  <c:v>42155</c:v>
                </c:pt>
                <c:pt idx="12">
                  <c:v>42185</c:v>
                </c:pt>
                <c:pt idx="13">
                  <c:v>42216</c:v>
                </c:pt>
                <c:pt idx="14">
                  <c:v>42247</c:v>
                </c:pt>
                <c:pt idx="15">
                  <c:v>42277</c:v>
                </c:pt>
                <c:pt idx="16">
                  <c:v>42308</c:v>
                </c:pt>
                <c:pt idx="17">
                  <c:v>42338</c:v>
                </c:pt>
                <c:pt idx="18">
                  <c:v>42369</c:v>
                </c:pt>
                <c:pt idx="19">
                  <c:v>42400</c:v>
                </c:pt>
                <c:pt idx="20">
                  <c:v>42429</c:v>
                </c:pt>
                <c:pt idx="21">
                  <c:v>42460</c:v>
                </c:pt>
                <c:pt idx="22">
                  <c:v>42490</c:v>
                </c:pt>
                <c:pt idx="23">
                  <c:v>42521</c:v>
                </c:pt>
                <c:pt idx="24">
                  <c:v>42551</c:v>
                </c:pt>
                <c:pt idx="25">
                  <c:v>42582</c:v>
                </c:pt>
                <c:pt idx="26">
                  <c:v>42613</c:v>
                </c:pt>
                <c:pt idx="27">
                  <c:v>42643</c:v>
                </c:pt>
                <c:pt idx="28">
                  <c:v>42674</c:v>
                </c:pt>
                <c:pt idx="29">
                  <c:v>42704</c:v>
                </c:pt>
                <c:pt idx="30">
                  <c:v>42735</c:v>
                </c:pt>
                <c:pt idx="31">
                  <c:v>42766</c:v>
                </c:pt>
                <c:pt idx="32">
                  <c:v>42794</c:v>
                </c:pt>
                <c:pt idx="33">
                  <c:v>42825</c:v>
                </c:pt>
                <c:pt idx="34">
                  <c:v>42855</c:v>
                </c:pt>
                <c:pt idx="35">
                  <c:v>42886</c:v>
                </c:pt>
                <c:pt idx="36">
                  <c:v>42916</c:v>
                </c:pt>
                <c:pt idx="37">
                  <c:v>42947</c:v>
                </c:pt>
                <c:pt idx="38">
                  <c:v>42978</c:v>
                </c:pt>
                <c:pt idx="39">
                  <c:v>43008</c:v>
                </c:pt>
                <c:pt idx="40">
                  <c:v>43039</c:v>
                </c:pt>
                <c:pt idx="41">
                  <c:v>43069</c:v>
                </c:pt>
                <c:pt idx="42">
                  <c:v>43100</c:v>
                </c:pt>
              </c:numCache>
            </c:numRef>
          </c:cat>
          <c:val>
            <c:numRef>
              <c:f>'TA ETF 60-40 '!$F$48:$AV$48</c:f>
              <c:numCache>
                <c:formatCode>0%</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0.22</c:v>
                </c:pt>
                <c:pt idx="32">
                  <c:v>0.22</c:v>
                </c:pt>
                <c:pt idx="33">
                  <c:v>0.22</c:v>
                </c:pt>
                <c:pt idx="34">
                  <c:v>0.22</c:v>
                </c:pt>
                <c:pt idx="35">
                  <c:v>0.22</c:v>
                </c:pt>
                <c:pt idx="36">
                  <c:v>0.22</c:v>
                </c:pt>
                <c:pt idx="37">
                  <c:v>0.25</c:v>
                </c:pt>
                <c:pt idx="38">
                  <c:v>0.25</c:v>
                </c:pt>
                <c:pt idx="39">
                  <c:v>0.25</c:v>
                </c:pt>
                <c:pt idx="40">
                  <c:v>0.25</c:v>
                </c:pt>
                <c:pt idx="41">
                  <c:v>0.25</c:v>
                </c:pt>
                <c:pt idx="42">
                  <c:v>0.25</c:v>
                </c:pt>
              </c:numCache>
            </c:numRef>
          </c:val>
          <c:extLst>
            <c:ext xmlns:c16="http://schemas.microsoft.com/office/drawing/2014/chart" uri="{C3380CC4-5D6E-409C-BE32-E72D297353CC}">
              <c16:uniqueId val="{00000007-2ACE-4C8B-8E81-CACF832DFAA1}"/>
            </c:ext>
          </c:extLst>
        </c:ser>
        <c:ser>
          <c:idx val="6"/>
          <c:order val="8"/>
          <c:tx>
            <c:strRef>
              <c:f>'TA ETF 60-40 '!$E$50</c:f>
              <c:strCache>
                <c:ptCount val="1"/>
                <c:pt idx="0">
                  <c:v>US Small-Cap Stocks</c:v>
                </c:pt>
              </c:strCache>
            </c:strRef>
          </c:tx>
          <c:spPr>
            <a:solidFill>
              <a:schemeClr val="accent2">
                <a:lumMod val="75000"/>
              </a:schemeClr>
            </a:solidFill>
            <a:ln>
              <a:solidFill>
                <a:schemeClr val="bg1"/>
              </a:solidFill>
            </a:ln>
            <a:effectLst/>
          </c:spPr>
          <c:invertIfNegative val="0"/>
          <c:cat>
            <c:numRef>
              <c:f>'TA ETF 60-40 '!$F$1:$AV$1</c:f>
              <c:numCache>
                <c:formatCode>m/d/yyyy</c:formatCode>
                <c:ptCount val="43"/>
                <c:pt idx="0">
                  <c:v>41810</c:v>
                </c:pt>
                <c:pt idx="1">
                  <c:v>41851</c:v>
                </c:pt>
                <c:pt idx="2">
                  <c:v>41882</c:v>
                </c:pt>
                <c:pt idx="3">
                  <c:v>41912</c:v>
                </c:pt>
                <c:pt idx="4">
                  <c:v>41943</c:v>
                </c:pt>
                <c:pt idx="5">
                  <c:v>41973</c:v>
                </c:pt>
                <c:pt idx="6">
                  <c:v>42004</c:v>
                </c:pt>
                <c:pt idx="7">
                  <c:v>42035</c:v>
                </c:pt>
                <c:pt idx="8">
                  <c:v>42063</c:v>
                </c:pt>
                <c:pt idx="9">
                  <c:v>42094</c:v>
                </c:pt>
                <c:pt idx="10">
                  <c:v>42124</c:v>
                </c:pt>
                <c:pt idx="11">
                  <c:v>42155</c:v>
                </c:pt>
                <c:pt idx="12">
                  <c:v>42185</c:v>
                </c:pt>
                <c:pt idx="13">
                  <c:v>42216</c:v>
                </c:pt>
                <c:pt idx="14">
                  <c:v>42247</c:v>
                </c:pt>
                <c:pt idx="15">
                  <c:v>42277</c:v>
                </c:pt>
                <c:pt idx="16">
                  <c:v>42308</c:v>
                </c:pt>
                <c:pt idx="17">
                  <c:v>42338</c:v>
                </c:pt>
                <c:pt idx="18">
                  <c:v>42369</c:v>
                </c:pt>
                <c:pt idx="19">
                  <c:v>42400</c:v>
                </c:pt>
                <c:pt idx="20">
                  <c:v>42429</c:v>
                </c:pt>
                <c:pt idx="21">
                  <c:v>42460</c:v>
                </c:pt>
                <c:pt idx="22">
                  <c:v>42490</c:v>
                </c:pt>
                <c:pt idx="23">
                  <c:v>42521</c:v>
                </c:pt>
                <c:pt idx="24">
                  <c:v>42551</c:v>
                </c:pt>
                <c:pt idx="25">
                  <c:v>42582</c:v>
                </c:pt>
                <c:pt idx="26">
                  <c:v>42613</c:v>
                </c:pt>
                <c:pt idx="27">
                  <c:v>42643</c:v>
                </c:pt>
                <c:pt idx="28">
                  <c:v>42674</c:v>
                </c:pt>
                <c:pt idx="29">
                  <c:v>42704</c:v>
                </c:pt>
                <c:pt idx="30">
                  <c:v>42735</c:v>
                </c:pt>
                <c:pt idx="31">
                  <c:v>42766</c:v>
                </c:pt>
                <c:pt idx="32">
                  <c:v>42794</c:v>
                </c:pt>
                <c:pt idx="33">
                  <c:v>42825</c:v>
                </c:pt>
                <c:pt idx="34">
                  <c:v>42855</c:v>
                </c:pt>
                <c:pt idx="35">
                  <c:v>42886</c:v>
                </c:pt>
                <c:pt idx="36">
                  <c:v>42916</c:v>
                </c:pt>
                <c:pt idx="37">
                  <c:v>42947</c:v>
                </c:pt>
                <c:pt idx="38">
                  <c:v>42978</c:v>
                </c:pt>
                <c:pt idx="39">
                  <c:v>43008</c:v>
                </c:pt>
                <c:pt idx="40">
                  <c:v>43039</c:v>
                </c:pt>
                <c:pt idx="41">
                  <c:v>43069</c:v>
                </c:pt>
                <c:pt idx="42">
                  <c:v>43100</c:v>
                </c:pt>
              </c:numCache>
            </c:numRef>
          </c:cat>
          <c:val>
            <c:numRef>
              <c:f>'TA ETF 60-40 '!$F$50:$AS$50</c:f>
              <c:numCache>
                <c:formatCode>0%</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0.04</c:v>
                </c:pt>
                <c:pt idx="14">
                  <c:v>0.04</c:v>
                </c:pt>
                <c:pt idx="15">
                  <c:v>0.04</c:v>
                </c:pt>
                <c:pt idx="16">
                  <c:v>0.04</c:v>
                </c:pt>
                <c:pt idx="17">
                  <c:v>0.04</c:v>
                </c:pt>
                <c:pt idx="18">
                  <c:v>0.04</c:v>
                </c:pt>
                <c:pt idx="19">
                  <c:v>0.02</c:v>
                </c:pt>
                <c:pt idx="20">
                  <c:v>0.02</c:v>
                </c:pt>
                <c:pt idx="21">
                  <c:v>0.02</c:v>
                </c:pt>
                <c:pt idx="22">
                  <c:v>0.02</c:v>
                </c:pt>
                <c:pt idx="23">
                  <c:v>0.02</c:v>
                </c:pt>
                <c:pt idx="24">
                  <c:v>0.02</c:v>
                </c:pt>
                <c:pt idx="25">
                  <c:v>0</c:v>
                </c:pt>
                <c:pt idx="26">
                  <c:v>0</c:v>
                </c:pt>
                <c:pt idx="27">
                  <c:v>0</c:v>
                </c:pt>
                <c:pt idx="28">
                  <c:v>0</c:v>
                </c:pt>
                <c:pt idx="29">
                  <c:v>0</c:v>
                </c:pt>
                <c:pt idx="30">
                  <c:v>0</c:v>
                </c:pt>
                <c:pt idx="31">
                  <c:v>0.03</c:v>
                </c:pt>
                <c:pt idx="32">
                  <c:v>0.03</c:v>
                </c:pt>
                <c:pt idx="33">
                  <c:v>0.03</c:v>
                </c:pt>
                <c:pt idx="34">
                  <c:v>0.03</c:v>
                </c:pt>
                <c:pt idx="35">
                  <c:v>0.03</c:v>
                </c:pt>
                <c:pt idx="36">
                  <c:v>0.03</c:v>
                </c:pt>
                <c:pt idx="37">
                  <c:v>0.03</c:v>
                </c:pt>
                <c:pt idx="38">
                  <c:v>0.03</c:v>
                </c:pt>
                <c:pt idx="39">
                  <c:v>0.03</c:v>
                </c:pt>
              </c:numCache>
            </c:numRef>
          </c:val>
          <c:extLst>
            <c:ext xmlns:c16="http://schemas.microsoft.com/office/drawing/2014/chart" uri="{C3380CC4-5D6E-409C-BE32-E72D297353CC}">
              <c16:uniqueId val="{00000008-2ACE-4C8B-8E81-CACF832DFAA1}"/>
            </c:ext>
          </c:extLst>
        </c:ser>
        <c:ser>
          <c:idx val="10"/>
          <c:order val="9"/>
          <c:tx>
            <c:strRef>
              <c:f>'TA ETF 60-40 '!$E$49</c:f>
              <c:strCache>
                <c:ptCount val="1"/>
                <c:pt idx="0">
                  <c:v>US Mid-Cap Stocks</c:v>
                </c:pt>
              </c:strCache>
            </c:strRef>
          </c:tx>
          <c:spPr>
            <a:solidFill>
              <a:schemeClr val="accent2"/>
            </a:solidFill>
            <a:ln>
              <a:solidFill>
                <a:schemeClr val="bg1"/>
              </a:solidFill>
            </a:ln>
            <a:effectLst/>
          </c:spPr>
          <c:invertIfNegative val="0"/>
          <c:cat>
            <c:numRef>
              <c:f>'TA ETF 60-40 '!$F$1:$AV$1</c:f>
              <c:numCache>
                <c:formatCode>m/d/yyyy</c:formatCode>
                <c:ptCount val="43"/>
                <c:pt idx="0">
                  <c:v>41810</c:v>
                </c:pt>
                <c:pt idx="1">
                  <c:v>41851</c:v>
                </c:pt>
                <c:pt idx="2">
                  <c:v>41882</c:v>
                </c:pt>
                <c:pt idx="3">
                  <c:v>41912</c:v>
                </c:pt>
                <c:pt idx="4">
                  <c:v>41943</c:v>
                </c:pt>
                <c:pt idx="5">
                  <c:v>41973</c:v>
                </c:pt>
                <c:pt idx="6">
                  <c:v>42004</c:v>
                </c:pt>
                <c:pt idx="7">
                  <c:v>42035</c:v>
                </c:pt>
                <c:pt idx="8">
                  <c:v>42063</c:v>
                </c:pt>
                <c:pt idx="9">
                  <c:v>42094</c:v>
                </c:pt>
                <c:pt idx="10">
                  <c:v>42124</c:v>
                </c:pt>
                <c:pt idx="11">
                  <c:v>42155</c:v>
                </c:pt>
                <c:pt idx="12">
                  <c:v>42185</c:v>
                </c:pt>
                <c:pt idx="13">
                  <c:v>42216</c:v>
                </c:pt>
                <c:pt idx="14">
                  <c:v>42247</c:v>
                </c:pt>
                <c:pt idx="15">
                  <c:v>42277</c:v>
                </c:pt>
                <c:pt idx="16">
                  <c:v>42308</c:v>
                </c:pt>
                <c:pt idx="17">
                  <c:v>42338</c:v>
                </c:pt>
                <c:pt idx="18">
                  <c:v>42369</c:v>
                </c:pt>
                <c:pt idx="19">
                  <c:v>42400</c:v>
                </c:pt>
                <c:pt idx="20">
                  <c:v>42429</c:v>
                </c:pt>
                <c:pt idx="21">
                  <c:v>42460</c:v>
                </c:pt>
                <c:pt idx="22">
                  <c:v>42490</c:v>
                </c:pt>
                <c:pt idx="23">
                  <c:v>42521</c:v>
                </c:pt>
                <c:pt idx="24">
                  <c:v>42551</c:v>
                </c:pt>
                <c:pt idx="25">
                  <c:v>42582</c:v>
                </c:pt>
                <c:pt idx="26">
                  <c:v>42613</c:v>
                </c:pt>
                <c:pt idx="27">
                  <c:v>42643</c:v>
                </c:pt>
                <c:pt idx="28">
                  <c:v>42674</c:v>
                </c:pt>
                <c:pt idx="29">
                  <c:v>42704</c:v>
                </c:pt>
                <c:pt idx="30">
                  <c:v>42735</c:v>
                </c:pt>
                <c:pt idx="31">
                  <c:v>42766</c:v>
                </c:pt>
                <c:pt idx="32">
                  <c:v>42794</c:v>
                </c:pt>
                <c:pt idx="33">
                  <c:v>42825</c:v>
                </c:pt>
                <c:pt idx="34">
                  <c:v>42855</c:v>
                </c:pt>
                <c:pt idx="35">
                  <c:v>42886</c:v>
                </c:pt>
                <c:pt idx="36">
                  <c:v>42916</c:v>
                </c:pt>
                <c:pt idx="37">
                  <c:v>42947</c:v>
                </c:pt>
                <c:pt idx="38">
                  <c:v>42978</c:v>
                </c:pt>
                <c:pt idx="39">
                  <c:v>43008</c:v>
                </c:pt>
                <c:pt idx="40">
                  <c:v>43039</c:v>
                </c:pt>
                <c:pt idx="41">
                  <c:v>43069</c:v>
                </c:pt>
                <c:pt idx="42">
                  <c:v>43100</c:v>
                </c:pt>
              </c:numCache>
            </c:numRef>
          </c:cat>
          <c:val>
            <c:numRef>
              <c:f>'TA ETF 60-40 '!$F$49:$AV$49</c:f>
              <c:numCache>
                <c:formatCode>0%</c:formatCode>
                <c:ptCount val="43"/>
                <c:pt idx="0">
                  <c:v>0.06</c:v>
                </c:pt>
                <c:pt idx="1">
                  <c:v>0.06</c:v>
                </c:pt>
                <c:pt idx="2">
                  <c:v>0.06</c:v>
                </c:pt>
                <c:pt idx="3">
                  <c:v>0.06</c:v>
                </c:pt>
                <c:pt idx="4">
                  <c:v>0.06</c:v>
                </c:pt>
                <c:pt idx="5">
                  <c:v>0.06</c:v>
                </c:pt>
                <c:pt idx="6">
                  <c:v>0.06</c:v>
                </c:pt>
                <c:pt idx="7">
                  <c:v>7.0000000000000007E-2</c:v>
                </c:pt>
                <c:pt idx="8">
                  <c:v>7.0000000000000007E-2</c:v>
                </c:pt>
                <c:pt idx="9">
                  <c:v>7.0000000000000007E-2</c:v>
                </c:pt>
                <c:pt idx="10">
                  <c:v>7.0000000000000007E-2</c:v>
                </c:pt>
                <c:pt idx="11">
                  <c:v>7.0000000000000007E-2</c:v>
                </c:pt>
                <c:pt idx="12">
                  <c:v>7.0000000000000007E-2</c:v>
                </c:pt>
                <c:pt idx="13">
                  <c:v>0.03</c:v>
                </c:pt>
                <c:pt idx="14">
                  <c:v>0.03</c:v>
                </c:pt>
                <c:pt idx="15">
                  <c:v>0.03</c:v>
                </c:pt>
                <c:pt idx="16">
                  <c:v>0.03</c:v>
                </c:pt>
                <c:pt idx="17">
                  <c:v>0.03</c:v>
                </c:pt>
                <c:pt idx="18">
                  <c:v>0.03</c:v>
                </c:pt>
                <c:pt idx="19">
                  <c:v>0.04</c:v>
                </c:pt>
                <c:pt idx="20">
                  <c:v>0.04</c:v>
                </c:pt>
                <c:pt idx="21">
                  <c:v>0.04</c:v>
                </c:pt>
                <c:pt idx="22">
                  <c:v>0.04</c:v>
                </c:pt>
                <c:pt idx="23">
                  <c:v>0.04</c:v>
                </c:pt>
                <c:pt idx="24">
                  <c:v>0.04</c:v>
                </c:pt>
                <c:pt idx="25">
                  <c:v>0.06</c:v>
                </c:pt>
                <c:pt idx="26">
                  <c:v>0.06</c:v>
                </c:pt>
                <c:pt idx="27">
                  <c:v>0.06</c:v>
                </c:pt>
                <c:pt idx="28">
                  <c:v>7.0000000000000007E-2</c:v>
                </c:pt>
                <c:pt idx="29">
                  <c:v>7.0000000000000007E-2</c:v>
                </c:pt>
                <c:pt idx="30">
                  <c:v>7.0000000000000007E-2</c:v>
                </c:pt>
                <c:pt idx="31">
                  <c:v>7.0000000000000007E-2</c:v>
                </c:pt>
                <c:pt idx="32">
                  <c:v>7.0000000000000007E-2</c:v>
                </c:pt>
                <c:pt idx="33">
                  <c:v>7.0000000000000007E-2</c:v>
                </c:pt>
                <c:pt idx="34">
                  <c:v>0.04</c:v>
                </c:pt>
                <c:pt idx="35">
                  <c:v>0.04</c:v>
                </c:pt>
                <c:pt idx="36">
                  <c:v>0.04</c:v>
                </c:pt>
                <c:pt idx="37">
                  <c:v>0.05</c:v>
                </c:pt>
                <c:pt idx="38">
                  <c:v>0.05</c:v>
                </c:pt>
                <c:pt idx="39">
                  <c:v>0.05</c:v>
                </c:pt>
                <c:pt idx="40">
                  <c:v>0.05</c:v>
                </c:pt>
                <c:pt idx="41">
                  <c:v>0.05</c:v>
                </c:pt>
                <c:pt idx="42">
                  <c:v>0.05</c:v>
                </c:pt>
              </c:numCache>
            </c:numRef>
          </c:val>
          <c:extLst>
            <c:ext xmlns:c16="http://schemas.microsoft.com/office/drawing/2014/chart" uri="{C3380CC4-5D6E-409C-BE32-E72D297353CC}">
              <c16:uniqueId val="{00000009-2ACE-4C8B-8E81-CACF832DFAA1}"/>
            </c:ext>
          </c:extLst>
        </c:ser>
        <c:ser>
          <c:idx val="13"/>
          <c:order val="10"/>
          <c:tx>
            <c:strRef>
              <c:f>'TA ETF 60-40 '!$E$52</c:f>
              <c:strCache>
                <c:ptCount val="1"/>
                <c:pt idx="0">
                  <c:v>US Growth Stocks</c:v>
                </c:pt>
              </c:strCache>
            </c:strRef>
          </c:tx>
          <c:spPr>
            <a:solidFill>
              <a:srgbClr val="B4D766"/>
            </a:solidFill>
            <a:ln>
              <a:solidFill>
                <a:schemeClr val="bg1"/>
              </a:solidFill>
            </a:ln>
            <a:effectLst/>
          </c:spPr>
          <c:invertIfNegative val="0"/>
          <c:cat>
            <c:numRef>
              <c:f>'TA ETF 60-40 '!$F$1:$AV$1</c:f>
              <c:numCache>
                <c:formatCode>m/d/yyyy</c:formatCode>
                <c:ptCount val="43"/>
                <c:pt idx="0">
                  <c:v>41810</c:v>
                </c:pt>
                <c:pt idx="1">
                  <c:v>41851</c:v>
                </c:pt>
                <c:pt idx="2">
                  <c:v>41882</c:v>
                </c:pt>
                <c:pt idx="3">
                  <c:v>41912</c:v>
                </c:pt>
                <c:pt idx="4">
                  <c:v>41943</c:v>
                </c:pt>
                <c:pt idx="5">
                  <c:v>41973</c:v>
                </c:pt>
                <c:pt idx="6">
                  <c:v>42004</c:v>
                </c:pt>
                <c:pt idx="7">
                  <c:v>42035</c:v>
                </c:pt>
                <c:pt idx="8">
                  <c:v>42063</c:v>
                </c:pt>
                <c:pt idx="9">
                  <c:v>42094</c:v>
                </c:pt>
                <c:pt idx="10">
                  <c:v>42124</c:v>
                </c:pt>
                <c:pt idx="11">
                  <c:v>42155</c:v>
                </c:pt>
                <c:pt idx="12">
                  <c:v>42185</c:v>
                </c:pt>
                <c:pt idx="13">
                  <c:v>42216</c:v>
                </c:pt>
                <c:pt idx="14">
                  <c:v>42247</c:v>
                </c:pt>
                <c:pt idx="15">
                  <c:v>42277</c:v>
                </c:pt>
                <c:pt idx="16">
                  <c:v>42308</c:v>
                </c:pt>
                <c:pt idx="17">
                  <c:v>42338</c:v>
                </c:pt>
                <c:pt idx="18">
                  <c:v>42369</c:v>
                </c:pt>
                <c:pt idx="19">
                  <c:v>42400</c:v>
                </c:pt>
                <c:pt idx="20">
                  <c:v>42429</c:v>
                </c:pt>
                <c:pt idx="21">
                  <c:v>42460</c:v>
                </c:pt>
                <c:pt idx="22">
                  <c:v>42490</c:v>
                </c:pt>
                <c:pt idx="23">
                  <c:v>42521</c:v>
                </c:pt>
                <c:pt idx="24">
                  <c:v>42551</c:v>
                </c:pt>
                <c:pt idx="25">
                  <c:v>42582</c:v>
                </c:pt>
                <c:pt idx="26">
                  <c:v>42613</c:v>
                </c:pt>
                <c:pt idx="27">
                  <c:v>42643</c:v>
                </c:pt>
                <c:pt idx="28">
                  <c:v>42674</c:v>
                </c:pt>
                <c:pt idx="29">
                  <c:v>42704</c:v>
                </c:pt>
                <c:pt idx="30">
                  <c:v>42735</c:v>
                </c:pt>
                <c:pt idx="31">
                  <c:v>42766</c:v>
                </c:pt>
                <c:pt idx="32">
                  <c:v>42794</c:v>
                </c:pt>
                <c:pt idx="33">
                  <c:v>42825</c:v>
                </c:pt>
                <c:pt idx="34">
                  <c:v>42855</c:v>
                </c:pt>
                <c:pt idx="35">
                  <c:v>42886</c:v>
                </c:pt>
                <c:pt idx="36">
                  <c:v>42916</c:v>
                </c:pt>
                <c:pt idx="37">
                  <c:v>42947</c:v>
                </c:pt>
                <c:pt idx="38">
                  <c:v>42978</c:v>
                </c:pt>
                <c:pt idx="39">
                  <c:v>43008</c:v>
                </c:pt>
                <c:pt idx="40">
                  <c:v>43039</c:v>
                </c:pt>
                <c:pt idx="41">
                  <c:v>43069</c:v>
                </c:pt>
                <c:pt idx="42">
                  <c:v>43100</c:v>
                </c:pt>
              </c:numCache>
            </c:numRef>
          </c:cat>
          <c:val>
            <c:numRef>
              <c:f>'TA ETF 60-40 '!$F$52:$AV$52</c:f>
              <c:numCache>
                <c:formatCode>0%</c:formatCode>
                <c:ptCount val="43"/>
                <c:pt idx="0">
                  <c:v>0.09</c:v>
                </c:pt>
                <c:pt idx="1">
                  <c:v>0.09</c:v>
                </c:pt>
                <c:pt idx="2">
                  <c:v>0.1</c:v>
                </c:pt>
                <c:pt idx="3">
                  <c:v>0.1</c:v>
                </c:pt>
                <c:pt idx="4">
                  <c:v>0.1</c:v>
                </c:pt>
                <c:pt idx="5">
                  <c:v>0.1</c:v>
                </c:pt>
                <c:pt idx="6">
                  <c:v>0.1</c:v>
                </c:pt>
                <c:pt idx="7">
                  <c:v>0.12</c:v>
                </c:pt>
                <c:pt idx="8">
                  <c:v>0.12</c:v>
                </c:pt>
                <c:pt idx="9">
                  <c:v>0.12</c:v>
                </c:pt>
                <c:pt idx="10">
                  <c:v>0.13</c:v>
                </c:pt>
                <c:pt idx="11">
                  <c:v>0.13</c:v>
                </c:pt>
                <c:pt idx="12">
                  <c:v>0.13</c:v>
                </c:pt>
                <c:pt idx="13">
                  <c:v>0.12</c:v>
                </c:pt>
                <c:pt idx="14">
                  <c:v>0.12</c:v>
                </c:pt>
                <c:pt idx="15">
                  <c:v>0.12</c:v>
                </c:pt>
                <c:pt idx="16">
                  <c:v>0.12</c:v>
                </c:pt>
                <c:pt idx="17">
                  <c:v>0.12</c:v>
                </c:pt>
                <c:pt idx="18">
                  <c:v>0.12</c:v>
                </c:pt>
                <c:pt idx="19">
                  <c:v>0.12</c:v>
                </c:pt>
                <c:pt idx="20">
                  <c:v>0.12</c:v>
                </c:pt>
                <c:pt idx="21">
                  <c:v>0.12</c:v>
                </c:pt>
                <c:pt idx="22">
                  <c:v>0.12</c:v>
                </c:pt>
                <c:pt idx="23">
                  <c:v>0.12</c:v>
                </c:pt>
                <c:pt idx="24">
                  <c:v>0.12</c:v>
                </c:pt>
                <c:pt idx="25">
                  <c:v>0.12</c:v>
                </c:pt>
                <c:pt idx="26">
                  <c:v>0.12</c:v>
                </c:pt>
                <c:pt idx="27">
                  <c:v>0.12</c:v>
                </c:pt>
                <c:pt idx="28">
                  <c:v>0.14000000000000001</c:v>
                </c:pt>
                <c:pt idx="29">
                  <c:v>0.16</c:v>
                </c:pt>
                <c:pt idx="30">
                  <c:v>0.16</c:v>
                </c:pt>
                <c:pt idx="31">
                  <c:v>0.02</c:v>
                </c:pt>
                <c:pt idx="32">
                  <c:v>0.02</c:v>
                </c:pt>
                <c:pt idx="33">
                  <c:v>0.02</c:v>
                </c:pt>
                <c:pt idx="34">
                  <c:v>0</c:v>
                </c:pt>
                <c:pt idx="35">
                  <c:v>0</c:v>
                </c:pt>
                <c:pt idx="36">
                  <c:v>0</c:v>
                </c:pt>
                <c:pt idx="37">
                  <c:v>0.02</c:v>
                </c:pt>
                <c:pt idx="38">
                  <c:v>0.02</c:v>
                </c:pt>
                <c:pt idx="39">
                  <c:v>0.02</c:v>
                </c:pt>
                <c:pt idx="40">
                  <c:v>0</c:v>
                </c:pt>
                <c:pt idx="41">
                  <c:v>0</c:v>
                </c:pt>
                <c:pt idx="42">
                  <c:v>0</c:v>
                </c:pt>
              </c:numCache>
            </c:numRef>
          </c:val>
          <c:extLst>
            <c:ext xmlns:c16="http://schemas.microsoft.com/office/drawing/2014/chart" uri="{C3380CC4-5D6E-409C-BE32-E72D297353CC}">
              <c16:uniqueId val="{0000000A-2ACE-4C8B-8E81-CACF832DFAA1}"/>
            </c:ext>
          </c:extLst>
        </c:ser>
        <c:ser>
          <c:idx val="12"/>
          <c:order val="11"/>
          <c:tx>
            <c:strRef>
              <c:f>'TA ETF 60-40 '!$E$51</c:f>
              <c:strCache>
                <c:ptCount val="1"/>
                <c:pt idx="0">
                  <c:v>US Value Stocks</c:v>
                </c:pt>
              </c:strCache>
            </c:strRef>
          </c:tx>
          <c:spPr>
            <a:solidFill>
              <a:srgbClr val="E6F2CC"/>
            </a:solidFill>
            <a:ln>
              <a:solidFill>
                <a:schemeClr val="bg1"/>
              </a:solidFill>
            </a:ln>
            <a:effectLst/>
          </c:spPr>
          <c:invertIfNegative val="0"/>
          <c:cat>
            <c:numRef>
              <c:f>'TA ETF 60-40 '!$F$1:$AV$1</c:f>
              <c:numCache>
                <c:formatCode>m/d/yyyy</c:formatCode>
                <c:ptCount val="43"/>
                <c:pt idx="0">
                  <c:v>41810</c:v>
                </c:pt>
                <c:pt idx="1">
                  <c:v>41851</c:v>
                </c:pt>
                <c:pt idx="2">
                  <c:v>41882</c:v>
                </c:pt>
                <c:pt idx="3">
                  <c:v>41912</c:v>
                </c:pt>
                <c:pt idx="4">
                  <c:v>41943</c:v>
                </c:pt>
                <c:pt idx="5">
                  <c:v>41973</c:v>
                </c:pt>
                <c:pt idx="6">
                  <c:v>42004</c:v>
                </c:pt>
                <c:pt idx="7">
                  <c:v>42035</c:v>
                </c:pt>
                <c:pt idx="8">
                  <c:v>42063</c:v>
                </c:pt>
                <c:pt idx="9">
                  <c:v>42094</c:v>
                </c:pt>
                <c:pt idx="10">
                  <c:v>42124</c:v>
                </c:pt>
                <c:pt idx="11">
                  <c:v>42155</c:v>
                </c:pt>
                <c:pt idx="12">
                  <c:v>42185</c:v>
                </c:pt>
                <c:pt idx="13">
                  <c:v>42216</c:v>
                </c:pt>
                <c:pt idx="14">
                  <c:v>42247</c:v>
                </c:pt>
                <c:pt idx="15">
                  <c:v>42277</c:v>
                </c:pt>
                <c:pt idx="16">
                  <c:v>42308</c:v>
                </c:pt>
                <c:pt idx="17">
                  <c:v>42338</c:v>
                </c:pt>
                <c:pt idx="18">
                  <c:v>42369</c:v>
                </c:pt>
                <c:pt idx="19">
                  <c:v>42400</c:v>
                </c:pt>
                <c:pt idx="20">
                  <c:v>42429</c:v>
                </c:pt>
                <c:pt idx="21">
                  <c:v>42460</c:v>
                </c:pt>
                <c:pt idx="22">
                  <c:v>42490</c:v>
                </c:pt>
                <c:pt idx="23">
                  <c:v>42521</c:v>
                </c:pt>
                <c:pt idx="24">
                  <c:v>42551</c:v>
                </c:pt>
                <c:pt idx="25">
                  <c:v>42582</c:v>
                </c:pt>
                <c:pt idx="26">
                  <c:v>42613</c:v>
                </c:pt>
                <c:pt idx="27">
                  <c:v>42643</c:v>
                </c:pt>
                <c:pt idx="28">
                  <c:v>42674</c:v>
                </c:pt>
                <c:pt idx="29">
                  <c:v>42704</c:v>
                </c:pt>
                <c:pt idx="30">
                  <c:v>42735</c:v>
                </c:pt>
                <c:pt idx="31">
                  <c:v>42766</c:v>
                </c:pt>
                <c:pt idx="32">
                  <c:v>42794</c:v>
                </c:pt>
                <c:pt idx="33">
                  <c:v>42825</c:v>
                </c:pt>
                <c:pt idx="34">
                  <c:v>42855</c:v>
                </c:pt>
                <c:pt idx="35">
                  <c:v>42886</c:v>
                </c:pt>
                <c:pt idx="36">
                  <c:v>42916</c:v>
                </c:pt>
                <c:pt idx="37">
                  <c:v>42947</c:v>
                </c:pt>
                <c:pt idx="38">
                  <c:v>42978</c:v>
                </c:pt>
                <c:pt idx="39">
                  <c:v>43008</c:v>
                </c:pt>
                <c:pt idx="40">
                  <c:v>43039</c:v>
                </c:pt>
                <c:pt idx="41">
                  <c:v>43069</c:v>
                </c:pt>
                <c:pt idx="42">
                  <c:v>43100</c:v>
                </c:pt>
              </c:numCache>
            </c:numRef>
          </c:cat>
          <c:val>
            <c:numRef>
              <c:f>'TA ETF 60-40 '!$F$51:$AV$51</c:f>
              <c:numCache>
                <c:formatCode>0%</c:formatCode>
                <c:ptCount val="43"/>
                <c:pt idx="0">
                  <c:v>0.2</c:v>
                </c:pt>
                <c:pt idx="1">
                  <c:v>0.2</c:v>
                </c:pt>
                <c:pt idx="2">
                  <c:v>0.15</c:v>
                </c:pt>
                <c:pt idx="3">
                  <c:v>0.15</c:v>
                </c:pt>
                <c:pt idx="4">
                  <c:v>0.15</c:v>
                </c:pt>
                <c:pt idx="5">
                  <c:v>0.15</c:v>
                </c:pt>
                <c:pt idx="6">
                  <c:v>0.15</c:v>
                </c:pt>
                <c:pt idx="7">
                  <c:v>0.15</c:v>
                </c:pt>
                <c:pt idx="8">
                  <c:v>0.15</c:v>
                </c:pt>
                <c:pt idx="9">
                  <c:v>0.15</c:v>
                </c:pt>
                <c:pt idx="10">
                  <c:v>0.15</c:v>
                </c:pt>
                <c:pt idx="11">
                  <c:v>0.15</c:v>
                </c:pt>
                <c:pt idx="12">
                  <c:v>0.15</c:v>
                </c:pt>
                <c:pt idx="13">
                  <c:v>0.16</c:v>
                </c:pt>
                <c:pt idx="14">
                  <c:v>0.16</c:v>
                </c:pt>
                <c:pt idx="15">
                  <c:v>0.16</c:v>
                </c:pt>
                <c:pt idx="16">
                  <c:v>0.15</c:v>
                </c:pt>
                <c:pt idx="17">
                  <c:v>0.15</c:v>
                </c:pt>
                <c:pt idx="18">
                  <c:v>0.15</c:v>
                </c:pt>
                <c:pt idx="19">
                  <c:v>0.15</c:v>
                </c:pt>
                <c:pt idx="20">
                  <c:v>0.15</c:v>
                </c:pt>
                <c:pt idx="21">
                  <c:v>0.15</c:v>
                </c:pt>
                <c:pt idx="22">
                  <c:v>0.15</c:v>
                </c:pt>
                <c:pt idx="23">
                  <c:v>0.15</c:v>
                </c:pt>
                <c:pt idx="24">
                  <c:v>0.15</c:v>
                </c:pt>
                <c:pt idx="25">
                  <c:v>0.15</c:v>
                </c:pt>
                <c:pt idx="26">
                  <c:v>0.15</c:v>
                </c:pt>
                <c:pt idx="27">
                  <c:v>0.15</c:v>
                </c:pt>
                <c:pt idx="28">
                  <c:v>0.15</c:v>
                </c:pt>
                <c:pt idx="29">
                  <c:v>0.18</c:v>
                </c:pt>
                <c:pt idx="30">
                  <c:v>0.18</c:v>
                </c:pt>
                <c:pt idx="31">
                  <c:v>0.11</c:v>
                </c:pt>
                <c:pt idx="32">
                  <c:v>0.11</c:v>
                </c:pt>
                <c:pt idx="33">
                  <c:v>0.11</c:v>
                </c:pt>
                <c:pt idx="34">
                  <c:v>0.08</c:v>
                </c:pt>
                <c:pt idx="35">
                  <c:v>0.08</c:v>
                </c:pt>
                <c:pt idx="36">
                  <c:v>0.08</c:v>
                </c:pt>
                <c:pt idx="37">
                  <c:v>0.03</c:v>
                </c:pt>
                <c:pt idx="38">
                  <c:v>0.03</c:v>
                </c:pt>
                <c:pt idx="39">
                  <c:v>0.03</c:v>
                </c:pt>
                <c:pt idx="40">
                  <c:v>0.03</c:v>
                </c:pt>
                <c:pt idx="41">
                  <c:v>0.03</c:v>
                </c:pt>
                <c:pt idx="42">
                  <c:v>0.03</c:v>
                </c:pt>
              </c:numCache>
            </c:numRef>
          </c:val>
          <c:extLst>
            <c:ext xmlns:c16="http://schemas.microsoft.com/office/drawing/2014/chart" uri="{C3380CC4-5D6E-409C-BE32-E72D297353CC}">
              <c16:uniqueId val="{0000000B-2ACE-4C8B-8E81-CACF832DFAA1}"/>
            </c:ext>
          </c:extLst>
        </c:ser>
        <c:ser>
          <c:idx val="9"/>
          <c:order val="12"/>
          <c:tx>
            <c:strRef>
              <c:f>'TA ETF 60-40 '!$E$54</c:f>
              <c:strCache>
                <c:ptCount val="1"/>
                <c:pt idx="0">
                  <c:v>Emerging Market Stocks</c:v>
                </c:pt>
              </c:strCache>
            </c:strRef>
          </c:tx>
          <c:spPr>
            <a:solidFill>
              <a:schemeClr val="accent4"/>
            </a:solidFill>
            <a:ln>
              <a:solidFill>
                <a:schemeClr val="bg1"/>
              </a:solidFill>
            </a:ln>
            <a:effectLst/>
          </c:spPr>
          <c:invertIfNegative val="0"/>
          <c:cat>
            <c:numRef>
              <c:f>'TA ETF 60-40 '!$F$1:$AV$1</c:f>
              <c:numCache>
                <c:formatCode>m/d/yyyy</c:formatCode>
                <c:ptCount val="43"/>
                <c:pt idx="0">
                  <c:v>41810</c:v>
                </c:pt>
                <c:pt idx="1">
                  <c:v>41851</c:v>
                </c:pt>
                <c:pt idx="2">
                  <c:v>41882</c:v>
                </c:pt>
                <c:pt idx="3">
                  <c:v>41912</c:v>
                </c:pt>
                <c:pt idx="4">
                  <c:v>41943</c:v>
                </c:pt>
                <c:pt idx="5">
                  <c:v>41973</c:v>
                </c:pt>
                <c:pt idx="6">
                  <c:v>42004</c:v>
                </c:pt>
                <c:pt idx="7">
                  <c:v>42035</c:v>
                </c:pt>
                <c:pt idx="8">
                  <c:v>42063</c:v>
                </c:pt>
                <c:pt idx="9">
                  <c:v>42094</c:v>
                </c:pt>
                <c:pt idx="10">
                  <c:v>42124</c:v>
                </c:pt>
                <c:pt idx="11">
                  <c:v>42155</c:v>
                </c:pt>
                <c:pt idx="12">
                  <c:v>42185</c:v>
                </c:pt>
                <c:pt idx="13">
                  <c:v>42216</c:v>
                </c:pt>
                <c:pt idx="14">
                  <c:v>42247</c:v>
                </c:pt>
                <c:pt idx="15">
                  <c:v>42277</c:v>
                </c:pt>
                <c:pt idx="16">
                  <c:v>42308</c:v>
                </c:pt>
                <c:pt idx="17">
                  <c:v>42338</c:v>
                </c:pt>
                <c:pt idx="18">
                  <c:v>42369</c:v>
                </c:pt>
                <c:pt idx="19">
                  <c:v>42400</c:v>
                </c:pt>
                <c:pt idx="20">
                  <c:v>42429</c:v>
                </c:pt>
                <c:pt idx="21">
                  <c:v>42460</c:v>
                </c:pt>
                <c:pt idx="22">
                  <c:v>42490</c:v>
                </c:pt>
                <c:pt idx="23">
                  <c:v>42521</c:v>
                </c:pt>
                <c:pt idx="24">
                  <c:v>42551</c:v>
                </c:pt>
                <c:pt idx="25">
                  <c:v>42582</c:v>
                </c:pt>
                <c:pt idx="26">
                  <c:v>42613</c:v>
                </c:pt>
                <c:pt idx="27">
                  <c:v>42643</c:v>
                </c:pt>
                <c:pt idx="28">
                  <c:v>42674</c:v>
                </c:pt>
                <c:pt idx="29">
                  <c:v>42704</c:v>
                </c:pt>
                <c:pt idx="30">
                  <c:v>42735</c:v>
                </c:pt>
                <c:pt idx="31">
                  <c:v>42766</c:v>
                </c:pt>
                <c:pt idx="32">
                  <c:v>42794</c:v>
                </c:pt>
                <c:pt idx="33">
                  <c:v>42825</c:v>
                </c:pt>
                <c:pt idx="34">
                  <c:v>42855</c:v>
                </c:pt>
                <c:pt idx="35">
                  <c:v>42886</c:v>
                </c:pt>
                <c:pt idx="36">
                  <c:v>42916</c:v>
                </c:pt>
                <c:pt idx="37">
                  <c:v>42947</c:v>
                </c:pt>
                <c:pt idx="38">
                  <c:v>42978</c:v>
                </c:pt>
                <c:pt idx="39">
                  <c:v>43008</c:v>
                </c:pt>
                <c:pt idx="40">
                  <c:v>43039</c:v>
                </c:pt>
                <c:pt idx="41">
                  <c:v>43069</c:v>
                </c:pt>
                <c:pt idx="42">
                  <c:v>43100</c:v>
                </c:pt>
              </c:numCache>
            </c:numRef>
          </c:cat>
          <c:val>
            <c:numRef>
              <c:f>'TA ETF 60-40 '!$F$54:$AV$54</c:f>
              <c:numCache>
                <c:formatCode>0%</c:formatCode>
                <c:ptCount val="43"/>
                <c:pt idx="0">
                  <c:v>0.13</c:v>
                </c:pt>
                <c:pt idx="1">
                  <c:v>0.13</c:v>
                </c:pt>
                <c:pt idx="2">
                  <c:v>0.13</c:v>
                </c:pt>
                <c:pt idx="3">
                  <c:v>0.13</c:v>
                </c:pt>
                <c:pt idx="4">
                  <c:v>0.13</c:v>
                </c:pt>
                <c:pt idx="5">
                  <c:v>0.13</c:v>
                </c:pt>
                <c:pt idx="6">
                  <c:v>0.13</c:v>
                </c:pt>
                <c:pt idx="7">
                  <c:v>0.09</c:v>
                </c:pt>
                <c:pt idx="8">
                  <c:v>0.09</c:v>
                </c:pt>
                <c:pt idx="9">
                  <c:v>0.09</c:v>
                </c:pt>
                <c:pt idx="10">
                  <c:v>7.0000000000000007E-2</c:v>
                </c:pt>
                <c:pt idx="11">
                  <c:v>7.0000000000000007E-2</c:v>
                </c:pt>
                <c:pt idx="12">
                  <c:v>7.0000000000000007E-2</c:v>
                </c:pt>
                <c:pt idx="13">
                  <c:v>0.06</c:v>
                </c:pt>
                <c:pt idx="14">
                  <c:v>0.06</c:v>
                </c:pt>
                <c:pt idx="15">
                  <c:v>0.06</c:v>
                </c:pt>
                <c:pt idx="16">
                  <c:v>0.05</c:v>
                </c:pt>
                <c:pt idx="17">
                  <c:v>0.05</c:v>
                </c:pt>
                <c:pt idx="18">
                  <c:v>0.05</c:v>
                </c:pt>
                <c:pt idx="19">
                  <c:v>0.04</c:v>
                </c:pt>
                <c:pt idx="20">
                  <c:v>0</c:v>
                </c:pt>
                <c:pt idx="21">
                  <c:v>0</c:v>
                </c:pt>
                <c:pt idx="22">
                  <c:v>0</c:v>
                </c:pt>
                <c:pt idx="23">
                  <c:v>0</c:v>
                </c:pt>
                <c:pt idx="24">
                  <c:v>0</c:v>
                </c:pt>
                <c:pt idx="25">
                  <c:v>0</c:v>
                </c:pt>
                <c:pt idx="26">
                  <c:v>0</c:v>
                </c:pt>
                <c:pt idx="27">
                  <c:v>0</c:v>
                </c:pt>
                <c:pt idx="28">
                  <c:v>0.05</c:v>
                </c:pt>
                <c:pt idx="29">
                  <c:v>0</c:v>
                </c:pt>
                <c:pt idx="30">
                  <c:v>0</c:v>
                </c:pt>
                <c:pt idx="31">
                  <c:v>0.03</c:v>
                </c:pt>
                <c:pt idx="32">
                  <c:v>0.03</c:v>
                </c:pt>
                <c:pt idx="33">
                  <c:v>0.03</c:v>
                </c:pt>
                <c:pt idx="34">
                  <c:v>0.06</c:v>
                </c:pt>
                <c:pt idx="35">
                  <c:v>0.06</c:v>
                </c:pt>
                <c:pt idx="36">
                  <c:v>0.06</c:v>
                </c:pt>
                <c:pt idx="37">
                  <c:v>0.06</c:v>
                </c:pt>
                <c:pt idx="38">
                  <c:v>0.06</c:v>
                </c:pt>
                <c:pt idx="39">
                  <c:v>0.06</c:v>
                </c:pt>
                <c:pt idx="40">
                  <c:v>0.1</c:v>
                </c:pt>
                <c:pt idx="41">
                  <c:v>0.1</c:v>
                </c:pt>
                <c:pt idx="42">
                  <c:v>0.1</c:v>
                </c:pt>
              </c:numCache>
            </c:numRef>
          </c:val>
          <c:extLst>
            <c:ext xmlns:c16="http://schemas.microsoft.com/office/drawing/2014/chart" uri="{C3380CC4-5D6E-409C-BE32-E72D297353CC}">
              <c16:uniqueId val="{0000000C-2ACE-4C8B-8E81-CACF832DFAA1}"/>
            </c:ext>
          </c:extLst>
        </c:ser>
        <c:ser>
          <c:idx val="8"/>
          <c:order val="13"/>
          <c:tx>
            <c:strRef>
              <c:f>'TA ETF 60-40 '!$E$53</c:f>
              <c:strCache>
                <c:ptCount val="1"/>
                <c:pt idx="0">
                  <c:v>International Developed Stocks</c:v>
                </c:pt>
              </c:strCache>
            </c:strRef>
          </c:tx>
          <c:spPr>
            <a:solidFill>
              <a:srgbClr val="FBC177"/>
            </a:solidFill>
            <a:ln>
              <a:solidFill>
                <a:schemeClr val="bg1"/>
              </a:solidFill>
            </a:ln>
            <a:effectLst/>
          </c:spPr>
          <c:invertIfNegative val="0"/>
          <c:cat>
            <c:numRef>
              <c:f>'TA ETF 60-40 '!$F$1:$AV$1</c:f>
              <c:numCache>
                <c:formatCode>m/d/yyyy</c:formatCode>
                <c:ptCount val="43"/>
                <c:pt idx="0">
                  <c:v>41810</c:v>
                </c:pt>
                <c:pt idx="1">
                  <c:v>41851</c:v>
                </c:pt>
                <c:pt idx="2">
                  <c:v>41882</c:v>
                </c:pt>
                <c:pt idx="3">
                  <c:v>41912</c:v>
                </c:pt>
                <c:pt idx="4">
                  <c:v>41943</c:v>
                </c:pt>
                <c:pt idx="5">
                  <c:v>41973</c:v>
                </c:pt>
                <c:pt idx="6">
                  <c:v>42004</c:v>
                </c:pt>
                <c:pt idx="7">
                  <c:v>42035</c:v>
                </c:pt>
                <c:pt idx="8">
                  <c:v>42063</c:v>
                </c:pt>
                <c:pt idx="9">
                  <c:v>42094</c:v>
                </c:pt>
                <c:pt idx="10">
                  <c:v>42124</c:v>
                </c:pt>
                <c:pt idx="11">
                  <c:v>42155</c:v>
                </c:pt>
                <c:pt idx="12">
                  <c:v>42185</c:v>
                </c:pt>
                <c:pt idx="13">
                  <c:v>42216</c:v>
                </c:pt>
                <c:pt idx="14">
                  <c:v>42247</c:v>
                </c:pt>
                <c:pt idx="15">
                  <c:v>42277</c:v>
                </c:pt>
                <c:pt idx="16">
                  <c:v>42308</c:v>
                </c:pt>
                <c:pt idx="17">
                  <c:v>42338</c:v>
                </c:pt>
                <c:pt idx="18">
                  <c:v>42369</c:v>
                </c:pt>
                <c:pt idx="19">
                  <c:v>42400</c:v>
                </c:pt>
                <c:pt idx="20">
                  <c:v>42429</c:v>
                </c:pt>
                <c:pt idx="21">
                  <c:v>42460</c:v>
                </c:pt>
                <c:pt idx="22">
                  <c:v>42490</c:v>
                </c:pt>
                <c:pt idx="23">
                  <c:v>42521</c:v>
                </c:pt>
                <c:pt idx="24">
                  <c:v>42551</c:v>
                </c:pt>
                <c:pt idx="25">
                  <c:v>42582</c:v>
                </c:pt>
                <c:pt idx="26">
                  <c:v>42613</c:v>
                </c:pt>
                <c:pt idx="27">
                  <c:v>42643</c:v>
                </c:pt>
                <c:pt idx="28">
                  <c:v>42674</c:v>
                </c:pt>
                <c:pt idx="29">
                  <c:v>42704</c:v>
                </c:pt>
                <c:pt idx="30">
                  <c:v>42735</c:v>
                </c:pt>
                <c:pt idx="31">
                  <c:v>42766</c:v>
                </c:pt>
                <c:pt idx="32">
                  <c:v>42794</c:v>
                </c:pt>
                <c:pt idx="33">
                  <c:v>42825</c:v>
                </c:pt>
                <c:pt idx="34">
                  <c:v>42855</c:v>
                </c:pt>
                <c:pt idx="35">
                  <c:v>42886</c:v>
                </c:pt>
                <c:pt idx="36">
                  <c:v>42916</c:v>
                </c:pt>
                <c:pt idx="37">
                  <c:v>42947</c:v>
                </c:pt>
                <c:pt idx="38">
                  <c:v>42978</c:v>
                </c:pt>
                <c:pt idx="39">
                  <c:v>43008</c:v>
                </c:pt>
                <c:pt idx="40">
                  <c:v>43039</c:v>
                </c:pt>
                <c:pt idx="41">
                  <c:v>43069</c:v>
                </c:pt>
                <c:pt idx="42">
                  <c:v>43100</c:v>
                </c:pt>
              </c:numCache>
            </c:numRef>
          </c:cat>
          <c:val>
            <c:numRef>
              <c:f>'TA ETF 60-40 '!$F$53:$AV$53</c:f>
              <c:numCache>
                <c:formatCode>0%</c:formatCode>
                <c:ptCount val="43"/>
                <c:pt idx="0">
                  <c:v>0.17</c:v>
                </c:pt>
                <c:pt idx="1">
                  <c:v>0.17</c:v>
                </c:pt>
                <c:pt idx="2">
                  <c:v>0.16</c:v>
                </c:pt>
                <c:pt idx="3">
                  <c:v>0.16</c:v>
                </c:pt>
                <c:pt idx="4">
                  <c:v>0.16</c:v>
                </c:pt>
                <c:pt idx="5">
                  <c:v>0.16</c:v>
                </c:pt>
                <c:pt idx="6">
                  <c:v>0.16</c:v>
                </c:pt>
                <c:pt idx="7">
                  <c:v>0.16</c:v>
                </c:pt>
                <c:pt idx="8">
                  <c:v>0.16</c:v>
                </c:pt>
                <c:pt idx="9">
                  <c:v>0.16</c:v>
                </c:pt>
                <c:pt idx="10">
                  <c:v>0.16999999999999998</c:v>
                </c:pt>
                <c:pt idx="11">
                  <c:v>0.16999999999999998</c:v>
                </c:pt>
                <c:pt idx="12">
                  <c:v>0.16999999999999998</c:v>
                </c:pt>
                <c:pt idx="13">
                  <c:v>0.16999999999999998</c:v>
                </c:pt>
                <c:pt idx="14">
                  <c:v>0.16999999999999998</c:v>
                </c:pt>
                <c:pt idx="15">
                  <c:v>0.16999999999999998</c:v>
                </c:pt>
                <c:pt idx="16">
                  <c:v>0.16999999999999998</c:v>
                </c:pt>
                <c:pt idx="17">
                  <c:v>0.16999999999999998</c:v>
                </c:pt>
                <c:pt idx="18">
                  <c:v>0.16999999999999998</c:v>
                </c:pt>
                <c:pt idx="19">
                  <c:v>0.19</c:v>
                </c:pt>
                <c:pt idx="20">
                  <c:v>0.14000000000000001</c:v>
                </c:pt>
                <c:pt idx="21">
                  <c:v>0.14000000000000001</c:v>
                </c:pt>
                <c:pt idx="22">
                  <c:v>0.14000000000000001</c:v>
                </c:pt>
                <c:pt idx="23">
                  <c:v>0.14000000000000001</c:v>
                </c:pt>
                <c:pt idx="24">
                  <c:v>0.14000000000000001</c:v>
                </c:pt>
                <c:pt idx="25">
                  <c:v>0.14000000000000001</c:v>
                </c:pt>
                <c:pt idx="26">
                  <c:v>0.14000000000000001</c:v>
                </c:pt>
                <c:pt idx="27">
                  <c:v>0.14000000000000001</c:v>
                </c:pt>
                <c:pt idx="28">
                  <c:v>0.13</c:v>
                </c:pt>
                <c:pt idx="29">
                  <c:v>0.13</c:v>
                </c:pt>
                <c:pt idx="30">
                  <c:v>0.13</c:v>
                </c:pt>
                <c:pt idx="31">
                  <c:v>0.13</c:v>
                </c:pt>
                <c:pt idx="32">
                  <c:v>0.13</c:v>
                </c:pt>
                <c:pt idx="33">
                  <c:v>0.13</c:v>
                </c:pt>
                <c:pt idx="34">
                  <c:v>0.18000000000000002</c:v>
                </c:pt>
                <c:pt idx="35">
                  <c:v>0.18000000000000002</c:v>
                </c:pt>
                <c:pt idx="36">
                  <c:v>0.18000000000000002</c:v>
                </c:pt>
                <c:pt idx="37">
                  <c:v>0.12</c:v>
                </c:pt>
                <c:pt idx="38">
                  <c:v>0.12</c:v>
                </c:pt>
                <c:pt idx="39">
                  <c:v>0.12</c:v>
                </c:pt>
                <c:pt idx="40">
                  <c:v>0.12000000000000001</c:v>
                </c:pt>
                <c:pt idx="41">
                  <c:v>0.12000000000000001</c:v>
                </c:pt>
                <c:pt idx="42">
                  <c:v>0.12000000000000001</c:v>
                </c:pt>
              </c:numCache>
            </c:numRef>
          </c:val>
          <c:extLst>
            <c:ext xmlns:c16="http://schemas.microsoft.com/office/drawing/2014/chart" uri="{C3380CC4-5D6E-409C-BE32-E72D297353CC}">
              <c16:uniqueId val="{0000000D-2ACE-4C8B-8E81-CACF832DFAA1}"/>
            </c:ext>
          </c:extLst>
        </c:ser>
        <c:ser>
          <c:idx val="11"/>
          <c:order val="14"/>
          <c:tx>
            <c:strRef>
              <c:f>'TA ETF 60-40 '!$E$55</c:f>
              <c:strCache>
                <c:ptCount val="1"/>
                <c:pt idx="0">
                  <c:v>Smart Beta</c:v>
                </c:pt>
              </c:strCache>
            </c:strRef>
          </c:tx>
          <c:spPr>
            <a:solidFill>
              <a:schemeClr val="accent6">
                <a:lumMod val="20000"/>
                <a:lumOff val="80000"/>
              </a:schemeClr>
            </a:solidFill>
            <a:ln>
              <a:solidFill>
                <a:schemeClr val="bg1"/>
              </a:solidFill>
            </a:ln>
            <a:effectLst/>
          </c:spPr>
          <c:invertIfNegative val="0"/>
          <c:cat>
            <c:numRef>
              <c:f>'TA ETF 60-40 '!$F$1:$AV$1</c:f>
              <c:numCache>
                <c:formatCode>m/d/yyyy</c:formatCode>
                <c:ptCount val="43"/>
                <c:pt idx="0">
                  <c:v>41810</c:v>
                </c:pt>
                <c:pt idx="1">
                  <c:v>41851</c:v>
                </c:pt>
                <c:pt idx="2">
                  <c:v>41882</c:v>
                </c:pt>
                <c:pt idx="3">
                  <c:v>41912</c:v>
                </c:pt>
                <c:pt idx="4">
                  <c:v>41943</c:v>
                </c:pt>
                <c:pt idx="5">
                  <c:v>41973</c:v>
                </c:pt>
                <c:pt idx="6">
                  <c:v>42004</c:v>
                </c:pt>
                <c:pt idx="7">
                  <c:v>42035</c:v>
                </c:pt>
                <c:pt idx="8">
                  <c:v>42063</c:v>
                </c:pt>
                <c:pt idx="9">
                  <c:v>42094</c:v>
                </c:pt>
                <c:pt idx="10">
                  <c:v>42124</c:v>
                </c:pt>
                <c:pt idx="11">
                  <c:v>42155</c:v>
                </c:pt>
                <c:pt idx="12">
                  <c:v>42185</c:v>
                </c:pt>
                <c:pt idx="13">
                  <c:v>42216</c:v>
                </c:pt>
                <c:pt idx="14">
                  <c:v>42247</c:v>
                </c:pt>
                <c:pt idx="15">
                  <c:v>42277</c:v>
                </c:pt>
                <c:pt idx="16">
                  <c:v>42308</c:v>
                </c:pt>
                <c:pt idx="17">
                  <c:v>42338</c:v>
                </c:pt>
                <c:pt idx="18">
                  <c:v>42369</c:v>
                </c:pt>
                <c:pt idx="19">
                  <c:v>42400</c:v>
                </c:pt>
                <c:pt idx="20">
                  <c:v>42429</c:v>
                </c:pt>
                <c:pt idx="21">
                  <c:v>42460</c:v>
                </c:pt>
                <c:pt idx="22">
                  <c:v>42490</c:v>
                </c:pt>
                <c:pt idx="23">
                  <c:v>42521</c:v>
                </c:pt>
                <c:pt idx="24">
                  <c:v>42551</c:v>
                </c:pt>
                <c:pt idx="25">
                  <c:v>42582</c:v>
                </c:pt>
                <c:pt idx="26">
                  <c:v>42613</c:v>
                </c:pt>
                <c:pt idx="27">
                  <c:v>42643</c:v>
                </c:pt>
                <c:pt idx="28">
                  <c:v>42674</c:v>
                </c:pt>
                <c:pt idx="29">
                  <c:v>42704</c:v>
                </c:pt>
                <c:pt idx="30">
                  <c:v>42735</c:v>
                </c:pt>
                <c:pt idx="31">
                  <c:v>42766</c:v>
                </c:pt>
                <c:pt idx="32">
                  <c:v>42794</c:v>
                </c:pt>
                <c:pt idx="33">
                  <c:v>42825</c:v>
                </c:pt>
                <c:pt idx="34">
                  <c:v>42855</c:v>
                </c:pt>
                <c:pt idx="35">
                  <c:v>42886</c:v>
                </c:pt>
                <c:pt idx="36">
                  <c:v>42916</c:v>
                </c:pt>
                <c:pt idx="37">
                  <c:v>42947</c:v>
                </c:pt>
                <c:pt idx="38">
                  <c:v>42978</c:v>
                </c:pt>
                <c:pt idx="39">
                  <c:v>43008</c:v>
                </c:pt>
                <c:pt idx="40">
                  <c:v>43039</c:v>
                </c:pt>
                <c:pt idx="41">
                  <c:v>43069</c:v>
                </c:pt>
                <c:pt idx="42">
                  <c:v>43100</c:v>
                </c:pt>
              </c:numCache>
            </c:numRef>
          </c:cat>
          <c:val>
            <c:numRef>
              <c:f>'TA ETF 60-40 '!$F$55:$AV$55</c:f>
              <c:numCache>
                <c:formatCode>0%</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0.03</c:v>
                </c:pt>
                <c:pt idx="14">
                  <c:v>0.03</c:v>
                </c:pt>
                <c:pt idx="15">
                  <c:v>0.03</c:v>
                </c:pt>
                <c:pt idx="16">
                  <c:v>0.04</c:v>
                </c:pt>
                <c:pt idx="17">
                  <c:v>0.04</c:v>
                </c:pt>
                <c:pt idx="18">
                  <c:v>0.04</c:v>
                </c:pt>
                <c:pt idx="19">
                  <c:v>0.04</c:v>
                </c:pt>
                <c:pt idx="20">
                  <c:v>0.08</c:v>
                </c:pt>
                <c:pt idx="21">
                  <c:v>0.08</c:v>
                </c:pt>
                <c:pt idx="22">
                  <c:v>0.08</c:v>
                </c:pt>
                <c:pt idx="23">
                  <c:v>0.08</c:v>
                </c:pt>
                <c:pt idx="24">
                  <c:v>0.08</c:v>
                </c:pt>
                <c:pt idx="25">
                  <c:v>0.08</c:v>
                </c:pt>
                <c:pt idx="26">
                  <c:v>0.08</c:v>
                </c:pt>
                <c:pt idx="27">
                  <c:v>0.08</c:v>
                </c:pt>
                <c:pt idx="28">
                  <c:v>0.09</c:v>
                </c:pt>
                <c:pt idx="29">
                  <c:v>0.09</c:v>
                </c:pt>
                <c:pt idx="30">
                  <c:v>0.09</c:v>
                </c:pt>
                <c:pt idx="31">
                  <c:v>0.03</c:v>
                </c:pt>
                <c:pt idx="32">
                  <c:v>0.03</c:v>
                </c:pt>
                <c:pt idx="33">
                  <c:v>0.03</c:v>
                </c:pt>
                <c:pt idx="34">
                  <c:v>0.03</c:v>
                </c:pt>
                <c:pt idx="35">
                  <c:v>0.03</c:v>
                </c:pt>
                <c:pt idx="36">
                  <c:v>0.03</c:v>
                </c:pt>
                <c:pt idx="37">
                  <c:v>0.09</c:v>
                </c:pt>
                <c:pt idx="38">
                  <c:v>0.09</c:v>
                </c:pt>
                <c:pt idx="39">
                  <c:v>0.09</c:v>
                </c:pt>
                <c:pt idx="40">
                  <c:v>7.0000000000000007E-2</c:v>
                </c:pt>
                <c:pt idx="41">
                  <c:v>7.0000000000000007E-2</c:v>
                </c:pt>
                <c:pt idx="42">
                  <c:v>7.0000000000000007E-2</c:v>
                </c:pt>
              </c:numCache>
            </c:numRef>
          </c:val>
          <c:extLst>
            <c:ext xmlns:c16="http://schemas.microsoft.com/office/drawing/2014/chart" uri="{C3380CC4-5D6E-409C-BE32-E72D297353CC}">
              <c16:uniqueId val="{0000000E-2ACE-4C8B-8E81-CACF832DFAA1}"/>
            </c:ext>
          </c:extLst>
        </c:ser>
        <c:dLbls>
          <c:showLegendKey val="0"/>
          <c:showVal val="0"/>
          <c:showCatName val="0"/>
          <c:showSerName val="0"/>
          <c:showPercent val="0"/>
          <c:showBubbleSize val="0"/>
        </c:dLbls>
        <c:gapWidth val="0"/>
        <c:overlap val="100"/>
        <c:axId val="1094720672"/>
        <c:axId val="1094721456"/>
      </c:barChart>
      <c:dateAx>
        <c:axId val="1094720672"/>
        <c:scaling>
          <c:orientation val="minMax"/>
          <c:max val="43100"/>
        </c:scaling>
        <c:delete val="0"/>
        <c:axPos val="b"/>
        <c:numFmt formatCode="mmm\-yy" sourceLinked="0"/>
        <c:majorTickMark val="out"/>
        <c:minorTickMark val="none"/>
        <c:tickLblPos val="nextTo"/>
        <c:spPr>
          <a:noFill/>
          <a:ln w="9525" cap="flat" cmpd="sng" algn="ctr">
            <a:solidFill>
              <a:schemeClr val="tx2"/>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4721456"/>
        <c:crosses val="autoZero"/>
        <c:auto val="0"/>
        <c:lblOffset val="100"/>
        <c:baseTimeUnit val="months"/>
        <c:majorUnit val="3"/>
        <c:majorTimeUnit val="months"/>
      </c:dateAx>
      <c:valAx>
        <c:axId val="1094721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4720672"/>
        <c:crosses val="autoZero"/>
        <c:crossBetween val="midCat"/>
      </c:valAx>
      <c:spPr>
        <a:noFill/>
        <a:ln>
          <a:noFill/>
        </a:ln>
        <a:effectLst/>
      </c:spPr>
    </c:plotArea>
    <c:legend>
      <c:legendPos val="b"/>
      <c:layout>
        <c:manualLayout>
          <c:xMode val="edge"/>
          <c:yMode val="edge"/>
          <c:x val="5.4504438361613367E-2"/>
          <c:y val="0.87091771132565687"/>
          <c:w val="0.88229318634548504"/>
          <c:h val="0.107392576378887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9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Since Inception* Return vs. Risk</a:t>
            </a:r>
          </a:p>
        </c:rich>
      </c:tx>
      <c:layout>
        <c:manualLayout>
          <c:xMode val="edge"/>
          <c:yMode val="edge"/>
          <c:x val="0.2919298604079581"/>
          <c:y val="1.707577565926611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193675">
                <a:solidFill>
                  <a:schemeClr val="accent1"/>
                </a:solidFill>
              </a:ln>
              <a:effectLst/>
            </c:spPr>
          </c:marker>
          <c:dPt>
            <c:idx val="0"/>
            <c:marker>
              <c:symbol val="circle"/>
              <c:size val="5"/>
              <c:spPr>
                <a:solidFill>
                  <a:schemeClr val="accent2"/>
                </a:solidFill>
                <a:ln w="193675">
                  <a:solidFill>
                    <a:schemeClr val="accent2"/>
                  </a:solidFill>
                </a:ln>
                <a:effectLst/>
              </c:spPr>
            </c:marker>
            <c:bubble3D val="0"/>
            <c:extLst>
              <c:ext xmlns:c16="http://schemas.microsoft.com/office/drawing/2014/chart" uri="{C3380CC4-5D6E-409C-BE32-E72D297353CC}">
                <c16:uniqueId val="{00000000-A62C-4315-A711-6D23D5265C11}"/>
              </c:ext>
            </c:extLst>
          </c:dPt>
          <c:xVal>
            <c:numRef>
              <c:f>Sheet1!$A$2:$A$3</c:f>
              <c:numCache>
                <c:formatCode>0.00%</c:formatCode>
                <c:ptCount val="2"/>
                <c:pt idx="0">
                  <c:v>6.2E-2</c:v>
                </c:pt>
                <c:pt idx="1">
                  <c:v>6.2E-2</c:v>
                </c:pt>
              </c:numCache>
            </c:numRef>
          </c:xVal>
          <c:yVal>
            <c:numRef>
              <c:f>Sheet1!$B$2:$B$3</c:f>
              <c:numCache>
                <c:formatCode>0.00%</c:formatCode>
                <c:ptCount val="2"/>
                <c:pt idx="0">
                  <c:v>6.5000000000000002E-2</c:v>
                </c:pt>
                <c:pt idx="1">
                  <c:v>0.06</c:v>
                </c:pt>
              </c:numCache>
            </c:numRef>
          </c:yVal>
          <c:smooth val="0"/>
          <c:extLst>
            <c:ext xmlns:c16="http://schemas.microsoft.com/office/drawing/2014/chart" uri="{C3380CC4-5D6E-409C-BE32-E72D297353CC}">
              <c16:uniqueId val="{00000001-A62C-4315-A711-6D23D5265C11}"/>
            </c:ext>
          </c:extLst>
        </c:ser>
        <c:dLbls>
          <c:showLegendKey val="0"/>
          <c:showVal val="0"/>
          <c:showCatName val="0"/>
          <c:showSerName val="0"/>
          <c:showPercent val="0"/>
          <c:showBubbleSize val="0"/>
        </c:dLbls>
        <c:axId val="983960680"/>
        <c:axId val="983961072"/>
      </c:scatterChart>
      <c:valAx>
        <c:axId val="983960680"/>
        <c:scaling>
          <c:orientation val="minMax"/>
          <c:max val="0.15000000000000002"/>
          <c:min val="1.0000000000000002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Standard Deviation (%) – Annualized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83961072"/>
        <c:crosses val="autoZero"/>
        <c:crossBetween val="midCat"/>
        <c:majorUnit val="3.0000000000000006E-2"/>
      </c:valAx>
      <c:valAx>
        <c:axId val="983961072"/>
        <c:scaling>
          <c:orientation val="minMax"/>
          <c:max val="7.0000000000000007E-2"/>
          <c:min val="5.5000000000000007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Rate</a:t>
                </a:r>
                <a:r>
                  <a:rPr lang="en-US" sz="1000" baseline="0" dirty="0"/>
                  <a:t> of Return (%) – Annualized</a:t>
                </a:r>
                <a:endParaRPr lang="en-US" sz="10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83960680"/>
        <c:crosses val="autoZero"/>
        <c:crossBetween val="midCat"/>
        <c:majorUnit val="5.000000000000001E-3"/>
        <c:minorUnit val="4.000000000000001E-3"/>
      </c:valAx>
      <c:spPr>
        <a:noFill/>
        <a:ln>
          <a:solidFill>
            <a:srgbClr val="D9D9D9"/>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Since Inception* Yield vs. Risk</a:t>
            </a:r>
          </a:p>
        </c:rich>
      </c:tx>
      <c:layout>
        <c:manualLayout>
          <c:xMode val="edge"/>
          <c:yMode val="edge"/>
          <c:x val="0.29504091050524606"/>
          <c:y val="1.707577565926611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193675">
                <a:solidFill>
                  <a:schemeClr val="accent1"/>
                </a:solidFill>
              </a:ln>
              <a:effectLst/>
            </c:spPr>
          </c:marker>
          <c:dPt>
            <c:idx val="0"/>
            <c:marker>
              <c:symbol val="circle"/>
              <c:size val="5"/>
              <c:spPr>
                <a:solidFill>
                  <a:schemeClr val="accent2"/>
                </a:solidFill>
                <a:ln w="193675">
                  <a:solidFill>
                    <a:schemeClr val="accent2"/>
                  </a:solidFill>
                </a:ln>
                <a:effectLst/>
              </c:spPr>
            </c:marker>
            <c:bubble3D val="0"/>
            <c:extLst>
              <c:ext xmlns:c16="http://schemas.microsoft.com/office/drawing/2014/chart" uri="{C3380CC4-5D6E-409C-BE32-E72D297353CC}">
                <c16:uniqueId val="{00000000-21B6-4DD7-928A-65C6E6E39002}"/>
              </c:ext>
            </c:extLst>
          </c:dPt>
          <c:xVal>
            <c:numRef>
              <c:f>Sheet1!$A$2:$A$3</c:f>
              <c:numCache>
                <c:formatCode>0.00%</c:formatCode>
                <c:ptCount val="2"/>
                <c:pt idx="0">
                  <c:v>2.1000000000000001E-2</c:v>
                </c:pt>
                <c:pt idx="1">
                  <c:v>2.7E-2</c:v>
                </c:pt>
              </c:numCache>
            </c:numRef>
          </c:xVal>
          <c:yVal>
            <c:numRef>
              <c:f>Sheet1!$B$2:$B$3</c:f>
              <c:numCache>
                <c:formatCode>0.00%</c:formatCode>
                <c:ptCount val="2"/>
                <c:pt idx="0">
                  <c:v>3.3799999999999997E-2</c:v>
                </c:pt>
                <c:pt idx="1">
                  <c:v>2.7699999999999999E-2</c:v>
                </c:pt>
              </c:numCache>
            </c:numRef>
          </c:yVal>
          <c:smooth val="0"/>
          <c:extLst>
            <c:ext xmlns:c16="http://schemas.microsoft.com/office/drawing/2014/chart" uri="{C3380CC4-5D6E-409C-BE32-E72D297353CC}">
              <c16:uniqueId val="{00000001-21B6-4DD7-928A-65C6E6E39002}"/>
            </c:ext>
          </c:extLst>
        </c:ser>
        <c:dLbls>
          <c:showLegendKey val="0"/>
          <c:showVal val="0"/>
          <c:showCatName val="0"/>
          <c:showSerName val="0"/>
          <c:showPercent val="0"/>
          <c:showBubbleSize val="0"/>
        </c:dLbls>
        <c:axId val="983961856"/>
        <c:axId val="983962248"/>
      </c:scatterChart>
      <c:valAx>
        <c:axId val="983961856"/>
        <c:scaling>
          <c:orientation val="minMax"/>
          <c:max val="3.5000000000000003E-2"/>
          <c:min val="1.5000000000000003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Standard Deviation (%) – Annualized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83962248"/>
        <c:crosses val="autoZero"/>
        <c:crossBetween val="midCat"/>
      </c:valAx>
      <c:valAx>
        <c:axId val="983962248"/>
        <c:scaling>
          <c:orientation val="minMax"/>
          <c:max val="4.0000000000000008E-2"/>
          <c:min val="1.5000000000000003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aseline="0" dirty="0"/>
                  <a:t>Income Return (%) – Annualized</a:t>
                </a:r>
                <a:endParaRPr lang="en-US" sz="10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83961856"/>
        <c:crossesAt val="0"/>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r>
              <a:rPr lang="en-US" sz="700" baseline="0" dirty="0">
                <a:latin typeface="Arial" panose="020B0604020202020204" pitchFamily="34" charset="0"/>
                <a:cs typeface="Arial" panose="020B0604020202020204" pitchFamily="34" charset="0"/>
              </a:rPr>
              <a:t>Example Bond Risk Premiums</a:t>
            </a:r>
          </a:p>
        </c:rich>
      </c:tx>
      <c:overlay val="0"/>
      <c:spPr>
        <a:noFill/>
        <a:ln>
          <a:noFill/>
        </a:ln>
        <a:effectLst/>
      </c:spPr>
      <c:txPr>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BRP!$B$1</c:f>
              <c:strCache>
                <c:ptCount val="1"/>
                <c:pt idx="0">
                  <c:v>EUR</c:v>
                </c:pt>
              </c:strCache>
            </c:strRef>
          </c:tx>
          <c:spPr>
            <a:ln w="22225" cap="rnd">
              <a:solidFill>
                <a:schemeClr val="accent1"/>
              </a:solidFill>
              <a:round/>
            </a:ln>
            <a:effectLst/>
          </c:spPr>
          <c:marker>
            <c:symbol val="none"/>
          </c:marker>
          <c:cat>
            <c:numRef>
              <c:f>BRP!$E$2:$E$81</c:f>
              <c:numCache>
                <c:formatCode>mmm\-yy</c:formatCode>
                <c:ptCount val="8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numCache>
            </c:numRef>
          </c:cat>
          <c:val>
            <c:numRef>
              <c:f>BRP!$B$2:$B$81</c:f>
              <c:numCache>
                <c:formatCode>General</c:formatCode>
                <c:ptCount val="80"/>
                <c:pt idx="0">
                  <c:v>2.1159638000000001E-2</c:v>
                </c:pt>
                <c:pt idx="1">
                  <c:v>2.0766979000000001E-2</c:v>
                </c:pt>
                <c:pt idx="2">
                  <c:v>2.0725304999999999E-2</c:v>
                </c:pt>
                <c:pt idx="3">
                  <c:v>2.0856530000000002E-2</c:v>
                </c:pt>
                <c:pt idx="4">
                  <c:v>1.8127172E-2</c:v>
                </c:pt>
                <c:pt idx="5">
                  <c:v>1.7247930000000002E-2</c:v>
                </c:pt>
                <c:pt idx="6">
                  <c:v>1.7668639E-2</c:v>
                </c:pt>
                <c:pt idx="7">
                  <c:v>1.2669128999999999E-2</c:v>
                </c:pt>
                <c:pt idx="8">
                  <c:v>1.3523087E-2</c:v>
                </c:pt>
                <c:pt idx="9">
                  <c:v>1.5032894E-2</c:v>
                </c:pt>
                <c:pt idx="10">
                  <c:v>1.6774869000000001E-2</c:v>
                </c:pt>
                <c:pt idx="11">
                  <c:v>1.9666320000000001E-2</c:v>
                </c:pt>
                <c:pt idx="12">
                  <c:v>2.0144136E-2</c:v>
                </c:pt>
                <c:pt idx="13">
                  <c:v>2.0189301E-2</c:v>
                </c:pt>
                <c:pt idx="14">
                  <c:v>2.1392314999999999E-2</c:v>
                </c:pt>
                <c:pt idx="15">
                  <c:v>2.0364982E-2</c:v>
                </c:pt>
                <c:pt idx="16">
                  <c:v>1.8633771E-2</c:v>
                </c:pt>
                <c:pt idx="17">
                  <c:v>1.8741573000000001E-2</c:v>
                </c:pt>
                <c:pt idx="18">
                  <c:v>1.4795936000000001E-2</c:v>
                </c:pt>
                <c:pt idx="19">
                  <c:v>1.2602797000000001E-2</c:v>
                </c:pt>
                <c:pt idx="20">
                  <c:v>9.3494228999999995E-3</c:v>
                </c:pt>
                <c:pt idx="21">
                  <c:v>1.0479394E-2</c:v>
                </c:pt>
                <c:pt idx="22">
                  <c:v>1.3326370000000001E-2</c:v>
                </c:pt>
                <c:pt idx="23">
                  <c:v>9.3198038E-3</c:v>
                </c:pt>
                <c:pt idx="24">
                  <c:v>8.7763942000000008E-3</c:v>
                </c:pt>
                <c:pt idx="25">
                  <c:v>9.0898861999999993E-3</c:v>
                </c:pt>
                <c:pt idx="26">
                  <c:v>8.8622205000000003E-3</c:v>
                </c:pt>
                <c:pt idx="27">
                  <c:v>7.4796439000000001E-3</c:v>
                </c:pt>
                <c:pt idx="28">
                  <c:v>3.1024969E-3</c:v>
                </c:pt>
                <c:pt idx="29">
                  <c:v>6.6256194999999999E-3</c:v>
                </c:pt>
                <c:pt idx="30">
                  <c:v>4.1435756000000002E-3</c:v>
                </c:pt>
                <c:pt idx="31">
                  <c:v>4.6352162999999998E-3</c:v>
                </c:pt>
                <c:pt idx="32">
                  <c:v>5.4877006999999997E-3</c:v>
                </c:pt>
                <c:pt idx="33">
                  <c:v>5.4939422E-3</c:v>
                </c:pt>
                <c:pt idx="34">
                  <c:v>4.8523784999999998E-3</c:v>
                </c:pt>
                <c:pt idx="35">
                  <c:v>4.3162696000000004E-3</c:v>
                </c:pt>
                <c:pt idx="36">
                  <c:v>7.1919497999999998E-3</c:v>
                </c:pt>
                <c:pt idx="37">
                  <c:v>5.5123916000000004E-3</c:v>
                </c:pt>
                <c:pt idx="38">
                  <c:v>4.0464144999999997E-3</c:v>
                </c:pt>
                <c:pt idx="39">
                  <c:v>3.5147759999999998E-3</c:v>
                </c:pt>
                <c:pt idx="40">
                  <c:v>6.2740221999999998E-3</c:v>
                </c:pt>
                <c:pt idx="41">
                  <c:v>8.2312596000000005E-3</c:v>
                </c:pt>
                <c:pt idx="42">
                  <c:v>7.7826088000000002E-3</c:v>
                </c:pt>
                <c:pt idx="43">
                  <c:v>9.2959549000000002E-3</c:v>
                </c:pt>
                <c:pt idx="44">
                  <c:v>8.7635457E-3</c:v>
                </c:pt>
                <c:pt idx="45">
                  <c:v>8.3321925000000002E-3</c:v>
                </c:pt>
                <c:pt idx="46">
                  <c:v>8.5756961000000003E-3</c:v>
                </c:pt>
                <c:pt idx="47">
                  <c:v>1.0660753E-2</c:v>
                </c:pt>
                <c:pt idx="48">
                  <c:v>8.2463490999999996E-3</c:v>
                </c:pt>
                <c:pt idx="49">
                  <c:v>7.8314547000000005E-3</c:v>
                </c:pt>
                <c:pt idx="50">
                  <c:v>7.2585265000000001E-3</c:v>
                </c:pt>
                <c:pt idx="51">
                  <c:v>5.7493359999999999E-3</c:v>
                </c:pt>
                <c:pt idx="52">
                  <c:v>4.8182279000000003E-3</c:v>
                </c:pt>
                <c:pt idx="53">
                  <c:v>3.7802459000000001E-3</c:v>
                </c:pt>
                <c:pt idx="54">
                  <c:v>2.9124763999999999E-3</c:v>
                </c:pt>
                <c:pt idx="55">
                  <c:v>3.7498970000000002E-4</c:v>
                </c:pt>
                <c:pt idx="56">
                  <c:v>1.0379383000000001E-3</c:v>
                </c:pt>
                <c:pt idx="57">
                  <c:v>4.5051539999999999E-4</c:v>
                </c:pt>
                <c:pt idx="58">
                  <c:v>-9.7113430000000001E-4</c:v>
                </c:pt>
                <c:pt idx="59">
                  <c:v>-2.4542126000000001E-3</c:v>
                </c:pt>
                <c:pt idx="60">
                  <c:v>-4.6703318999999997E-3</c:v>
                </c:pt>
                <c:pt idx="61">
                  <c:v>-4.3230860999999999E-3</c:v>
                </c:pt>
                <c:pt idx="62">
                  <c:v>-5.7662138999999999E-3</c:v>
                </c:pt>
                <c:pt idx="63">
                  <c:v>-3.6693593000000002E-3</c:v>
                </c:pt>
                <c:pt idx="64">
                  <c:v>-2.3826570999999999E-3</c:v>
                </c:pt>
                <c:pt idx="65">
                  <c:v>3.931645E-4</c:v>
                </c:pt>
                <c:pt idx="66">
                  <c:v>-1.3474689E-3</c:v>
                </c:pt>
                <c:pt idx="67" formatCode="0.00E+00">
                  <c:v>1.4189099999999999E-5</c:v>
                </c:pt>
                <c:pt idx="68">
                  <c:v>-1.9132062E-3</c:v>
                </c:pt>
                <c:pt idx="69">
                  <c:v>-1.8367842E-3</c:v>
                </c:pt>
                <c:pt idx="70">
                  <c:v>-2.0651115999999999E-3</c:v>
                </c:pt>
                <c:pt idx="71">
                  <c:v>-6.6312249999999999E-4</c:v>
                </c:pt>
                <c:pt idx="72">
                  <c:v>-3.4186184000000001E-3</c:v>
                </c:pt>
                <c:pt idx="73">
                  <c:v>-5.4407368000000001E-3</c:v>
                </c:pt>
                <c:pt idx="74">
                  <c:v>-5.0956361999999998E-3</c:v>
                </c:pt>
                <c:pt idx="75">
                  <c:v>-3.9769061999999997E-3</c:v>
                </c:pt>
                <c:pt idx="76">
                  <c:v>-5.1895606000000004E-3</c:v>
                </c:pt>
                <c:pt idx="77">
                  <c:v>-7.6053843000000003E-3</c:v>
                </c:pt>
                <c:pt idx="78">
                  <c:v>-7.6227216E-3</c:v>
                </c:pt>
                <c:pt idx="79">
                  <c:v>-7.3671698999999997E-3</c:v>
                </c:pt>
              </c:numCache>
            </c:numRef>
          </c:val>
          <c:smooth val="0"/>
          <c:extLst>
            <c:ext xmlns:c16="http://schemas.microsoft.com/office/drawing/2014/chart" uri="{C3380CC4-5D6E-409C-BE32-E72D297353CC}">
              <c16:uniqueId val="{00000000-5663-49EF-9AC4-7F8F85AEA1E7}"/>
            </c:ext>
          </c:extLst>
        </c:ser>
        <c:ser>
          <c:idx val="1"/>
          <c:order val="1"/>
          <c:tx>
            <c:strRef>
              <c:f>BRP!$C$1</c:f>
              <c:strCache>
                <c:ptCount val="1"/>
                <c:pt idx="0">
                  <c:v>JPY</c:v>
                </c:pt>
              </c:strCache>
            </c:strRef>
          </c:tx>
          <c:spPr>
            <a:ln w="22225" cap="rnd">
              <a:solidFill>
                <a:schemeClr val="accent2"/>
              </a:solidFill>
              <a:round/>
            </a:ln>
            <a:effectLst/>
          </c:spPr>
          <c:marker>
            <c:symbol val="none"/>
          </c:marker>
          <c:cat>
            <c:numRef>
              <c:f>BRP!$E$2:$E$81</c:f>
              <c:numCache>
                <c:formatCode>mmm\-yy</c:formatCode>
                <c:ptCount val="8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numCache>
            </c:numRef>
          </c:cat>
          <c:val>
            <c:numRef>
              <c:f>BRP!$C$2:$C$81</c:f>
              <c:numCache>
                <c:formatCode>General</c:formatCode>
                <c:ptCount val="80"/>
                <c:pt idx="0">
                  <c:v>4.3190134000000002E-3</c:v>
                </c:pt>
                <c:pt idx="1">
                  <c:v>4.1856753000000003E-3</c:v>
                </c:pt>
                <c:pt idx="2">
                  <c:v>4.6668880999999997E-3</c:v>
                </c:pt>
                <c:pt idx="3">
                  <c:v>3.9180748E-3</c:v>
                </c:pt>
                <c:pt idx="4">
                  <c:v>3.6810942999999999E-3</c:v>
                </c:pt>
                <c:pt idx="5">
                  <c:v>2.2832878E-3</c:v>
                </c:pt>
                <c:pt idx="6">
                  <c:v>2.0429043E-3</c:v>
                </c:pt>
                <c:pt idx="7">
                  <c:v>1.3613617E-3</c:v>
                </c:pt>
                <c:pt idx="8">
                  <c:v>1.0089537E-3</c:v>
                </c:pt>
                <c:pt idx="9">
                  <c:v>8.7416860000000002E-4</c:v>
                </c:pt>
                <c:pt idx="10">
                  <c:v>2.5590993000000001E-3</c:v>
                </c:pt>
                <c:pt idx="11">
                  <c:v>1.8546607E-3</c:v>
                </c:pt>
                <c:pt idx="12">
                  <c:v>2.4672723000000001E-3</c:v>
                </c:pt>
                <c:pt idx="13">
                  <c:v>2.529861E-3</c:v>
                </c:pt>
                <c:pt idx="14">
                  <c:v>2.7937622E-3</c:v>
                </c:pt>
                <c:pt idx="15">
                  <c:v>2.2311767999999999E-3</c:v>
                </c:pt>
                <c:pt idx="16">
                  <c:v>2.0047795000000001E-3</c:v>
                </c:pt>
                <c:pt idx="17">
                  <c:v>1.7648163999999999E-3</c:v>
                </c:pt>
                <c:pt idx="18">
                  <c:v>1.603113E-3</c:v>
                </c:pt>
                <c:pt idx="19">
                  <c:v>1.4472794E-3</c:v>
                </c:pt>
                <c:pt idx="20">
                  <c:v>1.1088063E-3</c:v>
                </c:pt>
                <c:pt idx="21">
                  <c:v>2.3854430000000001E-3</c:v>
                </c:pt>
                <c:pt idx="22">
                  <c:v>2.6679402999999998E-3</c:v>
                </c:pt>
                <c:pt idx="23">
                  <c:v>2.0139953999999999E-3</c:v>
                </c:pt>
                <c:pt idx="24">
                  <c:v>2.036202E-3</c:v>
                </c:pt>
                <c:pt idx="25">
                  <c:v>2.2110913000000002E-3</c:v>
                </c:pt>
                <c:pt idx="26">
                  <c:v>2.2913771999999999E-3</c:v>
                </c:pt>
                <c:pt idx="27">
                  <c:v>1.1683479E-3</c:v>
                </c:pt>
                <c:pt idx="28">
                  <c:v>8.1515980000000004E-4</c:v>
                </c:pt>
                <c:pt idx="29">
                  <c:v>7.6548480000000003E-4</c:v>
                </c:pt>
                <c:pt idx="30">
                  <c:v>4.5173039999999999E-4</c:v>
                </c:pt>
                <c:pt idx="31">
                  <c:v>5.4907559999999998E-4</c:v>
                </c:pt>
                <c:pt idx="32">
                  <c:v>2.0552640000000001E-4</c:v>
                </c:pt>
                <c:pt idx="33">
                  <c:v>1.4254021999999999E-3</c:v>
                </c:pt>
                <c:pt idx="34">
                  <c:v>1.0240308E-3</c:v>
                </c:pt>
                <c:pt idx="35">
                  <c:v>1.9211574000000001E-3</c:v>
                </c:pt>
                <c:pt idx="36">
                  <c:v>1.6593554000000001E-3</c:v>
                </c:pt>
                <c:pt idx="37">
                  <c:v>9.3432750000000005E-4</c:v>
                </c:pt>
                <c:pt idx="38">
                  <c:v>-1.982931E-4</c:v>
                </c:pt>
                <c:pt idx="39">
                  <c:v>-1.1071628999999999E-3</c:v>
                </c:pt>
                <c:pt idx="40">
                  <c:v>1.0452616E-3</c:v>
                </c:pt>
                <c:pt idx="41">
                  <c:v>1.1601745000000001E-3</c:v>
                </c:pt>
                <c:pt idx="42">
                  <c:v>8.0161570000000001E-4</c:v>
                </c:pt>
                <c:pt idx="43">
                  <c:v>2.7392889999999998E-4</c:v>
                </c:pt>
                <c:pt idx="44">
                  <c:v>-1.5411710000000001E-4</c:v>
                </c:pt>
                <c:pt idx="45">
                  <c:v>-1.7157718999999999E-3</c:v>
                </c:pt>
                <c:pt idx="46">
                  <c:v>-1.5633221000000001E-3</c:v>
                </c:pt>
                <c:pt idx="47">
                  <c:v>-5.888938E-4</c:v>
                </c:pt>
                <c:pt idx="48">
                  <c:v>-1.4506717E-3</c:v>
                </c:pt>
                <c:pt idx="49">
                  <c:v>-1.7344557E-3</c:v>
                </c:pt>
                <c:pt idx="50">
                  <c:v>-1.3926666000000001E-3</c:v>
                </c:pt>
                <c:pt idx="51">
                  <c:v>-2.3924839999999998E-3</c:v>
                </c:pt>
                <c:pt idx="52">
                  <c:v>-2.7071958000000002E-3</c:v>
                </c:pt>
                <c:pt idx="53">
                  <c:v>-2.9107806000000002E-3</c:v>
                </c:pt>
                <c:pt idx="54">
                  <c:v>-3.0290171000000002E-3</c:v>
                </c:pt>
                <c:pt idx="55">
                  <c:v>-3.3583097000000001E-3</c:v>
                </c:pt>
                <c:pt idx="56">
                  <c:v>-3.2428808999999999E-3</c:v>
                </c:pt>
                <c:pt idx="57">
                  <c:v>-3.2348029E-3</c:v>
                </c:pt>
                <c:pt idx="58">
                  <c:v>-3.3980803E-3</c:v>
                </c:pt>
                <c:pt idx="59">
                  <c:v>-4.1254489000000002E-3</c:v>
                </c:pt>
                <c:pt idx="60">
                  <c:v>-4.4798714E-3</c:v>
                </c:pt>
                <c:pt idx="61">
                  <c:v>-3.9746006999999998E-3</c:v>
                </c:pt>
                <c:pt idx="62">
                  <c:v>-3.7608477000000001E-3</c:v>
                </c:pt>
                <c:pt idx="63">
                  <c:v>-3.9490028000000003E-3</c:v>
                </c:pt>
                <c:pt idx="64">
                  <c:v>-3.3462074000000001E-3</c:v>
                </c:pt>
                <c:pt idx="65">
                  <c:v>-3.0028088999999999E-3</c:v>
                </c:pt>
                <c:pt idx="66">
                  <c:v>-3.1265707999999998E-3</c:v>
                </c:pt>
                <c:pt idx="67">
                  <c:v>-3.2956678999999998E-3</c:v>
                </c:pt>
                <c:pt idx="68">
                  <c:v>-3.6489773E-3</c:v>
                </c:pt>
                <c:pt idx="69">
                  <c:v>-3.3939679000000002E-3</c:v>
                </c:pt>
                <c:pt idx="70">
                  <c:v>-3.2866157999999999E-3</c:v>
                </c:pt>
                <c:pt idx="71">
                  <c:v>-3.7771102999999999E-3</c:v>
                </c:pt>
                <c:pt idx="72">
                  <c:v>-4.6160378000000002E-3</c:v>
                </c:pt>
                <c:pt idx="73">
                  <c:v>-5.4498510000000003E-3</c:v>
                </c:pt>
                <c:pt idx="74">
                  <c:v>-5.5751769999999997E-3</c:v>
                </c:pt>
                <c:pt idx="75">
                  <c:v>-5.7604609999999997E-3</c:v>
                </c:pt>
                <c:pt idx="76">
                  <c:v>-5.9342099999999997E-3</c:v>
                </c:pt>
                <c:pt idx="77">
                  <c:v>-6.7744320000000004E-3</c:v>
                </c:pt>
                <c:pt idx="78">
                  <c:v>-6.3507203999999999E-3</c:v>
                </c:pt>
                <c:pt idx="79">
                  <c:v>-6.0180857999999997E-3</c:v>
                </c:pt>
              </c:numCache>
            </c:numRef>
          </c:val>
          <c:smooth val="0"/>
          <c:extLst>
            <c:ext xmlns:c16="http://schemas.microsoft.com/office/drawing/2014/chart" uri="{C3380CC4-5D6E-409C-BE32-E72D297353CC}">
              <c16:uniqueId val="{00000001-5663-49EF-9AC4-7F8F85AEA1E7}"/>
            </c:ext>
          </c:extLst>
        </c:ser>
        <c:ser>
          <c:idx val="2"/>
          <c:order val="2"/>
          <c:tx>
            <c:strRef>
              <c:f>BRP!$D$1</c:f>
              <c:strCache>
                <c:ptCount val="1"/>
                <c:pt idx="0">
                  <c:v>USD</c:v>
                </c:pt>
              </c:strCache>
            </c:strRef>
          </c:tx>
          <c:spPr>
            <a:ln w="22225" cap="rnd">
              <a:solidFill>
                <a:schemeClr val="accent3"/>
              </a:solidFill>
              <a:round/>
            </a:ln>
            <a:effectLst/>
          </c:spPr>
          <c:marker>
            <c:symbol val="none"/>
          </c:marker>
          <c:cat>
            <c:numRef>
              <c:f>BRP!$E$2:$E$81</c:f>
              <c:numCache>
                <c:formatCode>mmm\-yy</c:formatCode>
                <c:ptCount val="8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numCache>
            </c:numRef>
          </c:cat>
          <c:val>
            <c:numRef>
              <c:f>BRP!$D$2:$D$81</c:f>
              <c:numCache>
                <c:formatCode>General</c:formatCode>
                <c:ptCount val="80"/>
                <c:pt idx="0">
                  <c:v>1.116062E-2</c:v>
                </c:pt>
                <c:pt idx="1">
                  <c:v>1.0820537E-2</c:v>
                </c:pt>
                <c:pt idx="2">
                  <c:v>1.232832E-2</c:v>
                </c:pt>
                <c:pt idx="3">
                  <c:v>1.1252903E-2</c:v>
                </c:pt>
                <c:pt idx="4">
                  <c:v>8.1264380999999993E-3</c:v>
                </c:pt>
                <c:pt idx="5">
                  <c:v>5.2506030000000004E-3</c:v>
                </c:pt>
                <c:pt idx="6">
                  <c:v>4.9684122999999998E-3</c:v>
                </c:pt>
                <c:pt idx="7">
                  <c:v>1.1260673E-3</c:v>
                </c:pt>
                <c:pt idx="8">
                  <c:v>1.7091463E-3</c:v>
                </c:pt>
                <c:pt idx="9">
                  <c:v>2.6866179E-3</c:v>
                </c:pt>
                <c:pt idx="10">
                  <c:v>3.3759749999999998E-3</c:v>
                </c:pt>
                <c:pt idx="11">
                  <c:v>8.3692561999999995E-3</c:v>
                </c:pt>
                <c:pt idx="12">
                  <c:v>9.3851961999999994E-3</c:v>
                </c:pt>
                <c:pt idx="13">
                  <c:v>9.7960945999999993E-3</c:v>
                </c:pt>
                <c:pt idx="14">
                  <c:v>1.0506944000000001E-2</c:v>
                </c:pt>
                <c:pt idx="15">
                  <c:v>9.9812983000000001E-3</c:v>
                </c:pt>
                <c:pt idx="16">
                  <c:v>7.6470490000000004E-3</c:v>
                </c:pt>
                <c:pt idx="17">
                  <c:v>8.3969839999999997E-3</c:v>
                </c:pt>
                <c:pt idx="18">
                  <c:v>5.2705978000000004E-3</c:v>
                </c:pt>
                <c:pt idx="19" formatCode="0.00E+00">
                  <c:v>2.7504750000000001E-5</c:v>
                </c:pt>
                <c:pt idx="20">
                  <c:v>-3.1175686E-3</c:v>
                </c:pt>
                <c:pt idx="21">
                  <c:v>-8.7637580000000004E-4</c:v>
                </c:pt>
                <c:pt idx="22">
                  <c:v>-1.7424059999999999E-3</c:v>
                </c:pt>
                <c:pt idx="23">
                  <c:v>-3.4310216E-3</c:v>
                </c:pt>
                <c:pt idx="24">
                  <c:v>-4.3753578999999997E-3</c:v>
                </c:pt>
                <c:pt idx="25">
                  <c:v>-3.3436475000000001E-3</c:v>
                </c:pt>
                <c:pt idx="26">
                  <c:v>-8.6668965000000003E-4</c:v>
                </c:pt>
                <c:pt idx="27">
                  <c:v>-3.3296596000000002E-3</c:v>
                </c:pt>
                <c:pt idx="28">
                  <c:v>-6.4151258000000001E-3</c:v>
                </c:pt>
                <c:pt idx="29">
                  <c:v>-5.9718619999999997E-3</c:v>
                </c:pt>
                <c:pt idx="30">
                  <c:v>-7.2309035000000001E-3</c:v>
                </c:pt>
                <c:pt idx="31">
                  <c:v>-6.6542162000000002E-3</c:v>
                </c:pt>
                <c:pt idx="32">
                  <c:v>-6.0286856E-3</c:v>
                </c:pt>
                <c:pt idx="33">
                  <c:v>-5.6535481999999996E-3</c:v>
                </c:pt>
                <c:pt idx="34">
                  <c:v>-6.4740683999999996E-3</c:v>
                </c:pt>
                <c:pt idx="35">
                  <c:v>-4.9577110000000001E-3</c:v>
                </c:pt>
                <c:pt idx="36">
                  <c:v>-2.4758776999999998E-3</c:v>
                </c:pt>
                <c:pt idx="37">
                  <c:v>-3.4743892000000001E-3</c:v>
                </c:pt>
                <c:pt idx="38">
                  <c:v>-3.8536923999999998E-3</c:v>
                </c:pt>
                <c:pt idx="39">
                  <c:v>-4.6388093000000004E-3</c:v>
                </c:pt>
                <c:pt idx="40">
                  <c:v>-4.4452677000000001E-4</c:v>
                </c:pt>
                <c:pt idx="41">
                  <c:v>3.1758657000000002E-3</c:v>
                </c:pt>
                <c:pt idx="42">
                  <c:v>4.5721898999999998E-3</c:v>
                </c:pt>
                <c:pt idx="43">
                  <c:v>6.3232256999999998E-3</c:v>
                </c:pt>
                <c:pt idx="44">
                  <c:v>5.1752205999999997E-3</c:v>
                </c:pt>
                <c:pt idx="45">
                  <c:v>4.2202372999999996E-3</c:v>
                </c:pt>
                <c:pt idx="46">
                  <c:v>6.1553017999999996E-3</c:v>
                </c:pt>
                <c:pt idx="47">
                  <c:v>9.1350052000000008E-3</c:v>
                </c:pt>
                <c:pt idx="48">
                  <c:v>5.9566154000000003E-3</c:v>
                </c:pt>
                <c:pt idx="49">
                  <c:v>5.7749647000000003E-3</c:v>
                </c:pt>
                <c:pt idx="50">
                  <c:v>6.6847757000000002E-3</c:v>
                </c:pt>
                <c:pt idx="51">
                  <c:v>6.4268049999999998E-3</c:v>
                </c:pt>
                <c:pt idx="52">
                  <c:v>4.5605070000000001E-3</c:v>
                </c:pt>
                <c:pt idx="53">
                  <c:v>5.058697E-3</c:v>
                </c:pt>
                <c:pt idx="54">
                  <c:v>5.5412378999999999E-3</c:v>
                </c:pt>
                <c:pt idx="55">
                  <c:v>3.6490605000000001E-3</c:v>
                </c:pt>
                <c:pt idx="56">
                  <c:v>5.1583732E-3</c:v>
                </c:pt>
                <c:pt idx="57">
                  <c:v>3.9723424000000004E-3</c:v>
                </c:pt>
                <c:pt idx="58">
                  <c:v>2.5551202000000002E-3</c:v>
                </c:pt>
                <c:pt idx="59">
                  <c:v>2.2069736999999999E-3</c:v>
                </c:pt>
                <c:pt idx="60">
                  <c:v>-2.3720599E-3</c:v>
                </c:pt>
                <c:pt idx="61">
                  <c:v>3.0938818E-4</c:v>
                </c:pt>
                <c:pt idx="62">
                  <c:v>-3.1044934999999998E-4</c:v>
                </c:pt>
                <c:pt idx="63">
                  <c:v>8.4919469999999997E-4</c:v>
                </c:pt>
                <c:pt idx="64">
                  <c:v>1.2991096999999999E-3</c:v>
                </c:pt>
                <c:pt idx="65">
                  <c:v>3.7149460999999998E-3</c:v>
                </c:pt>
                <c:pt idx="66">
                  <c:v>1.8985121E-3</c:v>
                </c:pt>
                <c:pt idx="67">
                  <c:v>1.4737622000000001E-3</c:v>
                </c:pt>
                <c:pt idx="68">
                  <c:v>5.2154234999999996E-4</c:v>
                </c:pt>
                <c:pt idx="69">
                  <c:v>1.2995076999999999E-3</c:v>
                </c:pt>
                <c:pt idx="70">
                  <c:v>1.4022796E-3</c:v>
                </c:pt>
                <c:pt idx="71">
                  <c:v>1.7281089E-3</c:v>
                </c:pt>
                <c:pt idx="72">
                  <c:v>-5.3920974999999995E-4</c:v>
                </c:pt>
                <c:pt idx="73">
                  <c:v>-2.2620635000000001E-3</c:v>
                </c:pt>
                <c:pt idx="74">
                  <c:v>-1.7722691E-3</c:v>
                </c:pt>
                <c:pt idx="75">
                  <c:v>-1.4463723999999999E-3</c:v>
                </c:pt>
                <c:pt idx="76">
                  <c:v>-1.5667124E-3</c:v>
                </c:pt>
                <c:pt idx="77">
                  <c:v>-3.7769889000000001E-3</c:v>
                </c:pt>
                <c:pt idx="78">
                  <c:v>-4.1892140000000001E-3</c:v>
                </c:pt>
                <c:pt idx="79">
                  <c:v>-3.5662696000000002E-3</c:v>
                </c:pt>
              </c:numCache>
            </c:numRef>
          </c:val>
          <c:smooth val="0"/>
          <c:extLst>
            <c:ext xmlns:c16="http://schemas.microsoft.com/office/drawing/2014/chart" uri="{C3380CC4-5D6E-409C-BE32-E72D297353CC}">
              <c16:uniqueId val="{00000002-5663-49EF-9AC4-7F8F85AEA1E7}"/>
            </c:ext>
          </c:extLst>
        </c:ser>
        <c:dLbls>
          <c:showLegendKey val="0"/>
          <c:showVal val="0"/>
          <c:showCatName val="0"/>
          <c:showSerName val="0"/>
          <c:showPercent val="0"/>
          <c:showBubbleSize val="0"/>
        </c:dLbls>
        <c:smooth val="0"/>
        <c:axId val="984039472"/>
        <c:axId val="984028496"/>
      </c:lineChart>
      <c:dateAx>
        <c:axId val="984039472"/>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984028496"/>
        <c:crosses val="autoZero"/>
        <c:auto val="1"/>
        <c:lblOffset val="100"/>
        <c:baseTimeUnit val="months"/>
        <c:majorUnit val="7"/>
        <c:majorTimeUnit val="months"/>
        <c:minorUnit val="1"/>
      </c:dateAx>
      <c:valAx>
        <c:axId val="9840284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984039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00" b="0" i="0" u="none" strike="noStrike" kern="1200" spc="0" baseline="0">
                <a:solidFill>
                  <a:schemeClr val="tx1">
                    <a:lumMod val="65000"/>
                    <a:lumOff val="35000"/>
                  </a:schemeClr>
                </a:solidFill>
                <a:latin typeface="Arial" panose="020B0604020202020204" pitchFamily="34" charset="0"/>
                <a:ea typeface="+mn-ea"/>
                <a:cs typeface="+mn-cs"/>
              </a:defRPr>
            </a:pPr>
            <a:r>
              <a:rPr lang="en-US" sz="700" baseline="0">
                <a:latin typeface="Arial" panose="020B0604020202020204" pitchFamily="34" charset="0"/>
              </a:rPr>
              <a:t>Example Credit Risk Premiums</a:t>
            </a:r>
          </a:p>
        </c:rich>
      </c:tx>
      <c:overlay val="0"/>
      <c:spPr>
        <a:noFill/>
        <a:ln>
          <a:noFill/>
        </a:ln>
        <a:effectLst/>
      </c:spPr>
      <c:txPr>
        <a:bodyPr rot="0" spcFirstLastPara="1" vertOverflow="ellipsis" vert="horz" wrap="square" anchor="ctr" anchorCtr="1"/>
        <a:lstStyle/>
        <a:p>
          <a:pPr>
            <a:defRPr sz="700" b="0" i="0" u="none" strike="noStrike" kern="1200" spc="0" baseline="0">
              <a:solidFill>
                <a:schemeClr val="tx1">
                  <a:lumMod val="65000"/>
                  <a:lumOff val="35000"/>
                </a:schemeClr>
              </a:solidFill>
              <a:latin typeface="Arial" panose="020B0604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Investment Grade</c:v>
                </c:pt>
              </c:strCache>
            </c:strRef>
          </c:tx>
          <c:spPr>
            <a:ln w="22225" cap="rnd">
              <a:solidFill>
                <a:schemeClr val="accent1"/>
              </a:solidFill>
              <a:round/>
            </a:ln>
            <a:effectLst/>
          </c:spPr>
          <c:marker>
            <c:symbol val="none"/>
          </c:marker>
          <c:cat>
            <c:numRef>
              <c:f>Sheet1!$D$2:$D$81</c:f>
              <c:numCache>
                <c:formatCode>mmm\-yy</c:formatCode>
                <c:ptCount val="8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numCache>
            </c:numRef>
          </c:cat>
          <c:val>
            <c:numRef>
              <c:f>Sheet1!$B$2:$B$81</c:f>
              <c:numCache>
                <c:formatCode>General</c:formatCode>
                <c:ptCount val="80"/>
                <c:pt idx="0">
                  <c:v>1.1943519E-2</c:v>
                </c:pt>
                <c:pt idx="1">
                  <c:v>1.2537356E-2</c:v>
                </c:pt>
                <c:pt idx="2">
                  <c:v>9.6633038000000001E-3</c:v>
                </c:pt>
                <c:pt idx="3">
                  <c:v>1.0146171000000001E-2</c:v>
                </c:pt>
                <c:pt idx="4">
                  <c:v>1.6117403999999998E-2</c:v>
                </c:pt>
                <c:pt idx="5">
                  <c:v>1.5394086E-2</c:v>
                </c:pt>
                <c:pt idx="6">
                  <c:v>1.2193601E-2</c:v>
                </c:pt>
                <c:pt idx="7">
                  <c:v>1.4824189E-2</c:v>
                </c:pt>
                <c:pt idx="8">
                  <c:v>1.3086354999999999E-2</c:v>
                </c:pt>
                <c:pt idx="9">
                  <c:v>1.2813547E-2</c:v>
                </c:pt>
                <c:pt idx="10">
                  <c:v>1.3919106000000001E-2</c:v>
                </c:pt>
                <c:pt idx="11">
                  <c:v>1.1194047E-2</c:v>
                </c:pt>
                <c:pt idx="12">
                  <c:v>1.1618682999999999E-2</c:v>
                </c:pt>
                <c:pt idx="13">
                  <c:v>1.0284949999999999E-2</c:v>
                </c:pt>
                <c:pt idx="14">
                  <c:v>1.0986872E-2</c:v>
                </c:pt>
                <c:pt idx="15">
                  <c:v>1.0439988000000001E-2</c:v>
                </c:pt>
                <c:pt idx="16">
                  <c:v>1.2173237999999999E-2</c:v>
                </c:pt>
                <c:pt idx="17">
                  <c:v>1.3106504999999999E-2</c:v>
                </c:pt>
                <c:pt idx="18">
                  <c:v>1.3604054000000001E-2</c:v>
                </c:pt>
                <c:pt idx="19">
                  <c:v>2.0774115999999999E-2</c:v>
                </c:pt>
                <c:pt idx="20">
                  <c:v>2.4116788E-2</c:v>
                </c:pt>
                <c:pt idx="21">
                  <c:v>1.6736648999999999E-2</c:v>
                </c:pt>
                <c:pt idx="22">
                  <c:v>2.5977397999999999E-2</c:v>
                </c:pt>
                <c:pt idx="23">
                  <c:v>2.3277842E-2</c:v>
                </c:pt>
                <c:pt idx="24">
                  <c:v>1.9515620000000001E-2</c:v>
                </c:pt>
                <c:pt idx="25">
                  <c:v>1.7666613000000001E-2</c:v>
                </c:pt>
                <c:pt idx="26">
                  <c:v>1.7092960000000001E-2</c:v>
                </c:pt>
                <c:pt idx="27">
                  <c:v>1.7806749E-2</c:v>
                </c:pt>
                <c:pt idx="28">
                  <c:v>2.0315679E-2</c:v>
                </c:pt>
                <c:pt idx="29">
                  <c:v>1.8295895999999999E-2</c:v>
                </c:pt>
                <c:pt idx="30">
                  <c:v>1.5211215E-2</c:v>
                </c:pt>
                <c:pt idx="31">
                  <c:v>1.4409252000000001E-2</c:v>
                </c:pt>
                <c:pt idx="32">
                  <c:v>1.2253625000000001E-2</c:v>
                </c:pt>
                <c:pt idx="33">
                  <c:v>9.8787755000000008E-3</c:v>
                </c:pt>
                <c:pt idx="34">
                  <c:v>1.097621E-2</c:v>
                </c:pt>
                <c:pt idx="35">
                  <c:v>9.8273466999999996E-3</c:v>
                </c:pt>
                <c:pt idx="36">
                  <c:v>9.5278099999999994E-3</c:v>
                </c:pt>
                <c:pt idx="37">
                  <c:v>9.5293236999999999E-3</c:v>
                </c:pt>
                <c:pt idx="38">
                  <c:v>1.0405413000000001E-2</c:v>
                </c:pt>
                <c:pt idx="39">
                  <c:v>9.6958578000000007E-3</c:v>
                </c:pt>
                <c:pt idx="40">
                  <c:v>9.2972468000000006E-3</c:v>
                </c:pt>
                <c:pt idx="41">
                  <c:v>1.1476142999999999E-2</c:v>
                </c:pt>
                <c:pt idx="42">
                  <c:v>9.9365796999999999E-3</c:v>
                </c:pt>
                <c:pt idx="43">
                  <c:v>9.8111076000000005E-3</c:v>
                </c:pt>
                <c:pt idx="44">
                  <c:v>1.0607785E-2</c:v>
                </c:pt>
                <c:pt idx="45">
                  <c:v>8.7617131000000004E-3</c:v>
                </c:pt>
                <c:pt idx="46">
                  <c:v>8.3788705999999994E-3</c:v>
                </c:pt>
                <c:pt idx="47">
                  <c:v>6.5561919000000001E-3</c:v>
                </c:pt>
                <c:pt idx="48">
                  <c:v>7.1115985E-3</c:v>
                </c:pt>
                <c:pt idx="49">
                  <c:v>5.9670977999999996E-3</c:v>
                </c:pt>
                <c:pt idx="50">
                  <c:v>5.8037041000000003E-3</c:v>
                </c:pt>
                <c:pt idx="51">
                  <c:v>5.5447632000000004E-3</c:v>
                </c:pt>
                <c:pt idx="52">
                  <c:v>5.8348488000000004E-3</c:v>
                </c:pt>
                <c:pt idx="53">
                  <c:v>5.4526844000000003E-3</c:v>
                </c:pt>
                <c:pt idx="54">
                  <c:v>4.8653254999999999E-3</c:v>
                </c:pt>
                <c:pt idx="55">
                  <c:v>4.9346505000000002E-3</c:v>
                </c:pt>
                <c:pt idx="56">
                  <c:v>5.8904496999999997E-3</c:v>
                </c:pt>
                <c:pt idx="57">
                  <c:v>6.6458428000000002E-3</c:v>
                </c:pt>
                <c:pt idx="58">
                  <c:v>6.9283653000000002E-3</c:v>
                </c:pt>
                <c:pt idx="59">
                  <c:v>7.5616818999999997E-3</c:v>
                </c:pt>
                <c:pt idx="60">
                  <c:v>7.5616818999999997E-3</c:v>
                </c:pt>
                <c:pt idx="61">
                  <c:v>7.5616818999999997E-3</c:v>
                </c:pt>
                <c:pt idx="62">
                  <c:v>7.5616818999999997E-3</c:v>
                </c:pt>
                <c:pt idx="63">
                  <c:v>7.5616818999999997E-3</c:v>
                </c:pt>
                <c:pt idx="64">
                  <c:v>7.5616818999999997E-3</c:v>
                </c:pt>
                <c:pt idx="65">
                  <c:v>7.5616818999999997E-3</c:v>
                </c:pt>
                <c:pt idx="66">
                  <c:v>1.0778543999999999E-2</c:v>
                </c:pt>
                <c:pt idx="67">
                  <c:v>1.1026889999999999E-2</c:v>
                </c:pt>
                <c:pt idx="68">
                  <c:v>1.1415745E-2</c:v>
                </c:pt>
                <c:pt idx="69">
                  <c:v>1.0560141E-2</c:v>
                </c:pt>
                <c:pt idx="70">
                  <c:v>1.0071696E-2</c:v>
                </c:pt>
                <c:pt idx="71">
                  <c:v>1.0846863E-2</c:v>
                </c:pt>
                <c:pt idx="72">
                  <c:v>1.3516251999999999E-2</c:v>
                </c:pt>
                <c:pt idx="73">
                  <c:v>1.3910868E-2</c:v>
                </c:pt>
                <c:pt idx="74">
                  <c:v>1.0765191E-2</c:v>
                </c:pt>
                <c:pt idx="75">
                  <c:v>9.0183869999999992E-3</c:v>
                </c:pt>
                <c:pt idx="76">
                  <c:v>9.8106522000000005E-3</c:v>
                </c:pt>
                <c:pt idx="77">
                  <c:v>1.0359046E-2</c:v>
                </c:pt>
                <c:pt idx="78">
                  <c:v>9.5142834000000003E-3</c:v>
                </c:pt>
                <c:pt idx="79">
                  <c:v>9.0312042999999998E-3</c:v>
                </c:pt>
              </c:numCache>
            </c:numRef>
          </c:val>
          <c:smooth val="0"/>
          <c:extLst>
            <c:ext xmlns:c16="http://schemas.microsoft.com/office/drawing/2014/chart" uri="{C3380CC4-5D6E-409C-BE32-E72D297353CC}">
              <c16:uniqueId val="{00000000-B7AA-4555-93D1-8F22E9BC44B1}"/>
            </c:ext>
          </c:extLst>
        </c:ser>
        <c:ser>
          <c:idx val="1"/>
          <c:order val="1"/>
          <c:tx>
            <c:strRef>
              <c:f>Sheet1!$C$1</c:f>
              <c:strCache>
                <c:ptCount val="1"/>
                <c:pt idx="0">
                  <c:v>High Yield</c:v>
                </c:pt>
              </c:strCache>
            </c:strRef>
          </c:tx>
          <c:spPr>
            <a:ln w="22225" cap="rnd">
              <a:solidFill>
                <a:schemeClr val="accent2"/>
              </a:solidFill>
              <a:round/>
            </a:ln>
            <a:effectLst/>
          </c:spPr>
          <c:marker>
            <c:symbol val="none"/>
          </c:marker>
          <c:cat>
            <c:numRef>
              <c:f>Sheet1!$D$2:$D$81</c:f>
              <c:numCache>
                <c:formatCode>mmm\-yy</c:formatCode>
                <c:ptCount val="8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numCache>
            </c:numRef>
          </c:cat>
          <c:val>
            <c:numRef>
              <c:f>Sheet1!$C$2:$C$81</c:f>
              <c:numCache>
                <c:formatCode>General</c:formatCode>
                <c:ptCount val="80"/>
                <c:pt idx="0">
                  <c:v>4.3357761000000002E-2</c:v>
                </c:pt>
                <c:pt idx="1">
                  <c:v>4.5811790999999998E-2</c:v>
                </c:pt>
                <c:pt idx="2">
                  <c:v>3.6873191E-2</c:v>
                </c:pt>
                <c:pt idx="3">
                  <c:v>3.6919817000000001E-2</c:v>
                </c:pt>
                <c:pt idx="4">
                  <c:v>5.1538839000000003E-2</c:v>
                </c:pt>
                <c:pt idx="5">
                  <c:v>4.6772015E-2</c:v>
                </c:pt>
                <c:pt idx="6">
                  <c:v>3.8373206E-2</c:v>
                </c:pt>
                <c:pt idx="7">
                  <c:v>4.3989304E-2</c:v>
                </c:pt>
                <c:pt idx="8">
                  <c:v>3.7178639999999999E-2</c:v>
                </c:pt>
                <c:pt idx="9">
                  <c:v>3.6042050999999999E-2</c:v>
                </c:pt>
                <c:pt idx="10">
                  <c:v>3.8795323999999999E-2</c:v>
                </c:pt>
                <c:pt idx="11">
                  <c:v>3.0873072000000001E-2</c:v>
                </c:pt>
                <c:pt idx="12">
                  <c:v>2.8162293000000001E-2</c:v>
                </c:pt>
                <c:pt idx="13">
                  <c:v>2.6658880999999999E-2</c:v>
                </c:pt>
                <c:pt idx="14">
                  <c:v>2.8023224999999999E-2</c:v>
                </c:pt>
                <c:pt idx="15">
                  <c:v>2.7946987E-2</c:v>
                </c:pt>
                <c:pt idx="16">
                  <c:v>3.2260002000000003E-2</c:v>
                </c:pt>
                <c:pt idx="17">
                  <c:v>3.4197219000000001E-2</c:v>
                </c:pt>
                <c:pt idx="18">
                  <c:v>3.3331020000000003E-2</c:v>
                </c:pt>
                <c:pt idx="19">
                  <c:v>4.6824677000000002E-2</c:v>
                </c:pt>
                <c:pt idx="20">
                  <c:v>5.0907281999999998E-2</c:v>
                </c:pt>
                <c:pt idx="21">
                  <c:v>2.8581275999999999E-2</c:v>
                </c:pt>
                <c:pt idx="22">
                  <c:v>4.2176612000000002E-2</c:v>
                </c:pt>
                <c:pt idx="23">
                  <c:v>3.7277865E-2</c:v>
                </c:pt>
                <c:pt idx="24">
                  <c:v>3.6280343999999999E-2</c:v>
                </c:pt>
                <c:pt idx="25">
                  <c:v>3.7085E-2</c:v>
                </c:pt>
                <c:pt idx="26">
                  <c:v>3.7944668000000001E-2</c:v>
                </c:pt>
                <c:pt idx="27">
                  <c:v>3.7470995999999999E-2</c:v>
                </c:pt>
                <c:pt idx="28">
                  <c:v>4.199108E-2</c:v>
                </c:pt>
                <c:pt idx="29">
                  <c:v>3.8115234999999997E-2</c:v>
                </c:pt>
                <c:pt idx="30">
                  <c:v>3.5694170999999997E-2</c:v>
                </c:pt>
                <c:pt idx="31">
                  <c:v>3.5679185000000002E-2</c:v>
                </c:pt>
                <c:pt idx="32">
                  <c:v>3.4579721000000001E-2</c:v>
                </c:pt>
                <c:pt idx="33">
                  <c:v>3.2603093999999999E-2</c:v>
                </c:pt>
                <c:pt idx="34">
                  <c:v>3.2985248000000002E-2</c:v>
                </c:pt>
                <c:pt idx="35">
                  <c:v>2.9749063999999999E-2</c:v>
                </c:pt>
                <c:pt idx="36">
                  <c:v>2.8641955E-2</c:v>
                </c:pt>
                <c:pt idx="37">
                  <c:v>2.8551805E-2</c:v>
                </c:pt>
                <c:pt idx="38">
                  <c:v>2.8861020000000001E-2</c:v>
                </c:pt>
                <c:pt idx="39">
                  <c:v>2.5455935999999998E-2</c:v>
                </c:pt>
                <c:pt idx="40">
                  <c:v>2.6601579E-2</c:v>
                </c:pt>
                <c:pt idx="41">
                  <c:v>3.0569076000000001E-2</c:v>
                </c:pt>
                <c:pt idx="42">
                  <c:v>2.7195838E-2</c:v>
                </c:pt>
                <c:pt idx="43">
                  <c:v>2.7588235999999999E-2</c:v>
                </c:pt>
                <c:pt idx="44">
                  <c:v>2.9416474000000001E-2</c:v>
                </c:pt>
                <c:pt idx="45">
                  <c:v>2.5086649999999999E-2</c:v>
                </c:pt>
                <c:pt idx="46">
                  <c:v>2.4941654000000001E-2</c:v>
                </c:pt>
                <c:pt idx="47">
                  <c:v>2.1710006E-2</c:v>
                </c:pt>
                <c:pt idx="48">
                  <c:v>2.3800345000000001E-2</c:v>
                </c:pt>
                <c:pt idx="49">
                  <c:v>2.0016096000000001E-2</c:v>
                </c:pt>
                <c:pt idx="50">
                  <c:v>1.9454003000000001E-2</c:v>
                </c:pt>
                <c:pt idx="51">
                  <c:v>2.0489956E-2</c:v>
                </c:pt>
                <c:pt idx="52">
                  <c:v>2.1067478000000001E-2</c:v>
                </c:pt>
                <c:pt idx="53">
                  <c:v>1.9544499E-2</c:v>
                </c:pt>
                <c:pt idx="54">
                  <c:v>2.3729463999999999E-2</c:v>
                </c:pt>
                <c:pt idx="55">
                  <c:v>2.1072364E-2</c:v>
                </c:pt>
                <c:pt idx="56">
                  <c:v>2.5669735999999999E-2</c:v>
                </c:pt>
                <c:pt idx="57">
                  <c:v>2.2213600999999999E-2</c:v>
                </c:pt>
                <c:pt idx="58">
                  <c:v>2.5290277999999999E-2</c:v>
                </c:pt>
                <c:pt idx="59">
                  <c:v>2.4930746E-2</c:v>
                </c:pt>
                <c:pt idx="60">
                  <c:v>2.4930746E-2</c:v>
                </c:pt>
                <c:pt idx="61">
                  <c:v>2.4930746E-2</c:v>
                </c:pt>
                <c:pt idx="62">
                  <c:v>2.4930746E-2</c:v>
                </c:pt>
                <c:pt idx="63">
                  <c:v>2.4930746E-2</c:v>
                </c:pt>
                <c:pt idx="64">
                  <c:v>2.4930746E-2</c:v>
                </c:pt>
                <c:pt idx="65">
                  <c:v>2.4930746E-2</c:v>
                </c:pt>
                <c:pt idx="66">
                  <c:v>2.3510223E-2</c:v>
                </c:pt>
                <c:pt idx="67">
                  <c:v>2.3111473E-2</c:v>
                </c:pt>
                <c:pt idx="68">
                  <c:v>3.0637175999999999E-2</c:v>
                </c:pt>
                <c:pt idx="69">
                  <c:v>2.4703764999999999E-2</c:v>
                </c:pt>
                <c:pt idx="70">
                  <c:v>2.8202648E-2</c:v>
                </c:pt>
                <c:pt idx="71">
                  <c:v>2.8231757E-2</c:v>
                </c:pt>
                <c:pt idx="72">
                  <c:v>2.9849263000000001E-2</c:v>
                </c:pt>
                <c:pt idx="73">
                  <c:v>2.7598568E-2</c:v>
                </c:pt>
                <c:pt idx="74">
                  <c:v>2.9068199999999999E-2</c:v>
                </c:pt>
                <c:pt idx="75">
                  <c:v>2.6399606999999999E-2</c:v>
                </c:pt>
                <c:pt idx="76">
                  <c:v>2.6446925999999999E-2</c:v>
                </c:pt>
                <c:pt idx="77">
                  <c:v>2.8195583E-2</c:v>
                </c:pt>
                <c:pt idx="78">
                  <c:v>2.554205E-2</c:v>
                </c:pt>
                <c:pt idx="79">
                  <c:v>2.3512001000000001E-2</c:v>
                </c:pt>
              </c:numCache>
            </c:numRef>
          </c:val>
          <c:smooth val="0"/>
          <c:extLst>
            <c:ext xmlns:c16="http://schemas.microsoft.com/office/drawing/2014/chart" uri="{C3380CC4-5D6E-409C-BE32-E72D297353CC}">
              <c16:uniqueId val="{00000001-B7AA-4555-93D1-8F22E9BC44B1}"/>
            </c:ext>
          </c:extLst>
        </c:ser>
        <c:dLbls>
          <c:showLegendKey val="0"/>
          <c:showVal val="0"/>
          <c:showCatName val="0"/>
          <c:showSerName val="0"/>
          <c:showPercent val="0"/>
          <c:showBubbleSize val="0"/>
        </c:dLbls>
        <c:smooth val="0"/>
        <c:axId val="984038688"/>
        <c:axId val="983945000"/>
      </c:lineChart>
      <c:dateAx>
        <c:axId val="98403868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83945000"/>
        <c:crosses val="autoZero"/>
        <c:auto val="1"/>
        <c:lblOffset val="100"/>
        <c:baseTimeUnit val="months"/>
        <c:majorUnit val="7"/>
        <c:majorTimeUnit val="months"/>
      </c:dateAx>
      <c:valAx>
        <c:axId val="9839450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984038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mn-cs"/>
              </a:defRPr>
            </a:pPr>
            <a:r>
              <a:rPr lang="en-US" sz="700" baseline="0">
                <a:latin typeface="Arial" panose="020B0604020202020204" pitchFamily="34" charset="0"/>
              </a:rPr>
              <a:t>Example Equity Risk Premiums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USA</c:v>
                </c:pt>
              </c:strCache>
            </c:strRef>
          </c:tx>
          <c:spPr>
            <a:ln w="22225" cap="rnd">
              <a:solidFill>
                <a:schemeClr val="accent1"/>
              </a:solidFill>
              <a:round/>
            </a:ln>
            <a:effectLst/>
          </c:spPr>
          <c:marker>
            <c:symbol val="none"/>
          </c:marker>
          <c:cat>
            <c:numRef>
              <c:f>Sheet1!$D$2:$D$81</c:f>
              <c:numCache>
                <c:formatCode>mmm\-yy</c:formatCode>
                <c:ptCount val="8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numCache>
            </c:numRef>
          </c:cat>
          <c:val>
            <c:numRef>
              <c:f>Sheet1!$B$2:$B$81</c:f>
              <c:numCache>
                <c:formatCode>General</c:formatCode>
                <c:ptCount val="80"/>
                <c:pt idx="0">
                  <c:v>4.8422325000000002E-2</c:v>
                </c:pt>
                <c:pt idx="1">
                  <c:v>4.9231337999999999E-2</c:v>
                </c:pt>
                <c:pt idx="2">
                  <c:v>6.2642930999999999E-2</c:v>
                </c:pt>
                <c:pt idx="3">
                  <c:v>6.3999244999999996E-2</c:v>
                </c:pt>
                <c:pt idx="4">
                  <c:v>7.6704824000000005E-2</c:v>
                </c:pt>
                <c:pt idx="5">
                  <c:v>8.6040235000000007E-2</c:v>
                </c:pt>
                <c:pt idx="6">
                  <c:v>8.1759591000000006E-2</c:v>
                </c:pt>
                <c:pt idx="7">
                  <c:v>8.8378471E-2</c:v>
                </c:pt>
                <c:pt idx="8">
                  <c:v>8.2904690000000003E-2</c:v>
                </c:pt>
                <c:pt idx="9">
                  <c:v>8.0099869000000004E-2</c:v>
                </c:pt>
                <c:pt idx="10">
                  <c:v>8.1861509999999998E-2</c:v>
                </c:pt>
                <c:pt idx="11">
                  <c:v>7.9184005000000002E-2</c:v>
                </c:pt>
                <c:pt idx="12">
                  <c:v>8.1229910000000002E-2</c:v>
                </c:pt>
                <c:pt idx="13">
                  <c:v>7.4615108999999999E-2</c:v>
                </c:pt>
                <c:pt idx="14">
                  <c:v>7.8932316000000002E-2</c:v>
                </c:pt>
                <c:pt idx="15">
                  <c:v>7.9073010999999999E-2</c:v>
                </c:pt>
                <c:pt idx="16">
                  <c:v>8.5203429999999997E-2</c:v>
                </c:pt>
                <c:pt idx="17">
                  <c:v>8.9034680000000005E-2</c:v>
                </c:pt>
                <c:pt idx="18">
                  <c:v>9.2415232E-2</c:v>
                </c:pt>
                <c:pt idx="19">
                  <c:v>0.10037878</c:v>
                </c:pt>
                <c:pt idx="20">
                  <c:v>0.11110144</c:v>
                </c:pt>
                <c:pt idx="21">
                  <c:v>9.9791589999999999E-2</c:v>
                </c:pt>
                <c:pt idx="22">
                  <c:v>0.10097183999999999</c:v>
                </c:pt>
                <c:pt idx="23">
                  <c:v>9.9600389999999997E-2</c:v>
                </c:pt>
                <c:pt idx="24">
                  <c:v>9.7325619000000002E-2</c:v>
                </c:pt>
                <c:pt idx="25">
                  <c:v>9.4250150000000005E-2</c:v>
                </c:pt>
                <c:pt idx="26">
                  <c:v>9.3825387999999996E-2</c:v>
                </c:pt>
                <c:pt idx="27">
                  <c:v>9.5061654999999995E-2</c:v>
                </c:pt>
                <c:pt idx="28">
                  <c:v>0.10337391999999999</c:v>
                </c:pt>
                <c:pt idx="29">
                  <c:v>0.10156489</c:v>
                </c:pt>
                <c:pt idx="30">
                  <c:v>0.10093766</c:v>
                </c:pt>
                <c:pt idx="31">
                  <c:v>0.10004776999999999</c:v>
                </c:pt>
                <c:pt idx="32">
                  <c:v>0.10030117</c:v>
                </c:pt>
                <c:pt idx="33">
                  <c:v>0.10269206</c:v>
                </c:pt>
                <c:pt idx="34">
                  <c:v>0.10121495</c:v>
                </c:pt>
                <c:pt idx="35">
                  <c:v>0.10170239</c:v>
                </c:pt>
                <c:pt idx="36">
                  <c:v>9.8191878999999996E-2</c:v>
                </c:pt>
                <c:pt idx="37">
                  <c:v>9.6748202000000005E-2</c:v>
                </c:pt>
                <c:pt idx="38">
                  <c:v>8.8680227E-2</c:v>
                </c:pt>
                <c:pt idx="39">
                  <c:v>8.8594215000000004E-2</c:v>
                </c:pt>
                <c:pt idx="40">
                  <c:v>8.5759119999999994E-2</c:v>
                </c:pt>
                <c:pt idx="41">
                  <c:v>8.2939559999999996E-2</c:v>
                </c:pt>
                <c:pt idx="42">
                  <c:v>7.9564157999999996E-2</c:v>
                </c:pt>
                <c:pt idx="43">
                  <c:v>8.2524392000000002E-2</c:v>
                </c:pt>
                <c:pt idx="44">
                  <c:v>8.1769823000000005E-2</c:v>
                </c:pt>
                <c:pt idx="45">
                  <c:v>7.9632321000000006E-2</c:v>
                </c:pt>
                <c:pt idx="46">
                  <c:v>7.7713835999999994E-2</c:v>
                </c:pt>
                <c:pt idx="47">
                  <c:v>7.2097573999999998E-2</c:v>
                </c:pt>
                <c:pt idx="48">
                  <c:v>7.7253717E-2</c:v>
                </c:pt>
                <c:pt idx="49">
                  <c:v>7.0294012000000003E-2</c:v>
                </c:pt>
                <c:pt idx="50">
                  <c:v>6.8594981999999999E-2</c:v>
                </c:pt>
                <c:pt idx="51">
                  <c:v>6.9830244E-2</c:v>
                </c:pt>
                <c:pt idx="52">
                  <c:v>6.9363584000000006E-2</c:v>
                </c:pt>
                <c:pt idx="53">
                  <c:v>6.2591379000000003E-2</c:v>
                </c:pt>
                <c:pt idx="54">
                  <c:v>6.5259439000000002E-2</c:v>
                </c:pt>
                <c:pt idx="55">
                  <c:v>6.3423269000000004E-2</c:v>
                </c:pt>
                <c:pt idx="56">
                  <c:v>6.3582954999999997E-2</c:v>
                </c:pt>
                <c:pt idx="57">
                  <c:v>6.1800439999999998E-2</c:v>
                </c:pt>
                <c:pt idx="58">
                  <c:v>5.9502483000000002E-2</c:v>
                </c:pt>
                <c:pt idx="59">
                  <c:v>5.9636724000000002E-2</c:v>
                </c:pt>
                <c:pt idx="60">
                  <c:v>6.3148614000000006E-2</c:v>
                </c:pt>
                <c:pt idx="61">
                  <c:v>6.1613514000000001E-2</c:v>
                </c:pt>
                <c:pt idx="62">
                  <c:v>6.2540673000000005E-2</c:v>
                </c:pt>
                <c:pt idx="63">
                  <c:v>6.2402122999999997E-2</c:v>
                </c:pt>
                <c:pt idx="64">
                  <c:v>6.0009626000000003E-2</c:v>
                </c:pt>
                <c:pt idx="65">
                  <c:v>6.4711063999999999E-2</c:v>
                </c:pt>
                <c:pt idx="66">
                  <c:v>6.1298004000000003E-2</c:v>
                </c:pt>
                <c:pt idx="67">
                  <c:v>6.6817303999999994E-2</c:v>
                </c:pt>
                <c:pt idx="68">
                  <c:v>6.8441726999999994E-2</c:v>
                </c:pt>
                <c:pt idx="69">
                  <c:v>6.2974692999999998E-2</c:v>
                </c:pt>
                <c:pt idx="70">
                  <c:v>6.2170081000000002E-2</c:v>
                </c:pt>
                <c:pt idx="71">
                  <c:v>6.3551697000000004E-2</c:v>
                </c:pt>
                <c:pt idx="72">
                  <c:v>6.7748234000000004E-2</c:v>
                </c:pt>
                <c:pt idx="73">
                  <c:v>6.8976660999999995E-2</c:v>
                </c:pt>
                <c:pt idx="74">
                  <c:v>6.3506654999999995E-2</c:v>
                </c:pt>
                <c:pt idx="75">
                  <c:v>6.4721819999999999E-2</c:v>
                </c:pt>
                <c:pt idx="76">
                  <c:v>6.2747589000000006E-2</c:v>
                </c:pt>
                <c:pt idx="77">
                  <c:v>6.4983157E-2</c:v>
                </c:pt>
                <c:pt idx="78">
                  <c:v>6.2031084E-2</c:v>
                </c:pt>
                <c:pt idx="79">
                  <c:v>6.2031084E-2</c:v>
                </c:pt>
              </c:numCache>
            </c:numRef>
          </c:val>
          <c:smooth val="0"/>
          <c:extLst>
            <c:ext xmlns:c16="http://schemas.microsoft.com/office/drawing/2014/chart" uri="{C3380CC4-5D6E-409C-BE32-E72D297353CC}">
              <c16:uniqueId val="{00000000-A51E-4706-AE55-DA7EBEDCDA14}"/>
            </c:ext>
          </c:extLst>
        </c:ser>
        <c:ser>
          <c:idx val="1"/>
          <c:order val="1"/>
          <c:tx>
            <c:strRef>
              <c:f>Sheet1!$C$1</c:f>
              <c:strCache>
                <c:ptCount val="1"/>
                <c:pt idx="0">
                  <c:v>EAFE</c:v>
                </c:pt>
              </c:strCache>
            </c:strRef>
          </c:tx>
          <c:spPr>
            <a:ln w="22225" cap="rnd">
              <a:solidFill>
                <a:schemeClr val="accent2"/>
              </a:solidFill>
              <a:round/>
            </a:ln>
            <a:effectLst/>
          </c:spPr>
          <c:marker>
            <c:symbol val="none"/>
          </c:marker>
          <c:cat>
            <c:numRef>
              <c:f>Sheet1!$D$2:$D$81</c:f>
              <c:numCache>
                <c:formatCode>mmm\-yy</c:formatCode>
                <c:ptCount val="8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numCache>
            </c:numRef>
          </c:cat>
          <c:val>
            <c:numRef>
              <c:f>Sheet1!$C$2:$C$81</c:f>
              <c:numCache>
                <c:formatCode>General</c:formatCode>
                <c:ptCount val="80"/>
                <c:pt idx="0">
                  <c:v>4.3691708000000003E-2</c:v>
                </c:pt>
                <c:pt idx="1">
                  <c:v>4.9507303000000003E-2</c:v>
                </c:pt>
                <c:pt idx="2">
                  <c:v>4.7166351000000002E-2</c:v>
                </c:pt>
                <c:pt idx="3">
                  <c:v>4.9904431999999999E-2</c:v>
                </c:pt>
                <c:pt idx="4">
                  <c:v>5.8620009000000001E-2</c:v>
                </c:pt>
                <c:pt idx="5">
                  <c:v>6.5979847999999994E-2</c:v>
                </c:pt>
                <c:pt idx="6">
                  <c:v>6.3487485999999996E-2</c:v>
                </c:pt>
                <c:pt idx="7">
                  <c:v>7.0043912999999999E-2</c:v>
                </c:pt>
                <c:pt idx="8">
                  <c:v>6.6368787999999998E-2</c:v>
                </c:pt>
                <c:pt idx="9">
                  <c:v>6.5854398999999994E-2</c:v>
                </c:pt>
                <c:pt idx="10">
                  <c:v>6.7829390000000003E-2</c:v>
                </c:pt>
                <c:pt idx="11">
                  <c:v>6.3255672999999998E-2</c:v>
                </c:pt>
                <c:pt idx="12">
                  <c:v>6.3035847000000006E-2</c:v>
                </c:pt>
                <c:pt idx="13">
                  <c:v>6.2338182999999998E-2</c:v>
                </c:pt>
                <c:pt idx="14">
                  <c:v>6.8815307000000006E-2</c:v>
                </c:pt>
                <c:pt idx="15">
                  <c:v>7.0828823999999999E-2</c:v>
                </c:pt>
                <c:pt idx="16">
                  <c:v>7.8218987000000004E-2</c:v>
                </c:pt>
                <c:pt idx="17">
                  <c:v>7.7252487999999994E-2</c:v>
                </c:pt>
                <c:pt idx="18">
                  <c:v>8.2000622999999995E-2</c:v>
                </c:pt>
                <c:pt idx="19">
                  <c:v>9.2155845E-2</c:v>
                </c:pt>
                <c:pt idx="20">
                  <c:v>9.8430566999999997E-2</c:v>
                </c:pt>
                <c:pt idx="21">
                  <c:v>9.4119724000000002E-2</c:v>
                </c:pt>
                <c:pt idx="22">
                  <c:v>9.7737354999999998E-2</c:v>
                </c:pt>
                <c:pt idx="23">
                  <c:v>9.9218084999999998E-2</c:v>
                </c:pt>
                <c:pt idx="24">
                  <c:v>9.5079053999999996E-2</c:v>
                </c:pt>
                <c:pt idx="25">
                  <c:v>8.9876251000000004E-2</c:v>
                </c:pt>
                <c:pt idx="26">
                  <c:v>8.9328565999999998E-2</c:v>
                </c:pt>
                <c:pt idx="27">
                  <c:v>9.2095900999999994E-2</c:v>
                </c:pt>
                <c:pt idx="28">
                  <c:v>9.9875928000000003E-2</c:v>
                </c:pt>
                <c:pt idx="29">
                  <c:v>9.6748625000000005E-2</c:v>
                </c:pt>
                <c:pt idx="30">
                  <c:v>9.5425008000000006E-2</c:v>
                </c:pt>
                <c:pt idx="31">
                  <c:v>9.3052447999999996E-2</c:v>
                </c:pt>
                <c:pt idx="32">
                  <c:v>9.0766173000000006E-2</c:v>
                </c:pt>
                <c:pt idx="33">
                  <c:v>8.8845156999999994E-2</c:v>
                </c:pt>
                <c:pt idx="34">
                  <c:v>8.8450327999999995E-2</c:v>
                </c:pt>
                <c:pt idx="35">
                  <c:v>8.3730525E-2</c:v>
                </c:pt>
                <c:pt idx="36">
                  <c:v>7.9170455000000001E-2</c:v>
                </c:pt>
                <c:pt idx="37">
                  <c:v>7.9988507E-2</c:v>
                </c:pt>
                <c:pt idx="38">
                  <c:v>7.7921561E-2</c:v>
                </c:pt>
                <c:pt idx="39">
                  <c:v>7.6979469999999994E-2</c:v>
                </c:pt>
                <c:pt idx="40">
                  <c:v>7.7760819999999994E-2</c:v>
                </c:pt>
                <c:pt idx="41">
                  <c:v>7.9126249999999995E-2</c:v>
                </c:pt>
                <c:pt idx="42">
                  <c:v>7.5498523999999997E-2</c:v>
                </c:pt>
                <c:pt idx="43">
                  <c:v>7.7755004000000003E-2</c:v>
                </c:pt>
                <c:pt idx="44">
                  <c:v>7.4419998000000001E-2</c:v>
                </c:pt>
                <c:pt idx="45">
                  <c:v>7.1873349000000003E-2</c:v>
                </c:pt>
                <c:pt idx="46">
                  <c:v>7.1631223999999993E-2</c:v>
                </c:pt>
                <c:pt idx="47">
                  <c:v>7.0640815999999995E-2</c:v>
                </c:pt>
                <c:pt idx="48">
                  <c:v>7.3971251000000002E-2</c:v>
                </c:pt>
                <c:pt idx="49">
                  <c:v>7.3715870000000003E-2</c:v>
                </c:pt>
                <c:pt idx="50">
                  <c:v>7.5453079000000006E-2</c:v>
                </c:pt>
                <c:pt idx="51">
                  <c:v>7.5960467000000004E-2</c:v>
                </c:pt>
                <c:pt idx="52">
                  <c:v>7.5711213999999999E-2</c:v>
                </c:pt>
                <c:pt idx="53">
                  <c:v>7.3645847E-2</c:v>
                </c:pt>
                <c:pt idx="54">
                  <c:v>7.3868655000000005E-2</c:v>
                </c:pt>
                <c:pt idx="55">
                  <c:v>7.3983616000000002E-2</c:v>
                </c:pt>
                <c:pt idx="56">
                  <c:v>7.3885948000000007E-2</c:v>
                </c:pt>
                <c:pt idx="57">
                  <c:v>7.5097405000000006E-2</c:v>
                </c:pt>
                <c:pt idx="58">
                  <c:v>7.2723201000000001E-2</c:v>
                </c:pt>
                <c:pt idx="59">
                  <c:v>7.2933563000000007E-2</c:v>
                </c:pt>
                <c:pt idx="60">
                  <c:v>7.1416780999999999E-2</c:v>
                </c:pt>
                <c:pt idx="61">
                  <c:v>6.4781941999999995E-2</c:v>
                </c:pt>
                <c:pt idx="62">
                  <c:v>6.4636614999999994E-2</c:v>
                </c:pt>
                <c:pt idx="63">
                  <c:v>6.4452935000000003E-2</c:v>
                </c:pt>
                <c:pt idx="64">
                  <c:v>6.4268478000000004E-2</c:v>
                </c:pt>
                <c:pt idx="65">
                  <c:v>6.9141712999999994E-2</c:v>
                </c:pt>
                <c:pt idx="66">
                  <c:v>6.513919E-2</c:v>
                </c:pt>
                <c:pt idx="67">
                  <c:v>7.1849453999999993E-2</c:v>
                </c:pt>
                <c:pt idx="68">
                  <c:v>7.7105598999999997E-2</c:v>
                </c:pt>
                <c:pt idx="69">
                  <c:v>6.9903170000000001E-2</c:v>
                </c:pt>
                <c:pt idx="70">
                  <c:v>6.9816061999999998E-2</c:v>
                </c:pt>
                <c:pt idx="71">
                  <c:v>6.9590685999999999E-2</c:v>
                </c:pt>
                <c:pt idx="72">
                  <c:v>7.6882934E-2</c:v>
                </c:pt>
                <c:pt idx="73">
                  <c:v>8.1294632000000006E-2</c:v>
                </c:pt>
                <c:pt idx="74">
                  <c:v>7.8219045000000001E-2</c:v>
                </c:pt>
                <c:pt idx="75">
                  <c:v>7.6486676000000003E-2</c:v>
                </c:pt>
                <c:pt idx="76">
                  <c:v>7.5719374000000006E-2</c:v>
                </c:pt>
                <c:pt idx="77">
                  <c:v>7.9003255999999994E-2</c:v>
                </c:pt>
                <c:pt idx="78">
                  <c:v>7.4717519999999996E-2</c:v>
                </c:pt>
                <c:pt idx="79">
                  <c:v>7.3442342999999993E-2</c:v>
                </c:pt>
              </c:numCache>
            </c:numRef>
          </c:val>
          <c:smooth val="0"/>
          <c:extLst>
            <c:ext xmlns:c16="http://schemas.microsoft.com/office/drawing/2014/chart" uri="{C3380CC4-5D6E-409C-BE32-E72D297353CC}">
              <c16:uniqueId val="{00000001-A51E-4706-AE55-DA7EBEDCDA14}"/>
            </c:ext>
          </c:extLst>
        </c:ser>
        <c:dLbls>
          <c:showLegendKey val="0"/>
          <c:showVal val="0"/>
          <c:showCatName val="0"/>
          <c:showSerName val="0"/>
          <c:showPercent val="0"/>
          <c:showBubbleSize val="0"/>
        </c:dLbls>
        <c:smooth val="0"/>
        <c:axId val="983954016"/>
        <c:axId val="984039080"/>
      </c:lineChart>
      <c:dateAx>
        <c:axId val="98395401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984039080"/>
        <c:crosses val="autoZero"/>
        <c:auto val="1"/>
        <c:lblOffset val="100"/>
        <c:baseTimeUnit val="months"/>
      </c:dateAx>
      <c:valAx>
        <c:axId val="9840390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983954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3175">
              <a:solidFill>
                <a:schemeClr val="bg2"/>
              </a:solidFill>
            </a:ln>
          </c:spPr>
          <c:dPt>
            <c:idx val="0"/>
            <c:bubble3D val="0"/>
            <c:spPr>
              <a:solidFill>
                <a:srgbClr val="009639"/>
              </a:solidFill>
              <a:ln w="3175">
                <a:solidFill>
                  <a:schemeClr val="bg2"/>
                </a:solidFill>
              </a:ln>
            </c:spPr>
            <c:extLst>
              <c:ext xmlns:c16="http://schemas.microsoft.com/office/drawing/2014/chart" uri="{C3380CC4-5D6E-409C-BE32-E72D297353CC}">
                <c16:uniqueId val="{00000001-1EFA-4272-91B9-5F32897CFEEB}"/>
              </c:ext>
            </c:extLst>
          </c:dPt>
          <c:dPt>
            <c:idx val="1"/>
            <c:bubble3D val="0"/>
            <c:spPr>
              <a:solidFill>
                <a:srgbClr val="009639"/>
              </a:solidFill>
              <a:ln w="3175">
                <a:solidFill>
                  <a:schemeClr val="bg2"/>
                </a:solidFill>
              </a:ln>
            </c:spPr>
            <c:extLst>
              <c:ext xmlns:c16="http://schemas.microsoft.com/office/drawing/2014/chart" uri="{C3380CC4-5D6E-409C-BE32-E72D297353CC}">
                <c16:uniqueId val="{00000003-1EFA-4272-91B9-5F32897CFEEB}"/>
              </c:ext>
            </c:extLst>
          </c:dPt>
          <c:dPt>
            <c:idx val="2"/>
            <c:bubble3D val="0"/>
            <c:spPr>
              <a:solidFill>
                <a:srgbClr val="009639"/>
              </a:solidFill>
              <a:ln w="3175">
                <a:solidFill>
                  <a:schemeClr val="bg2"/>
                </a:solidFill>
              </a:ln>
            </c:spPr>
            <c:extLst>
              <c:ext xmlns:c16="http://schemas.microsoft.com/office/drawing/2014/chart" uri="{C3380CC4-5D6E-409C-BE32-E72D297353CC}">
                <c16:uniqueId val="{00000005-1EFA-4272-91B9-5F32897CFEEB}"/>
              </c:ext>
            </c:extLst>
          </c:dPt>
          <c:dPt>
            <c:idx val="3"/>
            <c:bubble3D val="0"/>
            <c:spPr>
              <a:solidFill>
                <a:srgbClr val="009639"/>
              </a:solidFill>
              <a:ln w="3175">
                <a:solidFill>
                  <a:schemeClr val="bg2"/>
                </a:solidFill>
              </a:ln>
            </c:spPr>
            <c:extLst>
              <c:ext xmlns:c16="http://schemas.microsoft.com/office/drawing/2014/chart" uri="{C3380CC4-5D6E-409C-BE32-E72D297353CC}">
                <c16:uniqueId val="{00000007-1EFA-4272-91B9-5F32897CFEEB}"/>
              </c:ext>
            </c:extLst>
          </c:dPt>
          <c:dPt>
            <c:idx val="4"/>
            <c:bubble3D val="0"/>
            <c:spPr>
              <a:solidFill>
                <a:srgbClr val="009639"/>
              </a:solidFill>
              <a:ln w="3175">
                <a:solidFill>
                  <a:schemeClr val="bg2"/>
                </a:solidFill>
              </a:ln>
            </c:spPr>
            <c:extLst>
              <c:ext xmlns:c16="http://schemas.microsoft.com/office/drawing/2014/chart" uri="{C3380CC4-5D6E-409C-BE32-E72D297353CC}">
                <c16:uniqueId val="{00000009-1EFA-4272-91B9-5F32897CFEEB}"/>
              </c:ext>
            </c:extLst>
          </c:dPt>
          <c:dPt>
            <c:idx val="5"/>
            <c:bubble3D val="0"/>
            <c:spPr>
              <a:solidFill>
                <a:srgbClr val="009639"/>
              </a:solidFill>
              <a:ln w="3175">
                <a:solidFill>
                  <a:schemeClr val="bg2"/>
                </a:solidFill>
              </a:ln>
            </c:spPr>
            <c:extLst>
              <c:ext xmlns:c16="http://schemas.microsoft.com/office/drawing/2014/chart" uri="{C3380CC4-5D6E-409C-BE32-E72D297353CC}">
                <c16:uniqueId val="{0000000B-1EFA-4272-91B9-5F32897CFEEB}"/>
              </c:ext>
            </c:extLst>
          </c:dPt>
          <c:dPt>
            <c:idx val="6"/>
            <c:bubble3D val="0"/>
            <c:spPr>
              <a:solidFill>
                <a:srgbClr val="009639"/>
              </a:solidFill>
              <a:ln w="3175">
                <a:solidFill>
                  <a:schemeClr val="bg2"/>
                </a:solidFill>
              </a:ln>
            </c:spPr>
            <c:extLst>
              <c:ext xmlns:c16="http://schemas.microsoft.com/office/drawing/2014/chart" uri="{C3380CC4-5D6E-409C-BE32-E72D297353CC}">
                <c16:uniqueId val="{0000000D-1EFA-4272-91B9-5F32897CFEEB}"/>
              </c:ext>
            </c:extLst>
          </c:dPt>
          <c:dPt>
            <c:idx val="7"/>
            <c:bubble3D val="0"/>
            <c:spPr>
              <a:solidFill>
                <a:srgbClr val="0079C1"/>
              </a:solidFill>
              <a:ln w="3175">
                <a:solidFill>
                  <a:schemeClr val="bg2"/>
                </a:solidFill>
              </a:ln>
            </c:spPr>
            <c:extLst>
              <c:ext xmlns:c16="http://schemas.microsoft.com/office/drawing/2014/chart" uri="{C3380CC4-5D6E-409C-BE32-E72D297353CC}">
                <c16:uniqueId val="{0000000F-1EFA-4272-91B9-5F32897CFEEB}"/>
              </c:ext>
            </c:extLst>
          </c:dPt>
          <c:dPt>
            <c:idx val="8"/>
            <c:bubble3D val="0"/>
            <c:spPr>
              <a:solidFill>
                <a:srgbClr val="0079C1"/>
              </a:solidFill>
              <a:ln w="3175">
                <a:solidFill>
                  <a:schemeClr val="bg2"/>
                </a:solidFill>
              </a:ln>
            </c:spPr>
            <c:extLst>
              <c:ext xmlns:c16="http://schemas.microsoft.com/office/drawing/2014/chart" uri="{C3380CC4-5D6E-409C-BE32-E72D297353CC}">
                <c16:uniqueId val="{00000011-1EFA-4272-91B9-5F32897CFEEB}"/>
              </c:ext>
            </c:extLst>
          </c:dPt>
          <c:dPt>
            <c:idx val="9"/>
            <c:bubble3D val="0"/>
            <c:spPr>
              <a:solidFill>
                <a:srgbClr val="41B8FF"/>
              </a:solidFill>
              <a:ln w="3175">
                <a:solidFill>
                  <a:schemeClr val="bg2"/>
                </a:solidFill>
              </a:ln>
            </c:spPr>
            <c:extLst>
              <c:ext xmlns:c16="http://schemas.microsoft.com/office/drawing/2014/chart" uri="{C3380CC4-5D6E-409C-BE32-E72D297353CC}">
                <c16:uniqueId val="{00000013-1EFA-4272-91B9-5F32897CFEEB}"/>
              </c:ext>
            </c:extLst>
          </c:dPt>
          <c:dPt>
            <c:idx val="10"/>
            <c:bubble3D val="0"/>
            <c:spPr>
              <a:solidFill>
                <a:srgbClr val="41B8FF"/>
              </a:solidFill>
              <a:ln w="3175">
                <a:solidFill>
                  <a:schemeClr val="bg2"/>
                </a:solidFill>
              </a:ln>
            </c:spPr>
            <c:extLst>
              <c:ext xmlns:c16="http://schemas.microsoft.com/office/drawing/2014/chart" uri="{C3380CC4-5D6E-409C-BE32-E72D297353CC}">
                <c16:uniqueId val="{00000015-1EFA-4272-91B9-5F32897CFEEB}"/>
              </c:ext>
            </c:extLst>
          </c:dPt>
          <c:cat>
            <c:strRef>
              <c:f>Sheet1!$A$2:$A$13</c:f>
              <c:strCache>
                <c:ptCount val="5"/>
                <c:pt idx="0">
                  <c:v>Intl EQ</c:v>
                </c:pt>
                <c:pt idx="1">
                  <c:v>Intl FI</c:v>
                </c:pt>
                <c:pt idx="2">
                  <c:v>US FI</c:v>
                </c:pt>
                <c:pt idx="4">
                  <c:v>US EQ</c:v>
                </c:pt>
              </c:strCache>
            </c:strRef>
          </c:cat>
          <c:val>
            <c:numRef>
              <c:f>Sheet1!$B$2:$B$13</c:f>
              <c:numCache>
                <c:formatCode>General</c:formatCode>
                <c:ptCount val="12"/>
                <c:pt idx="0">
                  <c:v>0.2</c:v>
                </c:pt>
                <c:pt idx="1">
                  <c:v>0.15</c:v>
                </c:pt>
                <c:pt idx="2">
                  <c:v>0.06</c:v>
                </c:pt>
                <c:pt idx="3">
                  <c:v>0.05</c:v>
                </c:pt>
                <c:pt idx="4">
                  <c:v>0.05</c:v>
                </c:pt>
                <c:pt idx="5">
                  <c:v>0.08</c:v>
                </c:pt>
                <c:pt idx="6">
                  <c:v>0.05</c:v>
                </c:pt>
                <c:pt idx="7">
                  <c:v>0.08</c:v>
                </c:pt>
                <c:pt idx="8">
                  <c:v>0.08</c:v>
                </c:pt>
                <c:pt idx="9">
                  <c:v>0.06</c:v>
                </c:pt>
                <c:pt idx="10">
                  <c:v>0.08</c:v>
                </c:pt>
                <c:pt idx="11">
                  <c:v>0.04</c:v>
                </c:pt>
              </c:numCache>
            </c:numRef>
          </c:val>
          <c:extLst>
            <c:ext xmlns:c16="http://schemas.microsoft.com/office/drawing/2014/chart" uri="{C3380CC4-5D6E-409C-BE32-E72D297353CC}">
              <c16:uniqueId val="{00000016-1EFA-4272-91B9-5F32897CFEEB}"/>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7166-408A-A329-8F4F855D95D9}"/>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7166-408A-A329-8F4F855D95D9}"/>
              </c:ext>
            </c:extLst>
          </c:dPt>
          <c:cat>
            <c:strRef>
              <c:f>Sheet1!$A$2:$A$3</c:f>
              <c:strCache>
                <c:ptCount val="2"/>
                <c:pt idx="0">
                  <c:v>FI</c:v>
                </c:pt>
                <c:pt idx="1">
                  <c:v>EQ</c:v>
                </c:pt>
              </c:strCache>
            </c:strRef>
          </c:cat>
          <c:val>
            <c:numRef>
              <c:f>Sheet1!$C$2:$C$3</c:f>
              <c:numCache>
                <c:formatCode>0%</c:formatCode>
                <c:ptCount val="2"/>
                <c:pt idx="0" formatCode="0.0%">
                  <c:v>0.2</c:v>
                </c:pt>
                <c:pt idx="1">
                  <c:v>0.8</c:v>
                </c:pt>
              </c:numCache>
            </c:numRef>
          </c:val>
          <c:extLst>
            <c:ext xmlns:c16="http://schemas.microsoft.com/office/drawing/2014/chart" uri="{C3380CC4-5D6E-409C-BE32-E72D297353CC}">
              <c16:uniqueId val="{00000004-7166-408A-A329-8F4F855D95D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3175">
              <a:solidFill>
                <a:schemeClr val="bg2"/>
              </a:solidFill>
            </a:ln>
          </c:spPr>
          <c:dPt>
            <c:idx val="0"/>
            <c:bubble3D val="0"/>
            <c:spPr>
              <a:solidFill>
                <a:srgbClr val="009639"/>
              </a:solidFill>
              <a:ln w="3175">
                <a:solidFill>
                  <a:schemeClr val="bg2"/>
                </a:solidFill>
              </a:ln>
            </c:spPr>
            <c:extLst>
              <c:ext xmlns:c16="http://schemas.microsoft.com/office/drawing/2014/chart" uri="{C3380CC4-5D6E-409C-BE32-E72D297353CC}">
                <c16:uniqueId val="{00000001-55B4-44FA-993D-7917F0624497}"/>
              </c:ext>
            </c:extLst>
          </c:dPt>
          <c:dPt>
            <c:idx val="1"/>
            <c:bubble3D val="0"/>
            <c:spPr>
              <a:solidFill>
                <a:srgbClr val="009639"/>
              </a:solidFill>
              <a:ln w="3175">
                <a:solidFill>
                  <a:schemeClr val="bg2"/>
                </a:solidFill>
              </a:ln>
            </c:spPr>
            <c:extLst>
              <c:ext xmlns:c16="http://schemas.microsoft.com/office/drawing/2014/chart" uri="{C3380CC4-5D6E-409C-BE32-E72D297353CC}">
                <c16:uniqueId val="{00000003-55B4-44FA-993D-7917F0624497}"/>
              </c:ext>
            </c:extLst>
          </c:dPt>
          <c:dPt>
            <c:idx val="2"/>
            <c:bubble3D val="0"/>
            <c:spPr>
              <a:solidFill>
                <a:schemeClr val="accent1"/>
              </a:solidFill>
              <a:ln w="3175">
                <a:solidFill>
                  <a:schemeClr val="bg2"/>
                </a:solidFill>
              </a:ln>
            </c:spPr>
            <c:extLst>
              <c:ext xmlns:c16="http://schemas.microsoft.com/office/drawing/2014/chart" uri="{C3380CC4-5D6E-409C-BE32-E72D297353CC}">
                <c16:uniqueId val="{00000005-55B4-44FA-993D-7917F0624497}"/>
              </c:ext>
            </c:extLst>
          </c:dPt>
          <c:dPt>
            <c:idx val="3"/>
            <c:bubble3D val="0"/>
            <c:spPr>
              <a:solidFill>
                <a:srgbClr val="009639"/>
              </a:solidFill>
              <a:ln w="3175">
                <a:solidFill>
                  <a:schemeClr val="bg2"/>
                </a:solidFill>
              </a:ln>
            </c:spPr>
            <c:extLst>
              <c:ext xmlns:c16="http://schemas.microsoft.com/office/drawing/2014/chart" uri="{C3380CC4-5D6E-409C-BE32-E72D297353CC}">
                <c16:uniqueId val="{00000007-55B4-44FA-993D-7917F0624497}"/>
              </c:ext>
            </c:extLst>
          </c:dPt>
          <c:dPt>
            <c:idx val="4"/>
            <c:bubble3D val="0"/>
            <c:spPr>
              <a:solidFill>
                <a:srgbClr val="009639"/>
              </a:solidFill>
              <a:ln w="3175">
                <a:solidFill>
                  <a:schemeClr val="bg2"/>
                </a:solidFill>
              </a:ln>
            </c:spPr>
            <c:extLst>
              <c:ext xmlns:c16="http://schemas.microsoft.com/office/drawing/2014/chart" uri="{C3380CC4-5D6E-409C-BE32-E72D297353CC}">
                <c16:uniqueId val="{00000009-55B4-44FA-993D-7917F0624497}"/>
              </c:ext>
            </c:extLst>
          </c:dPt>
          <c:dPt>
            <c:idx val="5"/>
            <c:bubble3D val="0"/>
            <c:spPr>
              <a:solidFill>
                <a:srgbClr val="009639"/>
              </a:solidFill>
              <a:ln w="3175">
                <a:solidFill>
                  <a:schemeClr val="bg2"/>
                </a:solidFill>
              </a:ln>
            </c:spPr>
            <c:extLst>
              <c:ext xmlns:c16="http://schemas.microsoft.com/office/drawing/2014/chart" uri="{C3380CC4-5D6E-409C-BE32-E72D297353CC}">
                <c16:uniqueId val="{0000000B-55B4-44FA-993D-7917F0624497}"/>
              </c:ext>
            </c:extLst>
          </c:dPt>
          <c:dPt>
            <c:idx val="6"/>
            <c:bubble3D val="0"/>
            <c:spPr>
              <a:solidFill>
                <a:srgbClr val="0079C1"/>
              </a:solidFill>
              <a:ln w="3175">
                <a:solidFill>
                  <a:schemeClr val="bg2"/>
                </a:solidFill>
              </a:ln>
            </c:spPr>
            <c:extLst>
              <c:ext xmlns:c16="http://schemas.microsoft.com/office/drawing/2014/chart" uri="{C3380CC4-5D6E-409C-BE32-E72D297353CC}">
                <c16:uniqueId val="{0000000D-55B4-44FA-993D-7917F0624497}"/>
              </c:ext>
            </c:extLst>
          </c:dPt>
          <c:dPt>
            <c:idx val="7"/>
            <c:bubble3D val="0"/>
            <c:spPr>
              <a:solidFill>
                <a:srgbClr val="0079C1"/>
              </a:solidFill>
              <a:ln w="3175">
                <a:solidFill>
                  <a:schemeClr val="bg2"/>
                </a:solidFill>
              </a:ln>
            </c:spPr>
            <c:extLst>
              <c:ext xmlns:c16="http://schemas.microsoft.com/office/drawing/2014/chart" uri="{C3380CC4-5D6E-409C-BE32-E72D297353CC}">
                <c16:uniqueId val="{0000000F-55B4-44FA-993D-7917F0624497}"/>
              </c:ext>
            </c:extLst>
          </c:dPt>
          <c:dPt>
            <c:idx val="8"/>
            <c:bubble3D val="0"/>
            <c:spPr>
              <a:solidFill>
                <a:srgbClr val="0079C1"/>
              </a:solidFill>
              <a:ln w="3175">
                <a:solidFill>
                  <a:schemeClr val="bg2"/>
                </a:solidFill>
              </a:ln>
            </c:spPr>
            <c:extLst>
              <c:ext xmlns:c16="http://schemas.microsoft.com/office/drawing/2014/chart" uri="{C3380CC4-5D6E-409C-BE32-E72D297353CC}">
                <c16:uniqueId val="{00000011-55B4-44FA-993D-7917F0624497}"/>
              </c:ext>
            </c:extLst>
          </c:dPt>
          <c:dPt>
            <c:idx val="9"/>
            <c:bubble3D val="0"/>
            <c:spPr>
              <a:solidFill>
                <a:srgbClr val="0079C1"/>
              </a:solidFill>
              <a:ln w="3175">
                <a:solidFill>
                  <a:schemeClr val="bg2"/>
                </a:solidFill>
              </a:ln>
            </c:spPr>
            <c:extLst>
              <c:ext xmlns:c16="http://schemas.microsoft.com/office/drawing/2014/chart" uri="{C3380CC4-5D6E-409C-BE32-E72D297353CC}">
                <c16:uniqueId val="{00000013-55B4-44FA-993D-7917F0624497}"/>
              </c:ext>
            </c:extLst>
          </c:dPt>
          <c:dPt>
            <c:idx val="10"/>
            <c:bubble3D val="0"/>
            <c:spPr>
              <a:solidFill>
                <a:srgbClr val="41B8FF"/>
              </a:solidFill>
              <a:ln w="3175">
                <a:solidFill>
                  <a:schemeClr val="bg2"/>
                </a:solidFill>
              </a:ln>
            </c:spPr>
            <c:extLst>
              <c:ext xmlns:c16="http://schemas.microsoft.com/office/drawing/2014/chart" uri="{C3380CC4-5D6E-409C-BE32-E72D297353CC}">
                <c16:uniqueId val="{00000015-55B4-44FA-993D-7917F0624497}"/>
              </c:ext>
            </c:extLst>
          </c:dPt>
          <c:dPt>
            <c:idx val="12"/>
            <c:bubble3D val="0"/>
            <c:spPr>
              <a:solidFill>
                <a:srgbClr val="41B8FF"/>
              </a:solidFill>
              <a:ln w="3175">
                <a:solidFill>
                  <a:schemeClr val="bg2"/>
                </a:solidFill>
              </a:ln>
            </c:spPr>
            <c:extLst>
              <c:ext xmlns:c16="http://schemas.microsoft.com/office/drawing/2014/chart" uri="{C3380CC4-5D6E-409C-BE32-E72D297353CC}">
                <c16:uniqueId val="{00000017-55B4-44FA-993D-7917F0624497}"/>
              </c:ext>
            </c:extLst>
          </c:dPt>
          <c:cat>
            <c:strRef>
              <c:f>Sheet1!$A$2:$A$14</c:f>
              <c:strCache>
                <c:ptCount val="4"/>
                <c:pt idx="0">
                  <c:v>Intl EQ</c:v>
                </c:pt>
                <c:pt idx="1">
                  <c:v>Intl FI</c:v>
                </c:pt>
                <c:pt idx="2">
                  <c:v>US FI</c:v>
                </c:pt>
                <c:pt idx="3">
                  <c:v>US EQ</c:v>
                </c:pt>
              </c:strCache>
            </c:strRef>
          </c:cat>
          <c:val>
            <c:numRef>
              <c:f>Sheet1!$B$2:$B$14</c:f>
              <c:numCache>
                <c:formatCode>General</c:formatCode>
                <c:ptCount val="13"/>
                <c:pt idx="0">
                  <c:v>0.13</c:v>
                </c:pt>
                <c:pt idx="1">
                  <c:v>0.14000000000000001</c:v>
                </c:pt>
                <c:pt idx="2">
                  <c:v>0.05</c:v>
                </c:pt>
                <c:pt idx="3">
                  <c:v>0.05</c:v>
                </c:pt>
                <c:pt idx="4">
                  <c:v>0.05</c:v>
                </c:pt>
                <c:pt idx="5">
                  <c:v>0.04</c:v>
                </c:pt>
                <c:pt idx="6">
                  <c:v>0.05</c:v>
                </c:pt>
                <c:pt idx="7">
                  <c:v>0.08</c:v>
                </c:pt>
                <c:pt idx="8">
                  <c:v>0.14000000000000001</c:v>
                </c:pt>
                <c:pt idx="9">
                  <c:v>0.05</c:v>
                </c:pt>
                <c:pt idx="10">
                  <c:v>0.1</c:v>
                </c:pt>
                <c:pt idx="11">
                  <c:v>0.08</c:v>
                </c:pt>
                <c:pt idx="12">
                  <c:v>0.04</c:v>
                </c:pt>
              </c:numCache>
            </c:numRef>
          </c:val>
          <c:extLst>
            <c:ext xmlns:c16="http://schemas.microsoft.com/office/drawing/2014/chart" uri="{C3380CC4-5D6E-409C-BE32-E72D297353CC}">
              <c16:uniqueId val="{00000018-55B4-44FA-993D-7917F062449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1905">
              <a:solidFill>
                <a:schemeClr val="bg2"/>
              </a:solidFill>
            </a:ln>
          </c:spPr>
          <c:dPt>
            <c:idx val="0"/>
            <c:bubble3D val="0"/>
            <c:spPr>
              <a:solidFill>
                <a:srgbClr val="009639"/>
              </a:solidFill>
              <a:ln w="1905">
                <a:solidFill>
                  <a:schemeClr val="bg2"/>
                </a:solidFill>
              </a:ln>
            </c:spPr>
            <c:extLst>
              <c:ext xmlns:c16="http://schemas.microsoft.com/office/drawing/2014/chart" uri="{C3380CC4-5D6E-409C-BE32-E72D297353CC}">
                <c16:uniqueId val="{00000001-9C72-4E54-A33D-BE4331604B7F}"/>
              </c:ext>
            </c:extLst>
          </c:dPt>
          <c:dPt>
            <c:idx val="1"/>
            <c:bubble3D val="0"/>
            <c:spPr>
              <a:solidFill>
                <a:srgbClr val="009639"/>
              </a:solidFill>
              <a:ln w="1905">
                <a:solidFill>
                  <a:schemeClr val="bg2"/>
                </a:solidFill>
              </a:ln>
            </c:spPr>
            <c:extLst>
              <c:ext xmlns:c16="http://schemas.microsoft.com/office/drawing/2014/chart" uri="{C3380CC4-5D6E-409C-BE32-E72D297353CC}">
                <c16:uniqueId val="{00000003-9C72-4E54-A33D-BE4331604B7F}"/>
              </c:ext>
            </c:extLst>
          </c:dPt>
          <c:dPt>
            <c:idx val="2"/>
            <c:bubble3D val="0"/>
            <c:spPr>
              <a:solidFill>
                <a:srgbClr val="009639"/>
              </a:solidFill>
              <a:ln w="1905">
                <a:solidFill>
                  <a:schemeClr val="bg2"/>
                </a:solidFill>
              </a:ln>
            </c:spPr>
            <c:extLst>
              <c:ext xmlns:c16="http://schemas.microsoft.com/office/drawing/2014/chart" uri="{C3380CC4-5D6E-409C-BE32-E72D297353CC}">
                <c16:uniqueId val="{00000005-9C72-4E54-A33D-BE4331604B7F}"/>
              </c:ext>
            </c:extLst>
          </c:dPt>
          <c:dPt>
            <c:idx val="3"/>
            <c:bubble3D val="0"/>
            <c:spPr>
              <a:solidFill>
                <a:srgbClr val="009639"/>
              </a:solidFill>
              <a:ln w="1905">
                <a:solidFill>
                  <a:schemeClr val="bg2"/>
                </a:solidFill>
              </a:ln>
            </c:spPr>
            <c:extLst>
              <c:ext xmlns:c16="http://schemas.microsoft.com/office/drawing/2014/chart" uri="{C3380CC4-5D6E-409C-BE32-E72D297353CC}">
                <c16:uniqueId val="{00000007-9C72-4E54-A33D-BE4331604B7F}"/>
              </c:ext>
            </c:extLst>
          </c:dPt>
          <c:dPt>
            <c:idx val="4"/>
            <c:bubble3D val="0"/>
            <c:spPr>
              <a:solidFill>
                <a:srgbClr val="009639"/>
              </a:solidFill>
              <a:ln w="1905">
                <a:solidFill>
                  <a:schemeClr val="bg2"/>
                </a:solidFill>
              </a:ln>
            </c:spPr>
            <c:extLst>
              <c:ext xmlns:c16="http://schemas.microsoft.com/office/drawing/2014/chart" uri="{C3380CC4-5D6E-409C-BE32-E72D297353CC}">
                <c16:uniqueId val="{00000009-9C72-4E54-A33D-BE4331604B7F}"/>
              </c:ext>
            </c:extLst>
          </c:dPt>
          <c:dPt>
            <c:idx val="5"/>
            <c:bubble3D val="0"/>
            <c:spPr>
              <a:solidFill>
                <a:srgbClr val="009639"/>
              </a:solidFill>
              <a:ln w="1905">
                <a:solidFill>
                  <a:schemeClr val="bg2"/>
                </a:solidFill>
              </a:ln>
            </c:spPr>
            <c:extLst>
              <c:ext xmlns:c16="http://schemas.microsoft.com/office/drawing/2014/chart" uri="{C3380CC4-5D6E-409C-BE32-E72D297353CC}">
                <c16:uniqueId val="{0000000B-9C72-4E54-A33D-BE4331604B7F}"/>
              </c:ext>
            </c:extLst>
          </c:dPt>
          <c:dPt>
            <c:idx val="6"/>
            <c:bubble3D val="0"/>
            <c:spPr>
              <a:solidFill>
                <a:srgbClr val="0079C1"/>
              </a:solidFill>
              <a:ln w="1905">
                <a:solidFill>
                  <a:schemeClr val="bg2"/>
                </a:solidFill>
              </a:ln>
            </c:spPr>
            <c:extLst>
              <c:ext xmlns:c16="http://schemas.microsoft.com/office/drawing/2014/chart" uri="{C3380CC4-5D6E-409C-BE32-E72D297353CC}">
                <c16:uniqueId val="{0000000D-9C72-4E54-A33D-BE4331604B7F}"/>
              </c:ext>
            </c:extLst>
          </c:dPt>
          <c:dPt>
            <c:idx val="7"/>
            <c:bubble3D val="0"/>
            <c:spPr>
              <a:solidFill>
                <a:srgbClr val="0079C1"/>
              </a:solidFill>
              <a:ln w="1905">
                <a:solidFill>
                  <a:schemeClr val="bg2"/>
                </a:solidFill>
              </a:ln>
            </c:spPr>
            <c:extLst>
              <c:ext xmlns:c16="http://schemas.microsoft.com/office/drawing/2014/chart" uri="{C3380CC4-5D6E-409C-BE32-E72D297353CC}">
                <c16:uniqueId val="{0000000F-9C72-4E54-A33D-BE4331604B7F}"/>
              </c:ext>
            </c:extLst>
          </c:dPt>
          <c:dPt>
            <c:idx val="8"/>
            <c:bubble3D val="0"/>
            <c:spPr>
              <a:solidFill>
                <a:srgbClr val="0079C1"/>
              </a:solidFill>
              <a:ln w="1905">
                <a:solidFill>
                  <a:schemeClr val="bg2"/>
                </a:solidFill>
              </a:ln>
            </c:spPr>
            <c:extLst>
              <c:ext xmlns:c16="http://schemas.microsoft.com/office/drawing/2014/chart" uri="{C3380CC4-5D6E-409C-BE32-E72D297353CC}">
                <c16:uniqueId val="{00000011-9C72-4E54-A33D-BE4331604B7F}"/>
              </c:ext>
            </c:extLst>
          </c:dPt>
          <c:dPt>
            <c:idx val="9"/>
            <c:bubble3D val="0"/>
            <c:spPr>
              <a:solidFill>
                <a:srgbClr val="41B8FF"/>
              </a:solidFill>
              <a:ln w="1905">
                <a:solidFill>
                  <a:schemeClr val="bg2"/>
                </a:solidFill>
              </a:ln>
            </c:spPr>
            <c:extLst>
              <c:ext xmlns:c16="http://schemas.microsoft.com/office/drawing/2014/chart" uri="{C3380CC4-5D6E-409C-BE32-E72D297353CC}">
                <c16:uniqueId val="{00000013-9C72-4E54-A33D-BE4331604B7F}"/>
              </c:ext>
            </c:extLst>
          </c:dPt>
          <c:dPt>
            <c:idx val="10"/>
            <c:bubble3D val="0"/>
            <c:spPr>
              <a:solidFill>
                <a:srgbClr val="41B8FF"/>
              </a:solidFill>
              <a:ln w="1905">
                <a:solidFill>
                  <a:schemeClr val="bg2"/>
                </a:solidFill>
              </a:ln>
            </c:spPr>
            <c:extLst>
              <c:ext xmlns:c16="http://schemas.microsoft.com/office/drawing/2014/chart" uri="{C3380CC4-5D6E-409C-BE32-E72D297353CC}">
                <c16:uniqueId val="{00000015-9C72-4E54-A33D-BE4331604B7F}"/>
              </c:ext>
            </c:extLst>
          </c:dPt>
          <c:cat>
            <c:strRef>
              <c:f>Sheet1!$A$2:$A$13</c:f>
              <c:strCache>
                <c:ptCount val="4"/>
                <c:pt idx="0">
                  <c:v>Intl EQ</c:v>
                </c:pt>
                <c:pt idx="1">
                  <c:v>Intl FI</c:v>
                </c:pt>
                <c:pt idx="2">
                  <c:v>US FI</c:v>
                </c:pt>
                <c:pt idx="3">
                  <c:v>US EQ</c:v>
                </c:pt>
              </c:strCache>
            </c:strRef>
          </c:cat>
          <c:val>
            <c:numRef>
              <c:f>Sheet1!$B$2:$B$13</c:f>
              <c:numCache>
                <c:formatCode>General</c:formatCode>
                <c:ptCount val="12"/>
                <c:pt idx="0">
                  <c:v>0.08</c:v>
                </c:pt>
                <c:pt idx="1">
                  <c:v>0.14000000000000001</c:v>
                </c:pt>
                <c:pt idx="2">
                  <c:v>0.04</c:v>
                </c:pt>
                <c:pt idx="3">
                  <c:v>0.05</c:v>
                </c:pt>
                <c:pt idx="4">
                  <c:v>0.05</c:v>
                </c:pt>
                <c:pt idx="5">
                  <c:v>0.05</c:v>
                </c:pt>
                <c:pt idx="6">
                  <c:v>0.08</c:v>
                </c:pt>
                <c:pt idx="7">
                  <c:v>0.2</c:v>
                </c:pt>
                <c:pt idx="8">
                  <c:v>0.1</c:v>
                </c:pt>
                <c:pt idx="9">
                  <c:v>0.11</c:v>
                </c:pt>
                <c:pt idx="10">
                  <c:v>0.08</c:v>
                </c:pt>
                <c:pt idx="11">
                  <c:v>0.03</c:v>
                </c:pt>
              </c:numCache>
            </c:numRef>
          </c:val>
          <c:extLst>
            <c:ext xmlns:c16="http://schemas.microsoft.com/office/drawing/2014/chart" uri="{C3380CC4-5D6E-409C-BE32-E72D297353CC}">
              <c16:uniqueId val="{00000016-9C72-4E54-A33D-BE4331604B7F}"/>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3175">
              <a:solidFill>
                <a:schemeClr val="bg2"/>
              </a:solidFill>
            </a:ln>
          </c:spPr>
          <c:dPt>
            <c:idx val="0"/>
            <c:bubble3D val="0"/>
            <c:spPr>
              <a:solidFill>
                <a:srgbClr val="009639"/>
              </a:solidFill>
              <a:ln w="3175">
                <a:solidFill>
                  <a:schemeClr val="bg2"/>
                </a:solidFill>
              </a:ln>
            </c:spPr>
            <c:extLst>
              <c:ext xmlns:c16="http://schemas.microsoft.com/office/drawing/2014/chart" uri="{C3380CC4-5D6E-409C-BE32-E72D297353CC}">
                <c16:uniqueId val="{00000001-0C0B-47FD-A6F9-1CE43EC32EBC}"/>
              </c:ext>
            </c:extLst>
          </c:dPt>
          <c:dPt>
            <c:idx val="1"/>
            <c:bubble3D val="0"/>
            <c:spPr>
              <a:solidFill>
                <a:srgbClr val="009639"/>
              </a:solidFill>
              <a:ln w="3175">
                <a:solidFill>
                  <a:schemeClr val="bg2"/>
                </a:solidFill>
              </a:ln>
            </c:spPr>
            <c:extLst>
              <c:ext xmlns:c16="http://schemas.microsoft.com/office/drawing/2014/chart" uri="{C3380CC4-5D6E-409C-BE32-E72D297353CC}">
                <c16:uniqueId val="{00000003-0C0B-47FD-A6F9-1CE43EC32EBC}"/>
              </c:ext>
            </c:extLst>
          </c:dPt>
          <c:dPt>
            <c:idx val="2"/>
            <c:bubble3D val="0"/>
            <c:spPr>
              <a:solidFill>
                <a:srgbClr val="009639"/>
              </a:solidFill>
              <a:ln w="3175">
                <a:solidFill>
                  <a:schemeClr val="bg2"/>
                </a:solidFill>
              </a:ln>
            </c:spPr>
            <c:extLst>
              <c:ext xmlns:c16="http://schemas.microsoft.com/office/drawing/2014/chart" uri="{C3380CC4-5D6E-409C-BE32-E72D297353CC}">
                <c16:uniqueId val="{00000005-0C0B-47FD-A6F9-1CE43EC32EBC}"/>
              </c:ext>
            </c:extLst>
          </c:dPt>
          <c:dPt>
            <c:idx val="3"/>
            <c:bubble3D val="0"/>
            <c:spPr>
              <a:solidFill>
                <a:srgbClr val="009639"/>
              </a:solidFill>
              <a:ln w="3175">
                <a:solidFill>
                  <a:schemeClr val="bg2"/>
                </a:solidFill>
              </a:ln>
            </c:spPr>
            <c:extLst>
              <c:ext xmlns:c16="http://schemas.microsoft.com/office/drawing/2014/chart" uri="{C3380CC4-5D6E-409C-BE32-E72D297353CC}">
                <c16:uniqueId val="{00000007-0C0B-47FD-A6F9-1CE43EC32EBC}"/>
              </c:ext>
            </c:extLst>
          </c:dPt>
          <c:dPt>
            <c:idx val="4"/>
            <c:bubble3D val="0"/>
            <c:spPr>
              <a:solidFill>
                <a:srgbClr val="009639"/>
              </a:solidFill>
              <a:ln w="3175">
                <a:solidFill>
                  <a:schemeClr val="bg2"/>
                </a:solidFill>
              </a:ln>
            </c:spPr>
            <c:extLst>
              <c:ext xmlns:c16="http://schemas.microsoft.com/office/drawing/2014/chart" uri="{C3380CC4-5D6E-409C-BE32-E72D297353CC}">
                <c16:uniqueId val="{00000009-0C0B-47FD-A6F9-1CE43EC32EBC}"/>
              </c:ext>
            </c:extLst>
          </c:dPt>
          <c:dPt>
            <c:idx val="5"/>
            <c:bubble3D val="0"/>
            <c:spPr>
              <a:solidFill>
                <a:srgbClr val="009639"/>
              </a:solidFill>
              <a:ln w="3175">
                <a:solidFill>
                  <a:schemeClr val="bg2"/>
                </a:solidFill>
              </a:ln>
            </c:spPr>
            <c:extLst>
              <c:ext xmlns:c16="http://schemas.microsoft.com/office/drawing/2014/chart" uri="{C3380CC4-5D6E-409C-BE32-E72D297353CC}">
                <c16:uniqueId val="{0000000B-0C0B-47FD-A6F9-1CE43EC32EBC}"/>
              </c:ext>
            </c:extLst>
          </c:dPt>
          <c:dPt>
            <c:idx val="7"/>
            <c:bubble3D val="0"/>
            <c:spPr>
              <a:solidFill>
                <a:srgbClr val="009639"/>
              </a:solidFill>
              <a:ln w="3175">
                <a:solidFill>
                  <a:schemeClr val="bg2"/>
                </a:solidFill>
              </a:ln>
            </c:spPr>
            <c:extLst>
              <c:ext xmlns:c16="http://schemas.microsoft.com/office/drawing/2014/chart" uri="{C3380CC4-5D6E-409C-BE32-E72D297353CC}">
                <c16:uniqueId val="{0000000D-0C0B-47FD-A6F9-1CE43EC32EBC}"/>
              </c:ext>
            </c:extLst>
          </c:dPt>
          <c:dPt>
            <c:idx val="8"/>
            <c:bubble3D val="0"/>
            <c:spPr>
              <a:solidFill>
                <a:srgbClr val="009639"/>
              </a:solidFill>
              <a:ln w="3175">
                <a:solidFill>
                  <a:schemeClr val="bg2"/>
                </a:solidFill>
              </a:ln>
            </c:spPr>
            <c:extLst>
              <c:ext xmlns:c16="http://schemas.microsoft.com/office/drawing/2014/chart" uri="{C3380CC4-5D6E-409C-BE32-E72D297353CC}">
                <c16:uniqueId val="{0000000F-0C0B-47FD-A6F9-1CE43EC32EBC}"/>
              </c:ext>
            </c:extLst>
          </c:dPt>
          <c:dPt>
            <c:idx val="9"/>
            <c:bubble3D val="0"/>
            <c:spPr>
              <a:solidFill>
                <a:srgbClr val="0079C1"/>
              </a:solidFill>
              <a:ln w="3175">
                <a:solidFill>
                  <a:schemeClr val="bg2"/>
                </a:solidFill>
              </a:ln>
            </c:spPr>
            <c:extLst>
              <c:ext xmlns:c16="http://schemas.microsoft.com/office/drawing/2014/chart" uri="{C3380CC4-5D6E-409C-BE32-E72D297353CC}">
                <c16:uniqueId val="{00000011-0C0B-47FD-A6F9-1CE43EC32EBC}"/>
              </c:ext>
            </c:extLst>
          </c:dPt>
          <c:dPt>
            <c:idx val="10"/>
            <c:bubble3D val="0"/>
            <c:spPr>
              <a:solidFill>
                <a:srgbClr val="0079C1"/>
              </a:solidFill>
              <a:ln w="3175">
                <a:solidFill>
                  <a:schemeClr val="bg2"/>
                </a:solidFill>
              </a:ln>
            </c:spPr>
            <c:extLst>
              <c:ext xmlns:c16="http://schemas.microsoft.com/office/drawing/2014/chart" uri="{C3380CC4-5D6E-409C-BE32-E72D297353CC}">
                <c16:uniqueId val="{00000013-0C0B-47FD-A6F9-1CE43EC32EBC}"/>
              </c:ext>
            </c:extLst>
          </c:dPt>
          <c:dPt>
            <c:idx val="12"/>
            <c:bubble3D val="0"/>
            <c:spPr>
              <a:solidFill>
                <a:srgbClr val="41B8FF"/>
              </a:solidFill>
              <a:ln w="3175">
                <a:solidFill>
                  <a:schemeClr val="bg2"/>
                </a:solidFill>
              </a:ln>
            </c:spPr>
            <c:extLst>
              <c:ext xmlns:c16="http://schemas.microsoft.com/office/drawing/2014/chart" uri="{C3380CC4-5D6E-409C-BE32-E72D297353CC}">
                <c16:uniqueId val="{00000015-0C0B-47FD-A6F9-1CE43EC32EBC}"/>
              </c:ext>
            </c:extLst>
          </c:dPt>
          <c:dPt>
            <c:idx val="13"/>
            <c:bubble3D val="0"/>
            <c:spPr>
              <a:solidFill>
                <a:srgbClr val="41B8FF"/>
              </a:solidFill>
              <a:ln w="3175">
                <a:solidFill>
                  <a:schemeClr val="bg2"/>
                </a:solidFill>
              </a:ln>
            </c:spPr>
            <c:extLst>
              <c:ext xmlns:c16="http://schemas.microsoft.com/office/drawing/2014/chart" uri="{C3380CC4-5D6E-409C-BE32-E72D297353CC}">
                <c16:uniqueId val="{00000017-0C0B-47FD-A6F9-1CE43EC32EBC}"/>
              </c:ext>
            </c:extLst>
          </c:dPt>
          <c:cat>
            <c:strRef>
              <c:f>Sheet1!$A$2:$A$15</c:f>
              <c:strCache>
                <c:ptCount val="4"/>
                <c:pt idx="0">
                  <c:v>Intl EQ</c:v>
                </c:pt>
                <c:pt idx="1">
                  <c:v>Intl FI</c:v>
                </c:pt>
                <c:pt idx="2">
                  <c:v>US FI</c:v>
                </c:pt>
                <c:pt idx="3">
                  <c:v>US EQ</c:v>
                </c:pt>
              </c:strCache>
            </c:strRef>
          </c:cat>
          <c:val>
            <c:numRef>
              <c:f>Sheet1!$B$2:$B$15</c:f>
              <c:numCache>
                <c:formatCode>General</c:formatCode>
                <c:ptCount val="14"/>
                <c:pt idx="0">
                  <c:v>0.2</c:v>
                </c:pt>
                <c:pt idx="1">
                  <c:v>0.15</c:v>
                </c:pt>
                <c:pt idx="2">
                  <c:v>0.08</c:v>
                </c:pt>
                <c:pt idx="3">
                  <c:v>0.03</c:v>
                </c:pt>
                <c:pt idx="4">
                  <c:v>0.05</c:v>
                </c:pt>
                <c:pt idx="5">
                  <c:v>0.03</c:v>
                </c:pt>
                <c:pt idx="6">
                  <c:v>0.04</c:v>
                </c:pt>
                <c:pt idx="7">
                  <c:v>0.13</c:v>
                </c:pt>
                <c:pt idx="8">
                  <c:v>0.03</c:v>
                </c:pt>
                <c:pt idx="9">
                  <c:v>0.04</c:v>
                </c:pt>
                <c:pt idx="10">
                  <c:v>0.04</c:v>
                </c:pt>
                <c:pt idx="11">
                  <c:v>0.08</c:v>
                </c:pt>
                <c:pt idx="12">
                  <c:v>0.04</c:v>
                </c:pt>
                <c:pt idx="13">
                  <c:v>0.06</c:v>
                </c:pt>
              </c:numCache>
            </c:numRef>
          </c:val>
          <c:extLst>
            <c:ext xmlns:c16="http://schemas.microsoft.com/office/drawing/2014/chart" uri="{C3380CC4-5D6E-409C-BE32-E72D297353CC}">
              <c16:uniqueId val="{00000018-0C0B-47FD-A6F9-1CE43EC32EB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3175">
              <a:solidFill>
                <a:schemeClr val="bg2"/>
              </a:solidFill>
            </a:ln>
          </c:spPr>
          <c:dPt>
            <c:idx val="0"/>
            <c:bubble3D val="0"/>
            <c:spPr>
              <a:solidFill>
                <a:schemeClr val="accent1"/>
              </a:solidFill>
              <a:ln w="3175">
                <a:solidFill>
                  <a:schemeClr val="bg2"/>
                </a:solidFill>
              </a:ln>
            </c:spPr>
            <c:extLst>
              <c:ext xmlns:c16="http://schemas.microsoft.com/office/drawing/2014/chart" uri="{C3380CC4-5D6E-409C-BE32-E72D297353CC}">
                <c16:uniqueId val="{00000001-1273-482F-9CC8-87486E40B408}"/>
              </c:ext>
            </c:extLst>
          </c:dPt>
          <c:dPt>
            <c:idx val="1"/>
            <c:bubble3D val="0"/>
            <c:spPr>
              <a:solidFill>
                <a:srgbClr val="009639"/>
              </a:solidFill>
              <a:ln w="3175">
                <a:solidFill>
                  <a:schemeClr val="bg2"/>
                </a:solidFill>
              </a:ln>
            </c:spPr>
            <c:extLst>
              <c:ext xmlns:c16="http://schemas.microsoft.com/office/drawing/2014/chart" uri="{C3380CC4-5D6E-409C-BE32-E72D297353CC}">
                <c16:uniqueId val="{00000003-1273-482F-9CC8-87486E40B408}"/>
              </c:ext>
            </c:extLst>
          </c:dPt>
          <c:dPt>
            <c:idx val="2"/>
            <c:bubble3D val="0"/>
            <c:spPr>
              <a:solidFill>
                <a:srgbClr val="009639"/>
              </a:solidFill>
              <a:ln w="3175">
                <a:solidFill>
                  <a:schemeClr val="bg2"/>
                </a:solidFill>
              </a:ln>
            </c:spPr>
            <c:extLst>
              <c:ext xmlns:c16="http://schemas.microsoft.com/office/drawing/2014/chart" uri="{C3380CC4-5D6E-409C-BE32-E72D297353CC}">
                <c16:uniqueId val="{00000005-1273-482F-9CC8-87486E40B408}"/>
              </c:ext>
            </c:extLst>
          </c:dPt>
          <c:dPt>
            <c:idx val="3"/>
            <c:bubble3D val="0"/>
            <c:spPr>
              <a:solidFill>
                <a:srgbClr val="009A3D"/>
              </a:solidFill>
              <a:ln w="3175">
                <a:solidFill>
                  <a:schemeClr val="bg2"/>
                </a:solidFill>
              </a:ln>
            </c:spPr>
            <c:extLst>
              <c:ext xmlns:c16="http://schemas.microsoft.com/office/drawing/2014/chart" uri="{C3380CC4-5D6E-409C-BE32-E72D297353CC}">
                <c16:uniqueId val="{00000007-1273-482F-9CC8-87486E40B408}"/>
              </c:ext>
            </c:extLst>
          </c:dPt>
          <c:dPt>
            <c:idx val="4"/>
            <c:bubble3D val="0"/>
            <c:spPr>
              <a:solidFill>
                <a:srgbClr val="009A3D"/>
              </a:solidFill>
              <a:ln w="3175">
                <a:solidFill>
                  <a:schemeClr val="bg2"/>
                </a:solidFill>
              </a:ln>
            </c:spPr>
            <c:extLst>
              <c:ext xmlns:c16="http://schemas.microsoft.com/office/drawing/2014/chart" uri="{C3380CC4-5D6E-409C-BE32-E72D297353CC}">
                <c16:uniqueId val="{00000009-1273-482F-9CC8-87486E40B408}"/>
              </c:ext>
            </c:extLst>
          </c:dPt>
          <c:dPt>
            <c:idx val="5"/>
            <c:bubble3D val="0"/>
            <c:spPr>
              <a:solidFill>
                <a:srgbClr val="009639"/>
              </a:solidFill>
              <a:ln w="3175">
                <a:solidFill>
                  <a:schemeClr val="bg2"/>
                </a:solidFill>
              </a:ln>
            </c:spPr>
            <c:extLst>
              <c:ext xmlns:c16="http://schemas.microsoft.com/office/drawing/2014/chart" uri="{C3380CC4-5D6E-409C-BE32-E72D297353CC}">
                <c16:uniqueId val="{0000000B-1273-482F-9CC8-87486E40B408}"/>
              </c:ext>
            </c:extLst>
          </c:dPt>
          <c:dPt>
            <c:idx val="6"/>
            <c:bubble3D val="0"/>
            <c:spPr>
              <a:solidFill>
                <a:srgbClr val="009639"/>
              </a:solidFill>
              <a:ln w="3175">
                <a:solidFill>
                  <a:schemeClr val="bg2"/>
                </a:solidFill>
              </a:ln>
            </c:spPr>
            <c:extLst>
              <c:ext xmlns:c16="http://schemas.microsoft.com/office/drawing/2014/chart" uri="{C3380CC4-5D6E-409C-BE32-E72D297353CC}">
                <c16:uniqueId val="{0000000D-1273-482F-9CC8-87486E40B408}"/>
              </c:ext>
            </c:extLst>
          </c:dPt>
          <c:dPt>
            <c:idx val="7"/>
            <c:bubble3D val="0"/>
            <c:spPr>
              <a:solidFill>
                <a:srgbClr val="009639"/>
              </a:solidFill>
              <a:ln w="3175">
                <a:solidFill>
                  <a:schemeClr val="bg2"/>
                </a:solidFill>
              </a:ln>
            </c:spPr>
            <c:extLst>
              <c:ext xmlns:c16="http://schemas.microsoft.com/office/drawing/2014/chart" uri="{C3380CC4-5D6E-409C-BE32-E72D297353CC}">
                <c16:uniqueId val="{0000000F-1273-482F-9CC8-87486E40B408}"/>
              </c:ext>
            </c:extLst>
          </c:dPt>
          <c:dPt>
            <c:idx val="8"/>
            <c:bubble3D val="0"/>
            <c:spPr>
              <a:solidFill>
                <a:srgbClr val="41B8FF"/>
              </a:solidFill>
              <a:ln w="3175">
                <a:solidFill>
                  <a:schemeClr val="bg2"/>
                </a:solidFill>
              </a:ln>
            </c:spPr>
            <c:extLst>
              <c:ext xmlns:c16="http://schemas.microsoft.com/office/drawing/2014/chart" uri="{C3380CC4-5D6E-409C-BE32-E72D297353CC}">
                <c16:uniqueId val="{00000011-1273-482F-9CC8-87486E40B408}"/>
              </c:ext>
            </c:extLst>
          </c:dPt>
          <c:dPt>
            <c:idx val="9"/>
            <c:bubble3D val="0"/>
            <c:spPr>
              <a:solidFill>
                <a:srgbClr val="41B8FF"/>
              </a:solidFill>
              <a:ln w="3175">
                <a:solidFill>
                  <a:schemeClr val="bg2"/>
                </a:solidFill>
              </a:ln>
            </c:spPr>
            <c:extLst>
              <c:ext xmlns:c16="http://schemas.microsoft.com/office/drawing/2014/chart" uri="{C3380CC4-5D6E-409C-BE32-E72D297353CC}">
                <c16:uniqueId val="{00000013-1273-482F-9CC8-87486E40B408}"/>
              </c:ext>
            </c:extLst>
          </c:dPt>
          <c:cat>
            <c:strRef>
              <c:f>Sheet1!$A$2:$A$11</c:f>
              <c:strCache>
                <c:ptCount val="4"/>
                <c:pt idx="0">
                  <c:v>Intl EQ</c:v>
                </c:pt>
                <c:pt idx="1">
                  <c:v>Intl FI</c:v>
                </c:pt>
                <c:pt idx="2">
                  <c:v>US FI</c:v>
                </c:pt>
                <c:pt idx="3">
                  <c:v>US EQ</c:v>
                </c:pt>
              </c:strCache>
            </c:strRef>
          </c:cat>
          <c:val>
            <c:numRef>
              <c:f>Sheet1!$B$2:$B$11</c:f>
              <c:numCache>
                <c:formatCode>General</c:formatCode>
                <c:ptCount val="10"/>
                <c:pt idx="0">
                  <c:v>0.2</c:v>
                </c:pt>
                <c:pt idx="1">
                  <c:v>0.18</c:v>
                </c:pt>
                <c:pt idx="2">
                  <c:v>0.1</c:v>
                </c:pt>
                <c:pt idx="3">
                  <c:v>0.05</c:v>
                </c:pt>
                <c:pt idx="4">
                  <c:v>0.05</c:v>
                </c:pt>
                <c:pt idx="5">
                  <c:v>0.09</c:v>
                </c:pt>
                <c:pt idx="6">
                  <c:v>0.19</c:v>
                </c:pt>
                <c:pt idx="7">
                  <c:v>0.02</c:v>
                </c:pt>
                <c:pt idx="8">
                  <c:v>7.0000000000000007E-2</c:v>
                </c:pt>
                <c:pt idx="9">
                  <c:v>0.06</c:v>
                </c:pt>
              </c:numCache>
            </c:numRef>
          </c:val>
          <c:extLst>
            <c:ext xmlns:c16="http://schemas.microsoft.com/office/drawing/2014/chart" uri="{C3380CC4-5D6E-409C-BE32-E72D297353CC}">
              <c16:uniqueId val="{00000014-1273-482F-9CC8-87486E40B408}"/>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41B8FF"/>
            </a:solidFill>
            <a:ln w="1905">
              <a:solidFill>
                <a:schemeClr val="bg2"/>
              </a:solidFill>
            </a:ln>
          </c:spPr>
          <c:dPt>
            <c:idx val="0"/>
            <c:bubble3D val="0"/>
            <c:spPr>
              <a:solidFill>
                <a:srgbClr val="009639"/>
              </a:solidFill>
              <a:ln w="1905">
                <a:solidFill>
                  <a:schemeClr val="bg2"/>
                </a:solidFill>
              </a:ln>
            </c:spPr>
            <c:extLst>
              <c:ext xmlns:c16="http://schemas.microsoft.com/office/drawing/2014/chart" uri="{C3380CC4-5D6E-409C-BE32-E72D297353CC}">
                <c16:uniqueId val="{00000001-60F7-44C5-BD16-C02502A9FFEA}"/>
              </c:ext>
            </c:extLst>
          </c:dPt>
          <c:dPt>
            <c:idx val="1"/>
            <c:bubble3D val="0"/>
            <c:spPr>
              <a:solidFill>
                <a:srgbClr val="009639"/>
              </a:solidFill>
              <a:ln w="1905">
                <a:solidFill>
                  <a:schemeClr val="bg2"/>
                </a:solidFill>
              </a:ln>
            </c:spPr>
            <c:extLst>
              <c:ext xmlns:c16="http://schemas.microsoft.com/office/drawing/2014/chart" uri="{C3380CC4-5D6E-409C-BE32-E72D297353CC}">
                <c16:uniqueId val="{00000003-60F7-44C5-BD16-C02502A9FFEA}"/>
              </c:ext>
            </c:extLst>
          </c:dPt>
          <c:dPt>
            <c:idx val="2"/>
            <c:bubble3D val="0"/>
            <c:spPr>
              <a:solidFill>
                <a:srgbClr val="009639"/>
              </a:solidFill>
              <a:ln w="1905">
                <a:solidFill>
                  <a:schemeClr val="bg2"/>
                </a:solidFill>
              </a:ln>
            </c:spPr>
            <c:extLst>
              <c:ext xmlns:c16="http://schemas.microsoft.com/office/drawing/2014/chart" uri="{C3380CC4-5D6E-409C-BE32-E72D297353CC}">
                <c16:uniqueId val="{00000005-60F7-44C5-BD16-C02502A9FFEA}"/>
              </c:ext>
            </c:extLst>
          </c:dPt>
          <c:dPt>
            <c:idx val="3"/>
            <c:bubble3D val="0"/>
            <c:spPr>
              <a:solidFill>
                <a:srgbClr val="009639"/>
              </a:solidFill>
              <a:ln w="1905">
                <a:solidFill>
                  <a:schemeClr val="bg2"/>
                </a:solidFill>
              </a:ln>
            </c:spPr>
            <c:extLst>
              <c:ext xmlns:c16="http://schemas.microsoft.com/office/drawing/2014/chart" uri="{C3380CC4-5D6E-409C-BE32-E72D297353CC}">
                <c16:uniqueId val="{00000007-60F7-44C5-BD16-C02502A9FFEA}"/>
              </c:ext>
            </c:extLst>
          </c:dPt>
          <c:dPt>
            <c:idx val="4"/>
            <c:bubble3D val="0"/>
            <c:spPr>
              <a:solidFill>
                <a:srgbClr val="009639"/>
              </a:solidFill>
              <a:ln w="1905">
                <a:solidFill>
                  <a:schemeClr val="bg2"/>
                </a:solidFill>
              </a:ln>
            </c:spPr>
            <c:extLst>
              <c:ext xmlns:c16="http://schemas.microsoft.com/office/drawing/2014/chart" uri="{C3380CC4-5D6E-409C-BE32-E72D297353CC}">
                <c16:uniqueId val="{00000009-60F7-44C5-BD16-C02502A9FFEA}"/>
              </c:ext>
            </c:extLst>
          </c:dPt>
          <c:dPt>
            <c:idx val="5"/>
            <c:bubble3D val="0"/>
            <c:spPr>
              <a:solidFill>
                <a:srgbClr val="009639"/>
              </a:solidFill>
              <a:ln w="1905">
                <a:solidFill>
                  <a:schemeClr val="bg2"/>
                </a:solidFill>
              </a:ln>
            </c:spPr>
            <c:extLst>
              <c:ext xmlns:c16="http://schemas.microsoft.com/office/drawing/2014/chart" uri="{C3380CC4-5D6E-409C-BE32-E72D297353CC}">
                <c16:uniqueId val="{0000000B-60F7-44C5-BD16-C02502A9FFEA}"/>
              </c:ext>
            </c:extLst>
          </c:dPt>
          <c:dPt>
            <c:idx val="6"/>
            <c:bubble3D val="0"/>
            <c:spPr>
              <a:solidFill>
                <a:srgbClr val="0079C1"/>
              </a:solidFill>
              <a:ln w="1905">
                <a:solidFill>
                  <a:schemeClr val="bg2"/>
                </a:solidFill>
              </a:ln>
            </c:spPr>
            <c:extLst>
              <c:ext xmlns:c16="http://schemas.microsoft.com/office/drawing/2014/chart" uri="{C3380CC4-5D6E-409C-BE32-E72D297353CC}">
                <c16:uniqueId val="{0000000D-60F7-44C5-BD16-C02502A9FFEA}"/>
              </c:ext>
            </c:extLst>
          </c:dPt>
          <c:dPt>
            <c:idx val="7"/>
            <c:bubble3D val="0"/>
            <c:spPr>
              <a:solidFill>
                <a:srgbClr val="0079C1"/>
              </a:solidFill>
              <a:ln w="1905">
                <a:solidFill>
                  <a:schemeClr val="bg2"/>
                </a:solidFill>
              </a:ln>
            </c:spPr>
            <c:extLst>
              <c:ext xmlns:c16="http://schemas.microsoft.com/office/drawing/2014/chart" uri="{C3380CC4-5D6E-409C-BE32-E72D297353CC}">
                <c16:uniqueId val="{0000000F-60F7-44C5-BD16-C02502A9FFEA}"/>
              </c:ext>
            </c:extLst>
          </c:dPt>
          <c:dPt>
            <c:idx val="8"/>
            <c:bubble3D val="0"/>
            <c:spPr>
              <a:solidFill>
                <a:srgbClr val="0079C1"/>
              </a:solidFill>
              <a:ln w="1905">
                <a:solidFill>
                  <a:schemeClr val="bg2"/>
                </a:solidFill>
              </a:ln>
            </c:spPr>
            <c:extLst>
              <c:ext xmlns:c16="http://schemas.microsoft.com/office/drawing/2014/chart" uri="{C3380CC4-5D6E-409C-BE32-E72D297353CC}">
                <c16:uniqueId val="{00000011-60F7-44C5-BD16-C02502A9FFEA}"/>
              </c:ext>
            </c:extLst>
          </c:dPt>
          <c:dPt>
            <c:idx val="9"/>
            <c:bubble3D val="0"/>
            <c:spPr>
              <a:solidFill>
                <a:srgbClr val="0079C1"/>
              </a:solidFill>
              <a:ln w="1905">
                <a:solidFill>
                  <a:schemeClr val="bg2"/>
                </a:solidFill>
              </a:ln>
            </c:spPr>
            <c:extLst>
              <c:ext xmlns:c16="http://schemas.microsoft.com/office/drawing/2014/chart" uri="{C3380CC4-5D6E-409C-BE32-E72D297353CC}">
                <c16:uniqueId val="{00000013-60F7-44C5-BD16-C02502A9FFEA}"/>
              </c:ext>
            </c:extLst>
          </c:dPt>
          <c:cat>
            <c:strRef>
              <c:f>Sheet1!$A$2:$A$14</c:f>
              <c:strCache>
                <c:ptCount val="4"/>
                <c:pt idx="0">
                  <c:v>Intl EQ</c:v>
                </c:pt>
                <c:pt idx="1">
                  <c:v>Intl FI</c:v>
                </c:pt>
                <c:pt idx="2">
                  <c:v>US FI</c:v>
                </c:pt>
                <c:pt idx="3">
                  <c:v>US EQ</c:v>
                </c:pt>
              </c:strCache>
            </c:strRef>
          </c:cat>
          <c:val>
            <c:numRef>
              <c:f>Sheet1!$B$2:$B$14</c:f>
              <c:numCache>
                <c:formatCode>General</c:formatCode>
                <c:ptCount val="13"/>
                <c:pt idx="0">
                  <c:v>0.05</c:v>
                </c:pt>
                <c:pt idx="1">
                  <c:v>0.1</c:v>
                </c:pt>
                <c:pt idx="2">
                  <c:v>0.04</c:v>
                </c:pt>
                <c:pt idx="3">
                  <c:v>0.05</c:v>
                </c:pt>
                <c:pt idx="4">
                  <c:v>0.03</c:v>
                </c:pt>
                <c:pt idx="5">
                  <c:v>0.05</c:v>
                </c:pt>
                <c:pt idx="6">
                  <c:v>0.08</c:v>
                </c:pt>
                <c:pt idx="7">
                  <c:v>0.2</c:v>
                </c:pt>
                <c:pt idx="8">
                  <c:v>0.1</c:v>
                </c:pt>
                <c:pt idx="9">
                  <c:v>0.1</c:v>
                </c:pt>
                <c:pt idx="10">
                  <c:v>0.11</c:v>
                </c:pt>
                <c:pt idx="11">
                  <c:v>0.08</c:v>
                </c:pt>
                <c:pt idx="12">
                  <c:v>0.03</c:v>
                </c:pt>
              </c:numCache>
            </c:numRef>
          </c:val>
          <c:extLst>
            <c:ext xmlns:c16="http://schemas.microsoft.com/office/drawing/2014/chart" uri="{C3380CC4-5D6E-409C-BE32-E72D297353CC}">
              <c16:uniqueId val="{00000014-60F7-44C5-BD16-C02502A9FFEA}"/>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3175">
              <a:solidFill>
                <a:schemeClr val="bg2"/>
              </a:solidFill>
            </a:ln>
          </c:spPr>
          <c:dPt>
            <c:idx val="0"/>
            <c:bubble3D val="0"/>
            <c:spPr>
              <a:solidFill>
                <a:srgbClr val="009639"/>
              </a:solidFill>
              <a:ln w="3175">
                <a:solidFill>
                  <a:schemeClr val="bg2"/>
                </a:solidFill>
              </a:ln>
            </c:spPr>
            <c:extLst>
              <c:ext xmlns:c16="http://schemas.microsoft.com/office/drawing/2014/chart" uri="{C3380CC4-5D6E-409C-BE32-E72D297353CC}">
                <c16:uniqueId val="{00000001-85B3-4F99-9860-183CA113F349}"/>
              </c:ext>
            </c:extLst>
          </c:dPt>
          <c:dPt>
            <c:idx val="1"/>
            <c:bubble3D val="0"/>
            <c:spPr>
              <a:solidFill>
                <a:srgbClr val="009639"/>
              </a:solidFill>
              <a:ln w="3175">
                <a:solidFill>
                  <a:schemeClr val="bg2"/>
                </a:solidFill>
              </a:ln>
            </c:spPr>
            <c:extLst>
              <c:ext xmlns:c16="http://schemas.microsoft.com/office/drawing/2014/chart" uri="{C3380CC4-5D6E-409C-BE32-E72D297353CC}">
                <c16:uniqueId val="{00000003-85B3-4F99-9860-183CA113F349}"/>
              </c:ext>
            </c:extLst>
          </c:dPt>
          <c:dPt>
            <c:idx val="2"/>
            <c:bubble3D val="0"/>
            <c:spPr>
              <a:solidFill>
                <a:srgbClr val="009639"/>
              </a:solidFill>
              <a:ln w="3175">
                <a:solidFill>
                  <a:schemeClr val="bg2"/>
                </a:solidFill>
              </a:ln>
            </c:spPr>
            <c:extLst>
              <c:ext xmlns:c16="http://schemas.microsoft.com/office/drawing/2014/chart" uri="{C3380CC4-5D6E-409C-BE32-E72D297353CC}">
                <c16:uniqueId val="{00000005-85B3-4F99-9860-183CA113F349}"/>
              </c:ext>
            </c:extLst>
          </c:dPt>
          <c:dPt>
            <c:idx val="3"/>
            <c:bubble3D val="0"/>
            <c:spPr>
              <a:solidFill>
                <a:srgbClr val="009639"/>
              </a:solidFill>
              <a:ln w="3175">
                <a:solidFill>
                  <a:schemeClr val="bg2"/>
                </a:solidFill>
              </a:ln>
            </c:spPr>
            <c:extLst>
              <c:ext xmlns:c16="http://schemas.microsoft.com/office/drawing/2014/chart" uri="{C3380CC4-5D6E-409C-BE32-E72D297353CC}">
                <c16:uniqueId val="{00000007-85B3-4F99-9860-183CA113F349}"/>
              </c:ext>
            </c:extLst>
          </c:dPt>
          <c:dPt>
            <c:idx val="4"/>
            <c:bubble3D val="0"/>
            <c:spPr>
              <a:solidFill>
                <a:srgbClr val="009639"/>
              </a:solidFill>
              <a:ln w="3175">
                <a:solidFill>
                  <a:schemeClr val="bg2"/>
                </a:solidFill>
              </a:ln>
            </c:spPr>
            <c:extLst>
              <c:ext xmlns:c16="http://schemas.microsoft.com/office/drawing/2014/chart" uri="{C3380CC4-5D6E-409C-BE32-E72D297353CC}">
                <c16:uniqueId val="{00000009-85B3-4F99-9860-183CA113F349}"/>
              </c:ext>
            </c:extLst>
          </c:dPt>
          <c:dPt>
            <c:idx val="5"/>
            <c:bubble3D val="0"/>
            <c:spPr>
              <a:solidFill>
                <a:srgbClr val="0079C1"/>
              </a:solidFill>
              <a:ln w="3175">
                <a:solidFill>
                  <a:schemeClr val="bg2"/>
                </a:solidFill>
              </a:ln>
            </c:spPr>
            <c:extLst>
              <c:ext xmlns:c16="http://schemas.microsoft.com/office/drawing/2014/chart" uri="{C3380CC4-5D6E-409C-BE32-E72D297353CC}">
                <c16:uniqueId val="{0000000B-85B3-4F99-9860-183CA113F349}"/>
              </c:ext>
            </c:extLst>
          </c:dPt>
          <c:dPt>
            <c:idx val="6"/>
            <c:bubble3D val="0"/>
            <c:spPr>
              <a:solidFill>
                <a:srgbClr val="0079C1"/>
              </a:solidFill>
              <a:ln w="3175">
                <a:solidFill>
                  <a:schemeClr val="bg2"/>
                </a:solidFill>
              </a:ln>
            </c:spPr>
            <c:extLst>
              <c:ext xmlns:c16="http://schemas.microsoft.com/office/drawing/2014/chart" uri="{C3380CC4-5D6E-409C-BE32-E72D297353CC}">
                <c16:uniqueId val="{0000000D-85B3-4F99-9860-183CA113F349}"/>
              </c:ext>
            </c:extLst>
          </c:dPt>
          <c:dPt>
            <c:idx val="7"/>
            <c:bubble3D val="0"/>
            <c:spPr>
              <a:solidFill>
                <a:srgbClr val="0079C1"/>
              </a:solidFill>
              <a:ln w="3175">
                <a:solidFill>
                  <a:schemeClr val="bg2"/>
                </a:solidFill>
              </a:ln>
            </c:spPr>
            <c:extLst>
              <c:ext xmlns:c16="http://schemas.microsoft.com/office/drawing/2014/chart" uri="{C3380CC4-5D6E-409C-BE32-E72D297353CC}">
                <c16:uniqueId val="{0000000F-85B3-4F99-9860-183CA113F349}"/>
              </c:ext>
            </c:extLst>
          </c:dPt>
          <c:dPt>
            <c:idx val="8"/>
            <c:bubble3D val="0"/>
            <c:spPr>
              <a:solidFill>
                <a:srgbClr val="0079C1"/>
              </a:solidFill>
              <a:ln w="3175">
                <a:solidFill>
                  <a:schemeClr val="bg2"/>
                </a:solidFill>
              </a:ln>
            </c:spPr>
            <c:extLst>
              <c:ext xmlns:c16="http://schemas.microsoft.com/office/drawing/2014/chart" uri="{C3380CC4-5D6E-409C-BE32-E72D297353CC}">
                <c16:uniqueId val="{00000011-85B3-4F99-9860-183CA113F349}"/>
              </c:ext>
            </c:extLst>
          </c:dPt>
          <c:dPt>
            <c:idx val="9"/>
            <c:bubble3D val="0"/>
            <c:spPr>
              <a:solidFill>
                <a:srgbClr val="0079C1"/>
              </a:solidFill>
              <a:ln w="3175">
                <a:solidFill>
                  <a:schemeClr val="bg2"/>
                </a:solidFill>
              </a:ln>
            </c:spPr>
            <c:extLst>
              <c:ext xmlns:c16="http://schemas.microsoft.com/office/drawing/2014/chart" uri="{C3380CC4-5D6E-409C-BE32-E72D297353CC}">
                <c16:uniqueId val="{00000013-85B3-4F99-9860-183CA113F349}"/>
              </c:ext>
            </c:extLst>
          </c:dPt>
          <c:dPt>
            <c:idx val="10"/>
            <c:bubble3D val="0"/>
            <c:spPr>
              <a:solidFill>
                <a:srgbClr val="0079C1"/>
              </a:solidFill>
              <a:ln w="3175">
                <a:solidFill>
                  <a:schemeClr val="bg2"/>
                </a:solidFill>
              </a:ln>
            </c:spPr>
            <c:extLst>
              <c:ext xmlns:c16="http://schemas.microsoft.com/office/drawing/2014/chart" uri="{C3380CC4-5D6E-409C-BE32-E72D297353CC}">
                <c16:uniqueId val="{00000015-85B3-4F99-9860-183CA113F349}"/>
              </c:ext>
            </c:extLst>
          </c:dPt>
          <c:dPt>
            <c:idx val="11"/>
            <c:bubble3D val="0"/>
            <c:spPr>
              <a:solidFill>
                <a:srgbClr val="41B8FF"/>
              </a:solidFill>
              <a:ln w="3175">
                <a:solidFill>
                  <a:schemeClr val="bg2"/>
                </a:solidFill>
              </a:ln>
            </c:spPr>
            <c:extLst>
              <c:ext xmlns:c16="http://schemas.microsoft.com/office/drawing/2014/chart" uri="{C3380CC4-5D6E-409C-BE32-E72D297353CC}">
                <c16:uniqueId val="{00000017-85B3-4F99-9860-183CA113F349}"/>
              </c:ext>
            </c:extLst>
          </c:dPt>
          <c:dPt>
            <c:idx val="12"/>
            <c:bubble3D val="0"/>
            <c:spPr>
              <a:solidFill>
                <a:srgbClr val="41B8FF"/>
              </a:solidFill>
              <a:ln w="3175">
                <a:solidFill>
                  <a:schemeClr val="bg2"/>
                </a:solidFill>
              </a:ln>
            </c:spPr>
            <c:extLst>
              <c:ext xmlns:c16="http://schemas.microsoft.com/office/drawing/2014/chart" uri="{C3380CC4-5D6E-409C-BE32-E72D297353CC}">
                <c16:uniqueId val="{00000019-85B3-4F99-9860-183CA113F349}"/>
              </c:ext>
            </c:extLst>
          </c:dPt>
          <c:dPt>
            <c:idx val="13"/>
            <c:bubble3D val="0"/>
            <c:spPr>
              <a:solidFill>
                <a:srgbClr val="41B8FF"/>
              </a:solidFill>
              <a:ln w="3175">
                <a:solidFill>
                  <a:schemeClr val="bg2"/>
                </a:solidFill>
              </a:ln>
            </c:spPr>
            <c:extLst>
              <c:ext xmlns:c16="http://schemas.microsoft.com/office/drawing/2014/chart" uri="{C3380CC4-5D6E-409C-BE32-E72D297353CC}">
                <c16:uniqueId val="{0000001B-85B3-4F99-9860-183CA113F349}"/>
              </c:ext>
            </c:extLst>
          </c:dPt>
          <c:cat>
            <c:strRef>
              <c:f>Sheet1!$A$2:$A$15</c:f>
              <c:strCache>
                <c:ptCount val="4"/>
                <c:pt idx="0">
                  <c:v>Intl EQ</c:v>
                </c:pt>
                <c:pt idx="1">
                  <c:v>Intl FI</c:v>
                </c:pt>
                <c:pt idx="2">
                  <c:v>US FI</c:v>
                </c:pt>
                <c:pt idx="3">
                  <c:v>US EQ</c:v>
                </c:pt>
              </c:strCache>
            </c:strRef>
          </c:cat>
          <c:val>
            <c:numRef>
              <c:f>Sheet1!$B$2:$B$15</c:f>
              <c:numCache>
                <c:formatCode>General</c:formatCode>
                <c:ptCount val="14"/>
                <c:pt idx="0">
                  <c:v>0.03</c:v>
                </c:pt>
                <c:pt idx="1">
                  <c:v>0.04</c:v>
                </c:pt>
                <c:pt idx="2">
                  <c:v>0.02</c:v>
                </c:pt>
                <c:pt idx="3">
                  <c:v>0.03</c:v>
                </c:pt>
                <c:pt idx="4">
                  <c:v>0.04</c:v>
                </c:pt>
                <c:pt idx="5">
                  <c:v>0.04</c:v>
                </c:pt>
                <c:pt idx="6">
                  <c:v>0.2</c:v>
                </c:pt>
                <c:pt idx="7">
                  <c:v>0.2</c:v>
                </c:pt>
                <c:pt idx="8">
                  <c:v>0.05</c:v>
                </c:pt>
                <c:pt idx="9">
                  <c:v>0.1</c:v>
                </c:pt>
                <c:pt idx="10">
                  <c:v>0.05</c:v>
                </c:pt>
                <c:pt idx="11">
                  <c:v>7.0000000000000007E-2</c:v>
                </c:pt>
                <c:pt idx="12">
                  <c:v>0.11</c:v>
                </c:pt>
                <c:pt idx="13">
                  <c:v>0.02</c:v>
                </c:pt>
              </c:numCache>
            </c:numRef>
          </c:val>
          <c:extLst>
            <c:ext xmlns:c16="http://schemas.microsoft.com/office/drawing/2014/chart" uri="{C3380CC4-5D6E-409C-BE32-E72D297353CC}">
              <c16:uniqueId val="{0000001C-85B3-4F99-9860-183CA113F349}"/>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3175">
              <a:solidFill>
                <a:schemeClr val="bg2"/>
              </a:solidFill>
            </a:ln>
          </c:spPr>
          <c:dPt>
            <c:idx val="0"/>
            <c:bubble3D val="0"/>
            <c:spPr>
              <a:solidFill>
                <a:srgbClr val="009639"/>
              </a:solidFill>
              <a:ln w="3175">
                <a:solidFill>
                  <a:schemeClr val="bg2"/>
                </a:solidFill>
              </a:ln>
            </c:spPr>
            <c:extLst>
              <c:ext xmlns:c16="http://schemas.microsoft.com/office/drawing/2014/chart" uri="{C3380CC4-5D6E-409C-BE32-E72D297353CC}">
                <c16:uniqueId val="{00000001-EDDD-4429-BF09-577D30D4B11E}"/>
              </c:ext>
            </c:extLst>
          </c:dPt>
          <c:dPt>
            <c:idx val="1"/>
            <c:bubble3D val="0"/>
            <c:spPr>
              <a:solidFill>
                <a:srgbClr val="009639"/>
              </a:solidFill>
              <a:ln w="3175">
                <a:solidFill>
                  <a:schemeClr val="bg2"/>
                </a:solidFill>
              </a:ln>
            </c:spPr>
            <c:extLst>
              <c:ext xmlns:c16="http://schemas.microsoft.com/office/drawing/2014/chart" uri="{C3380CC4-5D6E-409C-BE32-E72D297353CC}">
                <c16:uniqueId val="{00000003-EDDD-4429-BF09-577D30D4B11E}"/>
              </c:ext>
            </c:extLst>
          </c:dPt>
          <c:dPt>
            <c:idx val="2"/>
            <c:bubble3D val="0"/>
            <c:spPr>
              <a:solidFill>
                <a:schemeClr val="accent1"/>
              </a:solidFill>
              <a:ln w="3175">
                <a:solidFill>
                  <a:schemeClr val="bg2"/>
                </a:solidFill>
              </a:ln>
            </c:spPr>
            <c:extLst>
              <c:ext xmlns:c16="http://schemas.microsoft.com/office/drawing/2014/chart" uri="{C3380CC4-5D6E-409C-BE32-E72D297353CC}">
                <c16:uniqueId val="{00000005-EDDD-4429-BF09-577D30D4B11E}"/>
              </c:ext>
            </c:extLst>
          </c:dPt>
          <c:dPt>
            <c:idx val="3"/>
            <c:bubble3D val="0"/>
            <c:spPr>
              <a:solidFill>
                <a:srgbClr val="009639"/>
              </a:solidFill>
              <a:ln w="3175">
                <a:solidFill>
                  <a:schemeClr val="bg2"/>
                </a:solidFill>
              </a:ln>
            </c:spPr>
            <c:extLst>
              <c:ext xmlns:c16="http://schemas.microsoft.com/office/drawing/2014/chart" uri="{C3380CC4-5D6E-409C-BE32-E72D297353CC}">
                <c16:uniqueId val="{00000007-EDDD-4429-BF09-577D30D4B11E}"/>
              </c:ext>
            </c:extLst>
          </c:dPt>
          <c:dPt>
            <c:idx val="4"/>
            <c:bubble3D val="0"/>
            <c:spPr>
              <a:solidFill>
                <a:srgbClr val="009639"/>
              </a:solidFill>
              <a:ln w="3175">
                <a:solidFill>
                  <a:schemeClr val="bg2"/>
                </a:solidFill>
              </a:ln>
            </c:spPr>
            <c:extLst>
              <c:ext xmlns:c16="http://schemas.microsoft.com/office/drawing/2014/chart" uri="{C3380CC4-5D6E-409C-BE32-E72D297353CC}">
                <c16:uniqueId val="{00000009-EDDD-4429-BF09-577D30D4B11E}"/>
              </c:ext>
            </c:extLst>
          </c:dPt>
          <c:dPt>
            <c:idx val="5"/>
            <c:bubble3D val="0"/>
            <c:spPr>
              <a:solidFill>
                <a:srgbClr val="0079C1"/>
              </a:solidFill>
              <a:ln w="3175">
                <a:solidFill>
                  <a:schemeClr val="bg2"/>
                </a:solidFill>
              </a:ln>
            </c:spPr>
            <c:extLst>
              <c:ext xmlns:c16="http://schemas.microsoft.com/office/drawing/2014/chart" uri="{C3380CC4-5D6E-409C-BE32-E72D297353CC}">
                <c16:uniqueId val="{0000000B-EDDD-4429-BF09-577D30D4B11E}"/>
              </c:ext>
            </c:extLst>
          </c:dPt>
          <c:dPt>
            <c:idx val="6"/>
            <c:bubble3D val="0"/>
            <c:spPr>
              <a:solidFill>
                <a:srgbClr val="0079C1"/>
              </a:solidFill>
              <a:ln w="3175">
                <a:solidFill>
                  <a:schemeClr val="bg2"/>
                </a:solidFill>
              </a:ln>
            </c:spPr>
            <c:extLst>
              <c:ext xmlns:c16="http://schemas.microsoft.com/office/drawing/2014/chart" uri="{C3380CC4-5D6E-409C-BE32-E72D297353CC}">
                <c16:uniqueId val="{0000000D-EDDD-4429-BF09-577D30D4B11E}"/>
              </c:ext>
            </c:extLst>
          </c:dPt>
          <c:dPt>
            <c:idx val="7"/>
            <c:bubble3D val="0"/>
            <c:spPr>
              <a:solidFill>
                <a:srgbClr val="0079C1"/>
              </a:solidFill>
              <a:ln w="3175">
                <a:solidFill>
                  <a:schemeClr val="bg2"/>
                </a:solidFill>
              </a:ln>
            </c:spPr>
            <c:extLst>
              <c:ext xmlns:c16="http://schemas.microsoft.com/office/drawing/2014/chart" uri="{C3380CC4-5D6E-409C-BE32-E72D297353CC}">
                <c16:uniqueId val="{0000000F-EDDD-4429-BF09-577D30D4B11E}"/>
              </c:ext>
            </c:extLst>
          </c:dPt>
          <c:dPt>
            <c:idx val="8"/>
            <c:bubble3D val="0"/>
            <c:spPr>
              <a:solidFill>
                <a:srgbClr val="0079C1"/>
              </a:solidFill>
              <a:ln w="3175">
                <a:solidFill>
                  <a:schemeClr val="bg2"/>
                </a:solidFill>
              </a:ln>
            </c:spPr>
            <c:extLst>
              <c:ext xmlns:c16="http://schemas.microsoft.com/office/drawing/2014/chart" uri="{C3380CC4-5D6E-409C-BE32-E72D297353CC}">
                <c16:uniqueId val="{00000011-EDDD-4429-BF09-577D30D4B11E}"/>
              </c:ext>
            </c:extLst>
          </c:dPt>
          <c:dPt>
            <c:idx val="9"/>
            <c:bubble3D val="0"/>
            <c:spPr>
              <a:solidFill>
                <a:srgbClr val="0079C1"/>
              </a:solidFill>
              <a:ln w="3175">
                <a:solidFill>
                  <a:schemeClr val="bg2"/>
                </a:solidFill>
              </a:ln>
            </c:spPr>
            <c:extLst>
              <c:ext xmlns:c16="http://schemas.microsoft.com/office/drawing/2014/chart" uri="{C3380CC4-5D6E-409C-BE32-E72D297353CC}">
                <c16:uniqueId val="{00000013-EDDD-4429-BF09-577D30D4B11E}"/>
              </c:ext>
            </c:extLst>
          </c:dPt>
          <c:dPt>
            <c:idx val="10"/>
            <c:bubble3D val="0"/>
            <c:spPr>
              <a:solidFill>
                <a:srgbClr val="0079C1"/>
              </a:solidFill>
              <a:ln w="3175">
                <a:solidFill>
                  <a:schemeClr val="bg2"/>
                </a:solidFill>
              </a:ln>
            </c:spPr>
            <c:extLst>
              <c:ext xmlns:c16="http://schemas.microsoft.com/office/drawing/2014/chart" uri="{C3380CC4-5D6E-409C-BE32-E72D297353CC}">
                <c16:uniqueId val="{00000015-EDDD-4429-BF09-577D30D4B11E}"/>
              </c:ext>
            </c:extLst>
          </c:dPt>
          <c:cat>
            <c:strRef>
              <c:f>Sheet1!$A$2:$A$13</c:f>
              <c:strCache>
                <c:ptCount val="4"/>
                <c:pt idx="0">
                  <c:v>Intl EQ</c:v>
                </c:pt>
                <c:pt idx="1">
                  <c:v>Intl FI</c:v>
                </c:pt>
                <c:pt idx="2">
                  <c:v>US FI</c:v>
                </c:pt>
                <c:pt idx="3">
                  <c:v>US EQ</c:v>
                </c:pt>
              </c:strCache>
            </c:strRef>
          </c:cat>
          <c:val>
            <c:numRef>
              <c:f>Sheet1!$B$2:$B$13</c:f>
              <c:numCache>
                <c:formatCode>General</c:formatCode>
                <c:ptCount val="12"/>
                <c:pt idx="0">
                  <c:v>0.02</c:v>
                </c:pt>
                <c:pt idx="1">
                  <c:v>0.04</c:v>
                </c:pt>
                <c:pt idx="2">
                  <c:v>0.02</c:v>
                </c:pt>
                <c:pt idx="3">
                  <c:v>0.03</c:v>
                </c:pt>
                <c:pt idx="4">
                  <c:v>0.04</c:v>
                </c:pt>
                <c:pt idx="5">
                  <c:v>0.2</c:v>
                </c:pt>
                <c:pt idx="6">
                  <c:v>0.2</c:v>
                </c:pt>
                <c:pt idx="7">
                  <c:v>0.12</c:v>
                </c:pt>
                <c:pt idx="8">
                  <c:v>0.1</c:v>
                </c:pt>
                <c:pt idx="9">
                  <c:v>0.1</c:v>
                </c:pt>
                <c:pt idx="10">
                  <c:v>0.02</c:v>
                </c:pt>
                <c:pt idx="11">
                  <c:v>0.11</c:v>
                </c:pt>
              </c:numCache>
            </c:numRef>
          </c:val>
          <c:extLst>
            <c:ext xmlns:c16="http://schemas.microsoft.com/office/drawing/2014/chart" uri="{C3380CC4-5D6E-409C-BE32-E72D297353CC}">
              <c16:uniqueId val="{00000016-EDDD-4429-BF09-577D30D4B11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3175">
              <a:solidFill>
                <a:schemeClr val="bg2"/>
              </a:solidFill>
            </a:ln>
          </c:spPr>
          <c:dPt>
            <c:idx val="0"/>
            <c:bubble3D val="0"/>
            <c:spPr>
              <a:solidFill>
                <a:srgbClr val="009639"/>
              </a:solidFill>
              <a:ln w="3175">
                <a:solidFill>
                  <a:schemeClr val="bg2"/>
                </a:solidFill>
              </a:ln>
            </c:spPr>
            <c:extLst>
              <c:ext xmlns:c16="http://schemas.microsoft.com/office/drawing/2014/chart" uri="{C3380CC4-5D6E-409C-BE32-E72D297353CC}">
                <c16:uniqueId val="{00000001-7411-42C5-80B2-3D7A44E78EED}"/>
              </c:ext>
            </c:extLst>
          </c:dPt>
          <c:dPt>
            <c:idx val="1"/>
            <c:bubble3D val="0"/>
            <c:spPr>
              <a:solidFill>
                <a:srgbClr val="009639"/>
              </a:solidFill>
              <a:ln w="3175">
                <a:solidFill>
                  <a:schemeClr val="bg2"/>
                </a:solidFill>
              </a:ln>
            </c:spPr>
            <c:extLst>
              <c:ext xmlns:c16="http://schemas.microsoft.com/office/drawing/2014/chart" uri="{C3380CC4-5D6E-409C-BE32-E72D297353CC}">
                <c16:uniqueId val="{00000003-7411-42C5-80B2-3D7A44E78EED}"/>
              </c:ext>
            </c:extLst>
          </c:dPt>
          <c:dPt>
            <c:idx val="2"/>
            <c:bubble3D val="0"/>
            <c:spPr>
              <a:solidFill>
                <a:srgbClr val="009A3D"/>
              </a:solidFill>
              <a:ln w="3175">
                <a:solidFill>
                  <a:schemeClr val="bg2"/>
                </a:solidFill>
              </a:ln>
            </c:spPr>
            <c:extLst>
              <c:ext xmlns:c16="http://schemas.microsoft.com/office/drawing/2014/chart" uri="{C3380CC4-5D6E-409C-BE32-E72D297353CC}">
                <c16:uniqueId val="{00000005-7411-42C5-80B2-3D7A44E78EED}"/>
              </c:ext>
            </c:extLst>
          </c:dPt>
          <c:dPt>
            <c:idx val="3"/>
            <c:bubble3D val="0"/>
            <c:spPr>
              <a:solidFill>
                <a:srgbClr val="009639"/>
              </a:solidFill>
              <a:ln w="3175">
                <a:solidFill>
                  <a:schemeClr val="bg2"/>
                </a:solidFill>
              </a:ln>
            </c:spPr>
            <c:extLst>
              <c:ext xmlns:c16="http://schemas.microsoft.com/office/drawing/2014/chart" uri="{C3380CC4-5D6E-409C-BE32-E72D297353CC}">
                <c16:uniqueId val="{00000007-7411-42C5-80B2-3D7A44E78EED}"/>
              </c:ext>
            </c:extLst>
          </c:dPt>
          <c:dPt>
            <c:idx val="4"/>
            <c:bubble3D val="0"/>
            <c:spPr>
              <a:solidFill>
                <a:srgbClr val="009639"/>
              </a:solidFill>
              <a:ln w="3175">
                <a:solidFill>
                  <a:schemeClr val="bg2"/>
                </a:solidFill>
              </a:ln>
            </c:spPr>
            <c:extLst>
              <c:ext xmlns:c16="http://schemas.microsoft.com/office/drawing/2014/chart" uri="{C3380CC4-5D6E-409C-BE32-E72D297353CC}">
                <c16:uniqueId val="{00000009-7411-42C5-80B2-3D7A44E78EED}"/>
              </c:ext>
            </c:extLst>
          </c:dPt>
          <c:dPt>
            <c:idx val="5"/>
            <c:bubble3D val="0"/>
            <c:spPr>
              <a:solidFill>
                <a:srgbClr val="0079C1"/>
              </a:solidFill>
              <a:ln w="3175">
                <a:solidFill>
                  <a:schemeClr val="bg2"/>
                </a:solidFill>
              </a:ln>
            </c:spPr>
            <c:extLst>
              <c:ext xmlns:c16="http://schemas.microsoft.com/office/drawing/2014/chart" uri="{C3380CC4-5D6E-409C-BE32-E72D297353CC}">
                <c16:uniqueId val="{0000000B-7411-42C5-80B2-3D7A44E78EED}"/>
              </c:ext>
            </c:extLst>
          </c:dPt>
          <c:dPt>
            <c:idx val="6"/>
            <c:bubble3D val="0"/>
            <c:spPr>
              <a:solidFill>
                <a:srgbClr val="0079C1"/>
              </a:solidFill>
              <a:ln w="3175">
                <a:solidFill>
                  <a:schemeClr val="bg2"/>
                </a:solidFill>
              </a:ln>
            </c:spPr>
            <c:extLst>
              <c:ext xmlns:c16="http://schemas.microsoft.com/office/drawing/2014/chart" uri="{C3380CC4-5D6E-409C-BE32-E72D297353CC}">
                <c16:uniqueId val="{0000000D-7411-42C5-80B2-3D7A44E78EED}"/>
              </c:ext>
            </c:extLst>
          </c:dPt>
          <c:dPt>
            <c:idx val="7"/>
            <c:bubble3D val="0"/>
            <c:spPr>
              <a:solidFill>
                <a:srgbClr val="0079C1"/>
              </a:solidFill>
              <a:ln w="3175">
                <a:solidFill>
                  <a:schemeClr val="bg2"/>
                </a:solidFill>
              </a:ln>
            </c:spPr>
            <c:extLst>
              <c:ext xmlns:c16="http://schemas.microsoft.com/office/drawing/2014/chart" uri="{C3380CC4-5D6E-409C-BE32-E72D297353CC}">
                <c16:uniqueId val="{0000000F-7411-42C5-80B2-3D7A44E78EED}"/>
              </c:ext>
            </c:extLst>
          </c:dPt>
          <c:dPt>
            <c:idx val="8"/>
            <c:bubble3D val="0"/>
            <c:spPr>
              <a:solidFill>
                <a:srgbClr val="0079C1"/>
              </a:solidFill>
              <a:ln w="3175">
                <a:solidFill>
                  <a:schemeClr val="bg2"/>
                </a:solidFill>
              </a:ln>
            </c:spPr>
            <c:extLst>
              <c:ext xmlns:c16="http://schemas.microsoft.com/office/drawing/2014/chart" uri="{C3380CC4-5D6E-409C-BE32-E72D297353CC}">
                <c16:uniqueId val="{00000011-7411-42C5-80B2-3D7A44E78EED}"/>
              </c:ext>
            </c:extLst>
          </c:dPt>
          <c:dPt>
            <c:idx val="9"/>
            <c:bubble3D val="0"/>
            <c:spPr>
              <a:solidFill>
                <a:srgbClr val="41B8FF"/>
              </a:solidFill>
              <a:ln w="3175">
                <a:solidFill>
                  <a:schemeClr val="bg2"/>
                </a:solidFill>
              </a:ln>
            </c:spPr>
            <c:extLst>
              <c:ext xmlns:c16="http://schemas.microsoft.com/office/drawing/2014/chart" uri="{C3380CC4-5D6E-409C-BE32-E72D297353CC}">
                <c16:uniqueId val="{00000013-7411-42C5-80B2-3D7A44E78EED}"/>
              </c:ext>
            </c:extLst>
          </c:dPt>
          <c:dPt>
            <c:idx val="10"/>
            <c:bubble3D val="0"/>
            <c:spPr>
              <a:solidFill>
                <a:srgbClr val="41B8FF"/>
              </a:solidFill>
              <a:ln w="3175">
                <a:solidFill>
                  <a:schemeClr val="bg2"/>
                </a:solidFill>
              </a:ln>
            </c:spPr>
            <c:extLst>
              <c:ext xmlns:c16="http://schemas.microsoft.com/office/drawing/2014/chart" uri="{C3380CC4-5D6E-409C-BE32-E72D297353CC}">
                <c16:uniqueId val="{00000015-7411-42C5-80B2-3D7A44E78EED}"/>
              </c:ext>
            </c:extLst>
          </c:dPt>
          <c:cat>
            <c:strRef>
              <c:f>Sheet1!$A$2:$A$13</c:f>
              <c:strCache>
                <c:ptCount val="4"/>
                <c:pt idx="0">
                  <c:v>Intl EQ</c:v>
                </c:pt>
                <c:pt idx="1">
                  <c:v>Intl FI</c:v>
                </c:pt>
                <c:pt idx="2">
                  <c:v>US FI</c:v>
                </c:pt>
                <c:pt idx="3">
                  <c:v>US EQ</c:v>
                </c:pt>
              </c:strCache>
            </c:strRef>
          </c:cat>
          <c:val>
            <c:numRef>
              <c:f>Sheet1!$B$2:$B$13</c:f>
              <c:numCache>
                <c:formatCode>General</c:formatCode>
                <c:ptCount val="12"/>
                <c:pt idx="0">
                  <c:v>0.04</c:v>
                </c:pt>
                <c:pt idx="1">
                  <c:v>0.05</c:v>
                </c:pt>
                <c:pt idx="2">
                  <c:v>0.03</c:v>
                </c:pt>
                <c:pt idx="3">
                  <c:v>0.04</c:v>
                </c:pt>
                <c:pt idx="4">
                  <c:v>0.05</c:v>
                </c:pt>
                <c:pt idx="5">
                  <c:v>0.08</c:v>
                </c:pt>
                <c:pt idx="6">
                  <c:v>0.2</c:v>
                </c:pt>
                <c:pt idx="7">
                  <c:v>0.2</c:v>
                </c:pt>
                <c:pt idx="8">
                  <c:v>0.1</c:v>
                </c:pt>
                <c:pt idx="9">
                  <c:v>0.12</c:v>
                </c:pt>
                <c:pt idx="10">
                  <c:v>0.08</c:v>
                </c:pt>
                <c:pt idx="11">
                  <c:v>0.02</c:v>
                </c:pt>
              </c:numCache>
            </c:numRef>
          </c:val>
          <c:extLst>
            <c:ext xmlns:c16="http://schemas.microsoft.com/office/drawing/2014/chart" uri="{C3380CC4-5D6E-409C-BE32-E72D297353CC}">
              <c16:uniqueId val="{00000016-7411-42C5-80B2-3D7A44E78EE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41B8FF"/>
            </a:solidFill>
            <a:ln w="1905">
              <a:solidFill>
                <a:schemeClr val="bg2"/>
              </a:solidFill>
            </a:ln>
          </c:spPr>
          <c:dPt>
            <c:idx val="0"/>
            <c:bubble3D val="0"/>
            <c:spPr>
              <a:solidFill>
                <a:srgbClr val="0079C1"/>
              </a:solidFill>
              <a:ln w="1905">
                <a:solidFill>
                  <a:schemeClr val="bg2"/>
                </a:solidFill>
              </a:ln>
            </c:spPr>
            <c:extLst>
              <c:ext xmlns:c16="http://schemas.microsoft.com/office/drawing/2014/chart" uri="{C3380CC4-5D6E-409C-BE32-E72D297353CC}">
                <c16:uniqueId val="{00000001-A488-4BAC-B1FF-513FCEDF4756}"/>
              </c:ext>
            </c:extLst>
          </c:dPt>
          <c:dPt>
            <c:idx val="1"/>
            <c:bubble3D val="0"/>
            <c:spPr>
              <a:solidFill>
                <a:srgbClr val="0079C1"/>
              </a:solidFill>
              <a:ln w="1905">
                <a:solidFill>
                  <a:schemeClr val="bg2"/>
                </a:solidFill>
              </a:ln>
            </c:spPr>
            <c:extLst>
              <c:ext xmlns:c16="http://schemas.microsoft.com/office/drawing/2014/chart" uri="{C3380CC4-5D6E-409C-BE32-E72D297353CC}">
                <c16:uniqueId val="{00000003-A488-4BAC-B1FF-513FCEDF4756}"/>
              </c:ext>
            </c:extLst>
          </c:dPt>
          <c:dPt>
            <c:idx val="2"/>
            <c:bubble3D val="0"/>
            <c:spPr>
              <a:solidFill>
                <a:srgbClr val="0079C1"/>
              </a:solidFill>
              <a:ln w="1905">
                <a:solidFill>
                  <a:schemeClr val="bg2"/>
                </a:solidFill>
              </a:ln>
            </c:spPr>
            <c:extLst>
              <c:ext xmlns:c16="http://schemas.microsoft.com/office/drawing/2014/chart" uri="{C3380CC4-5D6E-409C-BE32-E72D297353CC}">
                <c16:uniqueId val="{00000005-A488-4BAC-B1FF-513FCEDF4756}"/>
              </c:ext>
            </c:extLst>
          </c:dPt>
          <c:dPt>
            <c:idx val="3"/>
            <c:bubble3D val="0"/>
            <c:spPr>
              <a:solidFill>
                <a:srgbClr val="0079C1"/>
              </a:solidFill>
              <a:ln w="1905">
                <a:solidFill>
                  <a:schemeClr val="bg2"/>
                </a:solidFill>
              </a:ln>
            </c:spPr>
            <c:extLst>
              <c:ext xmlns:c16="http://schemas.microsoft.com/office/drawing/2014/chart" uri="{C3380CC4-5D6E-409C-BE32-E72D297353CC}">
                <c16:uniqueId val="{00000007-A488-4BAC-B1FF-513FCEDF4756}"/>
              </c:ext>
            </c:extLst>
          </c:dPt>
          <c:dPt>
            <c:idx val="4"/>
            <c:bubble3D val="0"/>
            <c:spPr>
              <a:solidFill>
                <a:srgbClr val="0079C1"/>
              </a:solidFill>
              <a:ln w="1905">
                <a:solidFill>
                  <a:schemeClr val="bg2"/>
                </a:solidFill>
              </a:ln>
            </c:spPr>
            <c:extLst>
              <c:ext xmlns:c16="http://schemas.microsoft.com/office/drawing/2014/chart" uri="{C3380CC4-5D6E-409C-BE32-E72D297353CC}">
                <c16:uniqueId val="{00000009-A488-4BAC-B1FF-513FCEDF4756}"/>
              </c:ext>
            </c:extLst>
          </c:dPt>
          <c:cat>
            <c:strRef>
              <c:f>Sheet1!$A$2:$A$7</c:f>
              <c:strCache>
                <c:ptCount val="4"/>
                <c:pt idx="0">
                  <c:v>Intl EQ</c:v>
                </c:pt>
                <c:pt idx="1">
                  <c:v>Intl FI</c:v>
                </c:pt>
                <c:pt idx="2">
                  <c:v>US FI</c:v>
                </c:pt>
                <c:pt idx="3">
                  <c:v>US EQ</c:v>
                </c:pt>
              </c:strCache>
            </c:strRef>
          </c:cat>
          <c:val>
            <c:numRef>
              <c:f>Sheet1!$B$2:$B$7</c:f>
              <c:numCache>
                <c:formatCode>General</c:formatCode>
                <c:ptCount val="6"/>
                <c:pt idx="0">
                  <c:v>0.28999999999999998</c:v>
                </c:pt>
                <c:pt idx="1">
                  <c:v>0.24</c:v>
                </c:pt>
                <c:pt idx="2">
                  <c:v>0.16</c:v>
                </c:pt>
                <c:pt idx="3">
                  <c:v>0.1</c:v>
                </c:pt>
                <c:pt idx="4">
                  <c:v>0.1</c:v>
                </c:pt>
                <c:pt idx="5">
                  <c:v>0.11</c:v>
                </c:pt>
              </c:numCache>
            </c:numRef>
          </c:val>
          <c:extLst>
            <c:ext xmlns:c16="http://schemas.microsoft.com/office/drawing/2014/chart" uri="{C3380CC4-5D6E-409C-BE32-E72D297353CC}">
              <c16:uniqueId val="{0000000A-A488-4BAC-B1FF-513FCEDF4756}"/>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1905">
              <a:solidFill>
                <a:schemeClr val="bg2"/>
              </a:solidFill>
            </a:ln>
          </c:spPr>
          <c:dPt>
            <c:idx val="0"/>
            <c:bubble3D val="0"/>
            <c:spPr>
              <a:solidFill>
                <a:srgbClr val="009639"/>
              </a:solidFill>
              <a:ln w="1905">
                <a:solidFill>
                  <a:schemeClr val="bg2"/>
                </a:solidFill>
              </a:ln>
            </c:spPr>
            <c:extLst>
              <c:ext xmlns:c16="http://schemas.microsoft.com/office/drawing/2014/chart" uri="{C3380CC4-5D6E-409C-BE32-E72D297353CC}">
                <c16:uniqueId val="{00000001-51BA-420C-915E-890A88F6A100}"/>
              </c:ext>
            </c:extLst>
          </c:dPt>
          <c:dPt>
            <c:idx val="1"/>
            <c:bubble3D val="0"/>
            <c:spPr>
              <a:solidFill>
                <a:srgbClr val="009639"/>
              </a:solidFill>
              <a:ln w="1905">
                <a:solidFill>
                  <a:schemeClr val="bg2"/>
                </a:solidFill>
              </a:ln>
            </c:spPr>
            <c:extLst>
              <c:ext xmlns:c16="http://schemas.microsoft.com/office/drawing/2014/chart" uri="{C3380CC4-5D6E-409C-BE32-E72D297353CC}">
                <c16:uniqueId val="{00000003-51BA-420C-915E-890A88F6A100}"/>
              </c:ext>
            </c:extLst>
          </c:dPt>
          <c:dPt>
            <c:idx val="2"/>
            <c:bubble3D val="0"/>
            <c:spPr>
              <a:solidFill>
                <a:srgbClr val="0079C1"/>
              </a:solidFill>
              <a:ln w="1905">
                <a:solidFill>
                  <a:schemeClr val="bg2"/>
                </a:solidFill>
              </a:ln>
            </c:spPr>
            <c:extLst>
              <c:ext xmlns:c16="http://schemas.microsoft.com/office/drawing/2014/chart" uri="{C3380CC4-5D6E-409C-BE32-E72D297353CC}">
                <c16:uniqueId val="{00000005-51BA-420C-915E-890A88F6A100}"/>
              </c:ext>
            </c:extLst>
          </c:dPt>
          <c:dPt>
            <c:idx val="3"/>
            <c:bubble3D val="0"/>
            <c:spPr>
              <a:solidFill>
                <a:srgbClr val="0079C1"/>
              </a:solidFill>
              <a:ln w="1905">
                <a:solidFill>
                  <a:schemeClr val="bg2"/>
                </a:solidFill>
              </a:ln>
            </c:spPr>
            <c:extLst>
              <c:ext xmlns:c16="http://schemas.microsoft.com/office/drawing/2014/chart" uri="{C3380CC4-5D6E-409C-BE32-E72D297353CC}">
                <c16:uniqueId val="{00000007-51BA-420C-915E-890A88F6A100}"/>
              </c:ext>
            </c:extLst>
          </c:dPt>
          <c:dPt>
            <c:idx val="4"/>
            <c:bubble3D val="0"/>
            <c:spPr>
              <a:solidFill>
                <a:srgbClr val="0079C1"/>
              </a:solidFill>
              <a:ln w="1905">
                <a:solidFill>
                  <a:schemeClr val="bg2"/>
                </a:solidFill>
              </a:ln>
            </c:spPr>
            <c:extLst>
              <c:ext xmlns:c16="http://schemas.microsoft.com/office/drawing/2014/chart" uri="{C3380CC4-5D6E-409C-BE32-E72D297353CC}">
                <c16:uniqueId val="{00000009-51BA-420C-915E-890A88F6A100}"/>
              </c:ext>
            </c:extLst>
          </c:dPt>
          <c:dPt>
            <c:idx val="5"/>
            <c:bubble3D val="0"/>
            <c:spPr>
              <a:solidFill>
                <a:srgbClr val="0079C1"/>
              </a:solidFill>
              <a:ln w="1905">
                <a:solidFill>
                  <a:schemeClr val="bg2"/>
                </a:solidFill>
              </a:ln>
            </c:spPr>
            <c:extLst>
              <c:ext xmlns:c16="http://schemas.microsoft.com/office/drawing/2014/chart" uri="{C3380CC4-5D6E-409C-BE32-E72D297353CC}">
                <c16:uniqueId val="{0000000B-51BA-420C-915E-890A88F6A100}"/>
              </c:ext>
            </c:extLst>
          </c:dPt>
          <c:dPt>
            <c:idx val="6"/>
            <c:bubble3D val="0"/>
            <c:spPr>
              <a:solidFill>
                <a:srgbClr val="0079C1"/>
              </a:solidFill>
              <a:ln w="1905">
                <a:solidFill>
                  <a:schemeClr val="bg2"/>
                </a:solidFill>
              </a:ln>
            </c:spPr>
            <c:extLst>
              <c:ext xmlns:c16="http://schemas.microsoft.com/office/drawing/2014/chart" uri="{C3380CC4-5D6E-409C-BE32-E72D297353CC}">
                <c16:uniqueId val="{0000000D-51BA-420C-915E-890A88F6A100}"/>
              </c:ext>
            </c:extLst>
          </c:dPt>
          <c:dPt>
            <c:idx val="7"/>
            <c:bubble3D val="0"/>
            <c:spPr>
              <a:solidFill>
                <a:srgbClr val="0079C1"/>
              </a:solidFill>
              <a:ln w="1905">
                <a:solidFill>
                  <a:schemeClr val="bg2"/>
                </a:solidFill>
              </a:ln>
            </c:spPr>
            <c:extLst>
              <c:ext xmlns:c16="http://schemas.microsoft.com/office/drawing/2014/chart" uri="{C3380CC4-5D6E-409C-BE32-E72D297353CC}">
                <c16:uniqueId val="{0000000F-51BA-420C-915E-890A88F6A100}"/>
              </c:ext>
            </c:extLst>
          </c:dPt>
          <c:dPt>
            <c:idx val="8"/>
            <c:bubble3D val="0"/>
            <c:spPr>
              <a:solidFill>
                <a:srgbClr val="41B8FF"/>
              </a:solidFill>
              <a:ln w="1905">
                <a:solidFill>
                  <a:schemeClr val="bg2"/>
                </a:solidFill>
              </a:ln>
            </c:spPr>
            <c:extLst>
              <c:ext xmlns:c16="http://schemas.microsoft.com/office/drawing/2014/chart" uri="{C3380CC4-5D6E-409C-BE32-E72D297353CC}">
                <c16:uniqueId val="{00000011-51BA-420C-915E-890A88F6A100}"/>
              </c:ext>
            </c:extLst>
          </c:dPt>
          <c:dPt>
            <c:idx val="9"/>
            <c:bubble3D val="0"/>
            <c:spPr>
              <a:solidFill>
                <a:srgbClr val="41B8FF"/>
              </a:solidFill>
              <a:ln w="1905">
                <a:solidFill>
                  <a:schemeClr val="bg2"/>
                </a:solidFill>
              </a:ln>
            </c:spPr>
            <c:extLst>
              <c:ext xmlns:c16="http://schemas.microsoft.com/office/drawing/2014/chart" uri="{C3380CC4-5D6E-409C-BE32-E72D297353CC}">
                <c16:uniqueId val="{00000013-51BA-420C-915E-890A88F6A100}"/>
              </c:ext>
            </c:extLst>
          </c:dPt>
          <c:cat>
            <c:strRef>
              <c:f>Sheet1!$A$2:$A$11</c:f>
              <c:strCache>
                <c:ptCount val="4"/>
                <c:pt idx="0">
                  <c:v>Intl EQ</c:v>
                </c:pt>
                <c:pt idx="1">
                  <c:v>Intl FI</c:v>
                </c:pt>
                <c:pt idx="2">
                  <c:v>US FI</c:v>
                </c:pt>
                <c:pt idx="3">
                  <c:v>US EQ</c:v>
                </c:pt>
              </c:strCache>
            </c:strRef>
          </c:cat>
          <c:val>
            <c:numRef>
              <c:f>Sheet1!$B$2:$B$11</c:f>
              <c:numCache>
                <c:formatCode>General</c:formatCode>
                <c:ptCount val="10"/>
                <c:pt idx="0">
                  <c:v>0.04</c:v>
                </c:pt>
                <c:pt idx="1">
                  <c:v>0.02</c:v>
                </c:pt>
                <c:pt idx="2">
                  <c:v>0.02</c:v>
                </c:pt>
                <c:pt idx="3">
                  <c:v>0.25</c:v>
                </c:pt>
                <c:pt idx="4">
                  <c:v>0.22</c:v>
                </c:pt>
                <c:pt idx="5">
                  <c:v>0.13</c:v>
                </c:pt>
                <c:pt idx="6">
                  <c:v>0.1</c:v>
                </c:pt>
                <c:pt idx="7">
                  <c:v>0.1</c:v>
                </c:pt>
                <c:pt idx="8">
                  <c:v>0.02</c:v>
                </c:pt>
                <c:pt idx="9">
                  <c:v>0.11</c:v>
                </c:pt>
              </c:numCache>
            </c:numRef>
          </c:val>
          <c:extLst>
            <c:ext xmlns:c16="http://schemas.microsoft.com/office/drawing/2014/chart" uri="{C3380CC4-5D6E-409C-BE32-E72D297353CC}">
              <c16:uniqueId val="{00000014-51BA-420C-915E-890A88F6A10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39D8-4FB2-AECE-BEA652E7D848}"/>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39D8-4FB2-AECE-BEA652E7D848}"/>
              </c:ext>
            </c:extLst>
          </c:dPt>
          <c:cat>
            <c:strRef>
              <c:f>Sheet1!$A$2:$A$3</c:f>
              <c:strCache>
                <c:ptCount val="2"/>
                <c:pt idx="0">
                  <c:v>FI</c:v>
                </c:pt>
                <c:pt idx="1">
                  <c:v>EQ</c:v>
                </c:pt>
              </c:strCache>
            </c:strRef>
          </c:cat>
          <c:val>
            <c:numRef>
              <c:f>Sheet1!$D$2:$D$3</c:f>
              <c:numCache>
                <c:formatCode>0%</c:formatCode>
                <c:ptCount val="2"/>
                <c:pt idx="0" formatCode="0.0%">
                  <c:v>0.30000000000000004</c:v>
                </c:pt>
                <c:pt idx="1">
                  <c:v>0.7</c:v>
                </c:pt>
              </c:numCache>
            </c:numRef>
          </c:val>
          <c:extLst>
            <c:ext xmlns:c16="http://schemas.microsoft.com/office/drawing/2014/chart" uri="{C3380CC4-5D6E-409C-BE32-E72D297353CC}">
              <c16:uniqueId val="{00000004-39D8-4FB2-AECE-BEA652E7D8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scatterChart>
        <c:scatterStyle val="smoothMarker"/>
        <c:varyColors val="0"/>
        <c:ser>
          <c:idx val="0"/>
          <c:order val="0"/>
          <c:tx>
            <c:strRef>
              <c:f>Sheet1!$D$10</c:f>
              <c:strCache>
                <c:ptCount val="1"/>
                <c:pt idx="0">
                  <c:v>Duration of Fixed Income</c:v>
                </c:pt>
              </c:strCache>
            </c:strRef>
          </c:tx>
          <c:spPr>
            <a:ln w="19050">
              <a:solidFill>
                <a:schemeClr val="accent1"/>
              </a:solidFill>
            </a:ln>
          </c:spPr>
          <c:marker>
            <c:symbol val="diamond"/>
            <c:size val="8"/>
            <c:spPr>
              <a:solidFill>
                <a:schemeClr val="accent1"/>
              </a:solidFill>
              <a:ln>
                <a:solidFill>
                  <a:schemeClr val="accent1"/>
                </a:solidFill>
              </a:ln>
            </c:spPr>
          </c:marker>
          <c:dLbls>
            <c:dLbl>
              <c:idx val="0"/>
              <c:layout>
                <c:manualLayout>
                  <c:x val="-1.4970921351446514E-2"/>
                  <c:y val="-9.30667917157447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9D-4A25-AC32-4D879B617DED}"/>
                </c:ext>
              </c:extLst>
            </c:dLbl>
            <c:dLbl>
              <c:idx val="8"/>
              <c:layout>
                <c:manualLayout>
                  <c:x val="6.6088302064001708E-3"/>
                  <c:y val="-3.168443323597806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9D-4A25-AC32-4D879B617DED}"/>
                </c:ext>
              </c:extLst>
            </c:dLbl>
            <c:dLbl>
              <c:idx val="9"/>
              <c:layout>
                <c:manualLayout>
                  <c:x val="-1.8183376850661487E-2"/>
                  <c:y val="-8.6295679529736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9D-4A25-AC32-4D879B617DED}"/>
                </c:ext>
              </c:extLst>
            </c:dLbl>
            <c:spPr>
              <a:noFill/>
              <a:ln>
                <a:noFill/>
              </a:ln>
              <a:effectLst/>
            </c:spPr>
            <c:txPr>
              <a:bodyPr/>
              <a:lstStyle/>
              <a:p>
                <a:pPr>
                  <a:defRPr sz="1200" b="1">
                    <a:solidFill>
                      <a:schemeClr val="tx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Sheet1!$E$9:$N$9</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Sheet1!$E$10:$N$10</c:f>
              <c:numCache>
                <c:formatCode>0.0%</c:formatCode>
                <c:ptCount val="10"/>
                <c:pt idx="0">
                  <c:v>7.5146631288000004E-2</c:v>
                </c:pt>
                <c:pt idx="1">
                  <c:v>7.4290297381609208E-2</c:v>
                </c:pt>
                <c:pt idx="2">
                  <c:v>5.2263263266233768E-2</c:v>
                </c:pt>
                <c:pt idx="3">
                  <c:v>4.1472271613636348E-2</c:v>
                </c:pt>
                <c:pt idx="4">
                  <c:v>2.7100841058181814E-2</c:v>
                </c:pt>
                <c:pt idx="5">
                  <c:v>2.4536528799999999E-2</c:v>
                </c:pt>
                <c:pt idx="6">
                  <c:v>2.8771165379999988E-2</c:v>
                </c:pt>
                <c:pt idx="7">
                  <c:v>1.1458914839999996E-2</c:v>
                </c:pt>
                <c:pt idx="8">
                  <c:v>-2.5717882066666677E-2</c:v>
                </c:pt>
                <c:pt idx="9">
                  <c:v>-0.21227609688000001</c:v>
                </c:pt>
              </c:numCache>
            </c:numRef>
          </c:yVal>
          <c:smooth val="1"/>
          <c:extLst>
            <c:ext xmlns:c16="http://schemas.microsoft.com/office/drawing/2014/chart" uri="{C3380CC4-5D6E-409C-BE32-E72D297353CC}">
              <c16:uniqueId val="{00000003-B99D-4A25-AC32-4D879B617DED}"/>
            </c:ext>
          </c:extLst>
        </c:ser>
        <c:dLbls>
          <c:showLegendKey val="0"/>
          <c:showVal val="0"/>
          <c:showCatName val="0"/>
          <c:showSerName val="0"/>
          <c:showPercent val="0"/>
          <c:showBubbleSize val="0"/>
        </c:dLbls>
        <c:axId val="984033984"/>
        <c:axId val="984024576"/>
      </c:scatterChart>
      <c:valAx>
        <c:axId val="984033984"/>
        <c:scaling>
          <c:orientation val="minMax"/>
        </c:scaling>
        <c:delete val="1"/>
        <c:axPos val="b"/>
        <c:numFmt formatCode="General" sourceLinked="1"/>
        <c:majorTickMark val="out"/>
        <c:minorTickMark val="none"/>
        <c:tickLblPos val="nextTo"/>
        <c:crossAx val="984024576"/>
        <c:crosses val="autoZero"/>
        <c:crossBetween val="midCat"/>
      </c:valAx>
      <c:valAx>
        <c:axId val="984024576"/>
        <c:scaling>
          <c:orientation val="minMax"/>
          <c:max val="0.25"/>
        </c:scaling>
        <c:delete val="1"/>
        <c:axPos val="l"/>
        <c:numFmt formatCode="0.0%" sourceLinked="1"/>
        <c:majorTickMark val="out"/>
        <c:minorTickMark val="none"/>
        <c:tickLblPos val="nextTo"/>
        <c:crossAx val="984033984"/>
        <c:crosses val="autoZero"/>
        <c:crossBetween val="midCat"/>
      </c:valAx>
      <c:spPr>
        <a:noFill/>
        <a:ln w="25400">
          <a:noFill/>
        </a:ln>
      </c:spPr>
    </c:plotArea>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Currency!$C$3</c:f>
              <c:strCache>
                <c:ptCount val="1"/>
                <c:pt idx="0">
                  <c:v>Hedged</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Currency!$D$2:$F$2</c:f>
              <c:numCache>
                <c:formatCode>General</c:formatCode>
                <c:ptCount val="3"/>
                <c:pt idx="0">
                  <c:v>2015</c:v>
                </c:pt>
                <c:pt idx="1">
                  <c:v>2016</c:v>
                </c:pt>
                <c:pt idx="2">
                  <c:v>2017</c:v>
                </c:pt>
              </c:numCache>
            </c:numRef>
          </c:cat>
          <c:val>
            <c:numRef>
              <c:f>Currency!$D$3:$F$3</c:f>
              <c:numCache>
                <c:formatCode>0.00%</c:formatCode>
                <c:ptCount val="3"/>
                <c:pt idx="0">
                  <c:v>5.0200000000000002E-2</c:v>
                </c:pt>
                <c:pt idx="1">
                  <c:v>6.1499999999999999E-2</c:v>
                </c:pt>
                <c:pt idx="2">
                  <c:v>0.16839999999999999</c:v>
                </c:pt>
              </c:numCache>
            </c:numRef>
          </c:val>
          <c:extLst>
            <c:ext xmlns:c16="http://schemas.microsoft.com/office/drawing/2014/chart" uri="{C3380CC4-5D6E-409C-BE32-E72D297353CC}">
              <c16:uniqueId val="{00000000-1277-44A2-B0DB-89570757BD0B}"/>
            </c:ext>
          </c:extLst>
        </c:ser>
        <c:ser>
          <c:idx val="1"/>
          <c:order val="1"/>
          <c:tx>
            <c:strRef>
              <c:f>Currency!$C$4</c:f>
              <c:strCache>
                <c:ptCount val="1"/>
                <c:pt idx="0">
                  <c:v>Unhedged</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Currency!$D$2:$F$2</c:f>
              <c:numCache>
                <c:formatCode>General</c:formatCode>
                <c:ptCount val="3"/>
                <c:pt idx="0">
                  <c:v>2015</c:v>
                </c:pt>
                <c:pt idx="1">
                  <c:v>2016</c:v>
                </c:pt>
                <c:pt idx="2">
                  <c:v>2017</c:v>
                </c:pt>
              </c:numCache>
            </c:numRef>
          </c:cat>
          <c:val>
            <c:numRef>
              <c:f>Currency!$D$4:$F$4</c:f>
              <c:numCache>
                <c:formatCode>0.00%</c:formatCode>
                <c:ptCount val="3"/>
                <c:pt idx="0">
                  <c:v>-3.8999999999999998E-3</c:v>
                </c:pt>
                <c:pt idx="1">
                  <c:v>1.5100000000000001E-2</c:v>
                </c:pt>
                <c:pt idx="2">
                  <c:v>0.25619999999999998</c:v>
                </c:pt>
              </c:numCache>
            </c:numRef>
          </c:val>
          <c:extLst>
            <c:ext xmlns:c16="http://schemas.microsoft.com/office/drawing/2014/chart" uri="{C3380CC4-5D6E-409C-BE32-E72D297353CC}">
              <c16:uniqueId val="{00000001-1277-44A2-B0DB-89570757BD0B}"/>
            </c:ext>
          </c:extLst>
        </c:ser>
        <c:dLbls>
          <c:showLegendKey val="0"/>
          <c:showVal val="0"/>
          <c:showCatName val="0"/>
          <c:showSerName val="0"/>
          <c:showPercent val="0"/>
          <c:showBubbleSize val="0"/>
        </c:dLbls>
        <c:gapWidth val="77"/>
        <c:axId val="984034376"/>
        <c:axId val="984024184"/>
      </c:barChart>
      <c:catAx>
        <c:axId val="984034376"/>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84024184"/>
        <c:crosses val="autoZero"/>
        <c:auto val="1"/>
        <c:lblAlgn val="ctr"/>
        <c:lblOffset val="100"/>
        <c:noMultiLvlLbl val="0"/>
      </c:catAx>
      <c:valAx>
        <c:axId val="984024184"/>
        <c:scaling>
          <c:orientation val="minMax"/>
        </c:scaling>
        <c:delete val="1"/>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i="0" baseline="0" dirty="0">
                    <a:effectLst/>
                  </a:rPr>
                  <a:t>Total Return %</a:t>
                </a:r>
                <a:endParaRPr lang="en-US" sz="1200"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crossAx val="984034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SIG_FMOM!$BN$403</c:f>
              <c:strCache>
                <c:ptCount val="1"/>
                <c:pt idx="0">
                  <c:v>US</c:v>
                </c:pt>
              </c:strCache>
            </c:strRef>
          </c:tx>
          <c:spPr>
            <a:ln w="28575" cap="rnd">
              <a:solidFill>
                <a:schemeClr val="accent1"/>
              </a:solidFill>
              <a:round/>
            </a:ln>
            <a:effectLst/>
          </c:spPr>
          <c:marker>
            <c:symbol val="none"/>
          </c:marker>
          <c:cat>
            <c:numRef>
              <c:f>SIG_FMOM!$BM$404:$BM$448</c:f>
              <c:numCache>
                <c:formatCode>m/d/yyyy</c:formatCode>
                <c:ptCount val="45"/>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numCache>
            </c:numRef>
          </c:cat>
          <c:val>
            <c:numRef>
              <c:f>SIG_FMOM!$BN$404:$BN$448</c:f>
              <c:numCache>
                <c:formatCode>0%</c:formatCode>
                <c:ptCount val="45"/>
                <c:pt idx="0">
                  <c:v>7.0617345485616712E-2</c:v>
                </c:pt>
                <c:pt idx="1">
                  <c:v>6.2225475841874101E-2</c:v>
                </c:pt>
                <c:pt idx="2">
                  <c:v>6.1553005435781794E-2</c:v>
                </c:pt>
                <c:pt idx="3">
                  <c:v>6.9087069950876545E-2</c:v>
                </c:pt>
                <c:pt idx="4">
                  <c:v>7.5429949846415489E-2</c:v>
                </c:pt>
                <c:pt idx="5">
                  <c:v>7.3952306556560821E-2</c:v>
                </c:pt>
                <c:pt idx="6">
                  <c:v>7.9409679816208278E-2</c:v>
                </c:pt>
                <c:pt idx="7">
                  <c:v>8.0880731454937127E-2</c:v>
                </c:pt>
                <c:pt idx="8">
                  <c:v>7.8388155127450121E-2</c:v>
                </c:pt>
                <c:pt idx="9">
                  <c:v>7.3147548429968845E-2</c:v>
                </c:pt>
                <c:pt idx="10">
                  <c:v>6.7612980889802721E-2</c:v>
                </c:pt>
                <c:pt idx="11">
                  <c:v>4.765564307969905E-2</c:v>
                </c:pt>
                <c:pt idx="12">
                  <c:v>2.7284970819546617E-2</c:v>
                </c:pt>
                <c:pt idx="13">
                  <c:v>1.2820406367025639E-2</c:v>
                </c:pt>
                <c:pt idx="14">
                  <c:v>1.2187177901463508E-2</c:v>
                </c:pt>
                <c:pt idx="15">
                  <c:v>1.6975850220768418E-3</c:v>
                </c:pt>
                <c:pt idx="16">
                  <c:v>2.4689565027957716E-3</c:v>
                </c:pt>
                <c:pt idx="17">
                  <c:v>-5.9148422575516779E-4</c:v>
                </c:pt>
                <c:pt idx="18">
                  <c:v>-5.5701931369522839E-3</c:v>
                </c:pt>
                <c:pt idx="19">
                  <c:v>-8.5139440355310736E-3</c:v>
                </c:pt>
                <c:pt idx="20">
                  <c:v>-1.6218366773800952E-2</c:v>
                </c:pt>
                <c:pt idx="21">
                  <c:v>-1.8804035146850029E-2</c:v>
                </c:pt>
                <c:pt idx="22">
                  <c:v>-1.4658210007047257E-2</c:v>
                </c:pt>
                <c:pt idx="23">
                  <c:v>3.1893348642131336E-4</c:v>
                </c:pt>
                <c:pt idx="24">
                  <c:v>7.0082869351288934E-3</c:v>
                </c:pt>
                <c:pt idx="25">
                  <c:v>9.5755757232920402E-3</c:v>
                </c:pt>
                <c:pt idx="26">
                  <c:v>6.1098303096462914E-4</c:v>
                </c:pt>
                <c:pt idx="27">
                  <c:v>5.5566871715484467E-3</c:v>
                </c:pt>
                <c:pt idx="28">
                  <c:v>1.9155700430599776E-3</c:v>
                </c:pt>
                <c:pt idx="29">
                  <c:v>3.9988803135122541E-3</c:v>
                </c:pt>
                <c:pt idx="30">
                  <c:v>5.0683067717987029E-3</c:v>
                </c:pt>
                <c:pt idx="31">
                  <c:v>6.8933859900437433E-3</c:v>
                </c:pt>
                <c:pt idx="32">
                  <c:v>1.2639859169448764E-2</c:v>
                </c:pt>
                <c:pt idx="33">
                  <c:v>2.9757149704425556E-2</c:v>
                </c:pt>
                <c:pt idx="34">
                  <c:v>3.099222810279878E-2</c:v>
                </c:pt>
                <c:pt idx="35">
                  <c:v>4.3671985843868111E-2</c:v>
                </c:pt>
                <c:pt idx="36">
                  <c:v>6.1623029075654534E-2</c:v>
                </c:pt>
                <c:pt idx="37">
                  <c:v>7.3433756953185103E-2</c:v>
                </c:pt>
                <c:pt idx="38">
                  <c:v>8.2350929755430347E-2</c:v>
                </c:pt>
                <c:pt idx="39">
                  <c:v>8.9947089947089998E-2</c:v>
                </c:pt>
                <c:pt idx="40">
                  <c:v>9.260702264566234E-2</c:v>
                </c:pt>
                <c:pt idx="41">
                  <c:v>9.330465607201166E-2</c:v>
                </c:pt>
                <c:pt idx="42">
                  <c:v>9.2764407853071607E-2</c:v>
                </c:pt>
                <c:pt idx="43">
                  <c:v>9.4958498396529034E-2</c:v>
                </c:pt>
                <c:pt idx="44">
                  <c:v>9.8830881028636908E-2</c:v>
                </c:pt>
              </c:numCache>
            </c:numRef>
          </c:val>
          <c:smooth val="0"/>
          <c:extLst>
            <c:ext xmlns:c16="http://schemas.microsoft.com/office/drawing/2014/chart" uri="{C3380CC4-5D6E-409C-BE32-E72D297353CC}">
              <c16:uniqueId val="{00000000-D1EE-4D25-91B6-5D0C7A9EB7B9}"/>
            </c:ext>
          </c:extLst>
        </c:ser>
        <c:ser>
          <c:idx val="1"/>
          <c:order val="1"/>
          <c:tx>
            <c:strRef>
              <c:f>SIG_FMOM!$BO$403</c:f>
              <c:strCache>
                <c:ptCount val="1"/>
                <c:pt idx="0">
                  <c:v>EAFE</c:v>
                </c:pt>
              </c:strCache>
            </c:strRef>
          </c:tx>
          <c:spPr>
            <a:ln w="28575" cap="rnd">
              <a:solidFill>
                <a:schemeClr val="accent2"/>
              </a:solidFill>
              <a:round/>
            </a:ln>
            <a:effectLst/>
          </c:spPr>
          <c:marker>
            <c:symbol val="none"/>
          </c:marker>
          <c:cat>
            <c:numRef>
              <c:f>SIG_FMOM!$BM$404:$BM$448</c:f>
              <c:numCache>
                <c:formatCode>m/d/yyyy</c:formatCode>
                <c:ptCount val="45"/>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numCache>
            </c:numRef>
          </c:cat>
          <c:val>
            <c:numRef>
              <c:f>SIG_FMOM!$BO$404:$BO$448</c:f>
              <c:numCache>
                <c:formatCode>0%</c:formatCode>
                <c:ptCount val="45"/>
                <c:pt idx="0">
                  <c:v>1.8557403098575564E-2</c:v>
                </c:pt>
                <c:pt idx="1">
                  <c:v>3.3487363797136238E-2</c:v>
                </c:pt>
                <c:pt idx="2">
                  <c:v>5.3055124446743873E-2</c:v>
                </c:pt>
                <c:pt idx="3">
                  <c:v>4.9059642261459535E-2</c:v>
                </c:pt>
                <c:pt idx="4">
                  <c:v>6.0919607045282875E-2</c:v>
                </c:pt>
                <c:pt idx="5">
                  <c:v>1.6632248702349584E-2</c:v>
                </c:pt>
                <c:pt idx="6">
                  <c:v>3.5206077442031969E-2</c:v>
                </c:pt>
                <c:pt idx="7">
                  <c:v>1.4430337267185012E-2</c:v>
                </c:pt>
                <c:pt idx="8">
                  <c:v>-1.1464042053461632E-2</c:v>
                </c:pt>
                <c:pt idx="9">
                  <c:v>-3.5962179592282983E-2</c:v>
                </c:pt>
                <c:pt idx="10">
                  <c:v>-5.0386519103498228E-2</c:v>
                </c:pt>
                <c:pt idx="11">
                  <c:v>-7.9879679144385096E-2</c:v>
                </c:pt>
                <c:pt idx="12">
                  <c:v>-9.6556719411633685E-2</c:v>
                </c:pt>
                <c:pt idx="13">
                  <c:v>-0.12447560167807459</c:v>
                </c:pt>
                <c:pt idx="14">
                  <c:v>-0.15316593886462881</c:v>
                </c:pt>
                <c:pt idx="15">
                  <c:v>-0.14851973684210518</c:v>
                </c:pt>
                <c:pt idx="16">
                  <c:v>-0.12684236480192868</c:v>
                </c:pt>
                <c:pt idx="17">
                  <c:v>-0.11781498764754328</c:v>
                </c:pt>
                <c:pt idx="18">
                  <c:v>-0.12990142387732762</c:v>
                </c:pt>
                <c:pt idx="19">
                  <c:v>-0.12146440977008333</c:v>
                </c:pt>
                <c:pt idx="20">
                  <c:v>-0.10199694518300606</c:v>
                </c:pt>
                <c:pt idx="21">
                  <c:v>-9.9041895799081625E-2</c:v>
                </c:pt>
                <c:pt idx="22">
                  <c:v>-0.10805270863836014</c:v>
                </c:pt>
                <c:pt idx="23">
                  <c:v>-7.1195059934616833E-2</c:v>
                </c:pt>
                <c:pt idx="24">
                  <c:v>-1.3506012950971313E-2</c:v>
                </c:pt>
                <c:pt idx="25">
                  <c:v>-4.3376836265052732E-2</c:v>
                </c:pt>
                <c:pt idx="26">
                  <c:v>-2.9908469769240553E-2</c:v>
                </c:pt>
                <c:pt idx="27">
                  <c:v>-1.5710514454961078E-2</c:v>
                </c:pt>
                <c:pt idx="28">
                  <c:v>-6.3880522088353486E-2</c:v>
                </c:pt>
                <c:pt idx="29">
                  <c:v>-5.1527786421059152E-2</c:v>
                </c:pt>
                <c:pt idx="30">
                  <c:v>-6.904582074521648E-2</c:v>
                </c:pt>
                <c:pt idx="31">
                  <c:v>-4.1358102171457189E-2</c:v>
                </c:pt>
                <c:pt idx="32">
                  <c:v>-4.1388433917097123E-2</c:v>
                </c:pt>
                <c:pt idx="33">
                  <c:v>-4.675308331235839E-2</c:v>
                </c:pt>
                <c:pt idx="34">
                  <c:v>-2.7314510833880479E-2</c:v>
                </c:pt>
                <c:pt idx="35">
                  <c:v>-2.4964150697431964E-2</c:v>
                </c:pt>
                <c:pt idx="36">
                  <c:v>-3.8822205551387823E-2</c:v>
                </c:pt>
                <c:pt idx="37">
                  <c:v>1.7531140842285575E-2</c:v>
                </c:pt>
                <c:pt idx="38">
                  <c:v>6.0531561461794059E-2</c:v>
                </c:pt>
                <c:pt idx="39">
                  <c:v>5.6453195525609789E-2</c:v>
                </c:pt>
                <c:pt idx="40">
                  <c:v>0.10423649282745684</c:v>
                </c:pt>
                <c:pt idx="41">
                  <c:v>8.9954727380093136E-2</c:v>
                </c:pt>
                <c:pt idx="42">
                  <c:v>0.14934757622878769</c:v>
                </c:pt>
                <c:pt idx="43">
                  <c:v>0.14500818330605547</c:v>
                </c:pt>
                <c:pt idx="44">
                  <c:v>0.15147532365117944</c:v>
                </c:pt>
              </c:numCache>
            </c:numRef>
          </c:val>
          <c:smooth val="0"/>
          <c:extLst>
            <c:ext xmlns:c16="http://schemas.microsoft.com/office/drawing/2014/chart" uri="{C3380CC4-5D6E-409C-BE32-E72D297353CC}">
              <c16:uniqueId val="{00000001-D1EE-4D25-91B6-5D0C7A9EB7B9}"/>
            </c:ext>
          </c:extLst>
        </c:ser>
        <c:ser>
          <c:idx val="2"/>
          <c:order val="2"/>
          <c:tx>
            <c:strRef>
              <c:f>SIG_FMOM!$BP$403</c:f>
              <c:strCache>
                <c:ptCount val="1"/>
                <c:pt idx="0">
                  <c:v>EM</c:v>
                </c:pt>
              </c:strCache>
            </c:strRef>
          </c:tx>
          <c:spPr>
            <a:ln w="28575" cap="rnd">
              <a:solidFill>
                <a:schemeClr val="accent3"/>
              </a:solidFill>
              <a:round/>
            </a:ln>
            <a:effectLst/>
          </c:spPr>
          <c:marker>
            <c:symbol val="none"/>
          </c:marker>
          <c:cat>
            <c:numRef>
              <c:f>SIG_FMOM!$BM$404:$BM$448</c:f>
              <c:numCache>
                <c:formatCode>m/d/yyyy</c:formatCode>
                <c:ptCount val="45"/>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numCache>
            </c:numRef>
          </c:cat>
          <c:val>
            <c:numRef>
              <c:f>SIG_FMOM!$BP$404:$BP$448</c:f>
              <c:numCache>
                <c:formatCode>0%</c:formatCode>
                <c:ptCount val="45"/>
                <c:pt idx="0">
                  <c:v>-4.3368214650152948E-2</c:v>
                </c:pt>
                <c:pt idx="1">
                  <c:v>-4.5779943451843885E-2</c:v>
                </c:pt>
                <c:pt idx="2">
                  <c:v>-3.9885150110820056E-2</c:v>
                </c:pt>
                <c:pt idx="3">
                  <c:v>-3.7416596747772535E-2</c:v>
                </c:pt>
                <c:pt idx="4">
                  <c:v>-2.6382577467473189E-2</c:v>
                </c:pt>
                <c:pt idx="5">
                  <c:v>-8.8848070830795933E-3</c:v>
                </c:pt>
                <c:pt idx="6">
                  <c:v>2.8937105874542457E-3</c:v>
                </c:pt>
                <c:pt idx="7">
                  <c:v>2.764825916410274E-2</c:v>
                </c:pt>
                <c:pt idx="8">
                  <c:v>-8.6008037158813444E-3</c:v>
                </c:pt>
                <c:pt idx="9">
                  <c:v>-3.710713701096735E-2</c:v>
                </c:pt>
                <c:pt idx="10">
                  <c:v>-5.9463132857628276E-2</c:v>
                </c:pt>
                <c:pt idx="11">
                  <c:v>-8.9896397285754492E-2</c:v>
                </c:pt>
                <c:pt idx="12">
                  <c:v>-9.7120985536952475E-2</c:v>
                </c:pt>
                <c:pt idx="13">
                  <c:v>-0.11051569789433868</c:v>
                </c:pt>
                <c:pt idx="14">
                  <c:v>-0.12537119232746774</c:v>
                </c:pt>
                <c:pt idx="15">
                  <c:v>-0.12967728546228074</c:v>
                </c:pt>
                <c:pt idx="16">
                  <c:v>-0.12248472547059985</c:v>
                </c:pt>
                <c:pt idx="17">
                  <c:v>-0.13174937009349696</c:v>
                </c:pt>
                <c:pt idx="18">
                  <c:v>-0.15126945550442106</c:v>
                </c:pt>
                <c:pt idx="19">
                  <c:v>-0.19418494588254653</c:v>
                </c:pt>
                <c:pt idx="20">
                  <c:v>-0.20094545224834437</c:v>
                </c:pt>
                <c:pt idx="21">
                  <c:v>-0.1769605916040673</c:v>
                </c:pt>
                <c:pt idx="22">
                  <c:v>-0.17655237344543695</c:v>
                </c:pt>
                <c:pt idx="23">
                  <c:v>-0.19394396108789469</c:v>
                </c:pt>
                <c:pt idx="24">
                  <c:v>-0.20509405114899915</c:v>
                </c:pt>
                <c:pt idx="25">
                  <c:v>-0.20583788125782598</c:v>
                </c:pt>
                <c:pt idx="26">
                  <c:v>-0.17127157990714192</c:v>
                </c:pt>
                <c:pt idx="27">
                  <c:v>-0.1621499171366233</c:v>
                </c:pt>
                <c:pt idx="28">
                  <c:v>-0.18884805504350177</c:v>
                </c:pt>
                <c:pt idx="29">
                  <c:v>-0.16129844589409048</c:v>
                </c:pt>
                <c:pt idx="30">
                  <c:v>-0.13531461714675641</c:v>
                </c:pt>
                <c:pt idx="31">
                  <c:v>-6.742677664002461E-2</c:v>
                </c:pt>
                <c:pt idx="32">
                  <c:v>-4.4192634560906496E-2</c:v>
                </c:pt>
                <c:pt idx="33">
                  <c:v>-5.5795099532674142E-2</c:v>
                </c:pt>
                <c:pt idx="34">
                  <c:v>-4.6212957177233838E-2</c:v>
                </c:pt>
                <c:pt idx="35">
                  <c:v>2.6644569097399318E-2</c:v>
                </c:pt>
                <c:pt idx="36">
                  <c:v>0.10358594763146756</c:v>
                </c:pt>
                <c:pt idx="37">
                  <c:v>0.15332668937512106</c:v>
                </c:pt>
                <c:pt idx="38">
                  <c:v>0.15698423498414815</c:v>
                </c:pt>
                <c:pt idx="39">
                  <c:v>0.15263330155251653</c:v>
                </c:pt>
                <c:pt idx="40">
                  <c:v>0.19198089310269961</c:v>
                </c:pt>
                <c:pt idx="41">
                  <c:v>0.18519895340358317</c:v>
                </c:pt>
                <c:pt idx="42">
                  <c:v>0.19174781224018145</c:v>
                </c:pt>
                <c:pt idx="43">
                  <c:v>0.18373242425487057</c:v>
                </c:pt>
                <c:pt idx="44">
                  <c:v>0.21128740987855132</c:v>
                </c:pt>
              </c:numCache>
            </c:numRef>
          </c:val>
          <c:smooth val="0"/>
          <c:extLst>
            <c:ext xmlns:c16="http://schemas.microsoft.com/office/drawing/2014/chart" uri="{C3380CC4-5D6E-409C-BE32-E72D297353CC}">
              <c16:uniqueId val="{00000002-D1EE-4D25-91B6-5D0C7A9EB7B9}"/>
            </c:ext>
          </c:extLst>
        </c:ser>
        <c:dLbls>
          <c:showLegendKey val="0"/>
          <c:showVal val="0"/>
          <c:showCatName val="0"/>
          <c:showSerName val="0"/>
          <c:showPercent val="0"/>
          <c:showBubbleSize val="0"/>
        </c:dLbls>
        <c:smooth val="0"/>
        <c:axId val="984030848"/>
        <c:axId val="984031632"/>
      </c:lineChart>
      <c:dateAx>
        <c:axId val="984030848"/>
        <c:scaling>
          <c:orientation val="minMax"/>
        </c:scaling>
        <c:delete val="0"/>
        <c:axPos val="b"/>
        <c:numFmt formatCode="mmm\-yy" sourceLinked="0"/>
        <c:majorTickMark val="out"/>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84031632"/>
        <c:crosses val="autoZero"/>
        <c:auto val="1"/>
        <c:lblOffset val="100"/>
        <c:baseTimeUnit val="months"/>
        <c:majorUnit val="4"/>
        <c:majorTimeUnit val="months"/>
      </c:dateAx>
      <c:valAx>
        <c:axId val="984031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84030848"/>
        <c:crosses val="autoZero"/>
        <c:crossBetween val="between"/>
      </c:valAx>
      <c:spPr>
        <a:noFill/>
        <a:ln>
          <a:noFill/>
        </a:ln>
        <a:effectLst/>
      </c:spPr>
    </c:plotArea>
    <c:legend>
      <c:legendPos val="b"/>
      <c:layout>
        <c:manualLayout>
          <c:xMode val="edge"/>
          <c:yMode val="edge"/>
          <c:x val="0.11869867829021373"/>
          <c:y val="0.94385761165284099"/>
          <c:w val="0.7938526434195724"/>
          <c:h val="5.614238834715885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Benchmark</c:v>
                </c:pt>
              </c:strCache>
            </c:strRef>
          </c:tx>
          <c:spPr>
            <a:solidFill>
              <a:schemeClr val="accent1"/>
            </a:solidFill>
            <a:ln>
              <a:noFill/>
            </a:ln>
            <a:effectLst/>
          </c:spPr>
          <c:invertIfNegative val="0"/>
          <c:cat>
            <c:strRef>
              <c:f>Sheet1!$A$2:$A$7</c:f>
              <c:strCache>
                <c:ptCount val="6"/>
                <c:pt idx="0">
                  <c:v>100/0</c:v>
                </c:pt>
                <c:pt idx="1">
                  <c:v>80/20</c:v>
                </c:pt>
                <c:pt idx="2">
                  <c:v>60/40</c:v>
                </c:pt>
                <c:pt idx="3">
                  <c:v>40/60</c:v>
                </c:pt>
                <c:pt idx="4">
                  <c:v>20/80</c:v>
                </c:pt>
                <c:pt idx="5">
                  <c:v>0/100</c:v>
                </c:pt>
              </c:strCache>
            </c:strRef>
          </c:cat>
          <c:val>
            <c:numRef>
              <c:f>Sheet1!$B$2:$B$7</c:f>
              <c:numCache>
                <c:formatCode>0.00%</c:formatCode>
                <c:ptCount val="6"/>
                <c:pt idx="0">
                  <c:v>0.23130000000000001</c:v>
                </c:pt>
                <c:pt idx="1">
                  <c:v>0.19139999999999999</c:v>
                </c:pt>
                <c:pt idx="2">
                  <c:v>0.15240000000000001</c:v>
                </c:pt>
                <c:pt idx="3">
                  <c:v>0.1143</c:v>
                </c:pt>
                <c:pt idx="4">
                  <c:v>7.7100000000000002E-2</c:v>
                </c:pt>
                <c:pt idx="5">
                  <c:v>4.0899999999999999E-2</c:v>
                </c:pt>
              </c:numCache>
            </c:numRef>
          </c:val>
          <c:extLst>
            <c:ext xmlns:c16="http://schemas.microsoft.com/office/drawing/2014/chart" uri="{C3380CC4-5D6E-409C-BE32-E72D297353CC}">
              <c16:uniqueId val="{00000000-F78D-414E-82A8-27A145A64422}"/>
            </c:ext>
          </c:extLst>
        </c:ser>
        <c:ser>
          <c:idx val="1"/>
          <c:order val="1"/>
          <c:tx>
            <c:strRef>
              <c:f>Sheet1!$C$1</c:f>
              <c:strCache>
                <c:ptCount val="1"/>
                <c:pt idx="0">
                  <c:v>Portfolio</c:v>
                </c:pt>
              </c:strCache>
            </c:strRef>
          </c:tx>
          <c:spPr>
            <a:solidFill>
              <a:schemeClr val="accent2"/>
            </a:solidFill>
            <a:ln>
              <a:noFill/>
            </a:ln>
            <a:effectLst/>
          </c:spPr>
          <c:invertIfNegative val="0"/>
          <c:cat>
            <c:strRef>
              <c:f>Sheet1!$A$2:$A$7</c:f>
              <c:strCache>
                <c:ptCount val="6"/>
                <c:pt idx="0">
                  <c:v>100/0</c:v>
                </c:pt>
                <c:pt idx="1">
                  <c:v>80/20</c:v>
                </c:pt>
                <c:pt idx="2">
                  <c:v>60/40</c:v>
                </c:pt>
                <c:pt idx="3">
                  <c:v>40/60</c:v>
                </c:pt>
                <c:pt idx="4">
                  <c:v>20/80</c:v>
                </c:pt>
                <c:pt idx="5">
                  <c:v>0/100</c:v>
                </c:pt>
              </c:strCache>
            </c:strRef>
          </c:cat>
          <c:val>
            <c:numRef>
              <c:f>Sheet1!$C$2:$C$7</c:f>
              <c:numCache>
                <c:formatCode>0.00%</c:formatCode>
                <c:ptCount val="6"/>
                <c:pt idx="0">
                  <c:v>0.21</c:v>
                </c:pt>
                <c:pt idx="1">
                  <c:v>0.1852</c:v>
                </c:pt>
                <c:pt idx="2">
                  <c:v>0.1489</c:v>
                </c:pt>
                <c:pt idx="3">
                  <c:v>0.11269999999999999</c:v>
                </c:pt>
                <c:pt idx="4">
                  <c:v>8.0500000000000002E-2</c:v>
                </c:pt>
                <c:pt idx="5">
                  <c:v>4.0300000000000002E-2</c:v>
                </c:pt>
              </c:numCache>
            </c:numRef>
          </c:val>
          <c:extLst>
            <c:ext xmlns:c16="http://schemas.microsoft.com/office/drawing/2014/chart" uri="{C3380CC4-5D6E-409C-BE32-E72D297353CC}">
              <c16:uniqueId val="{00000001-F78D-414E-82A8-27A145A64422}"/>
            </c:ext>
          </c:extLst>
        </c:ser>
        <c:dLbls>
          <c:showLegendKey val="0"/>
          <c:showVal val="0"/>
          <c:showCatName val="0"/>
          <c:showSerName val="0"/>
          <c:showPercent val="0"/>
          <c:showBubbleSize val="0"/>
        </c:dLbls>
        <c:gapWidth val="182"/>
        <c:axId val="983963424"/>
        <c:axId val="983963816"/>
      </c:barChart>
      <c:catAx>
        <c:axId val="9839634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Target Allocation ETF Model</a:t>
                </a:r>
                <a:r>
                  <a:rPr lang="en-US" sz="1000" baseline="0" dirty="0"/>
                  <a:t> </a:t>
                </a:r>
                <a:r>
                  <a:rPr lang="en-US" sz="1000" dirty="0"/>
                  <a:t>Portfolios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63816"/>
        <c:crosses val="autoZero"/>
        <c:auto val="1"/>
        <c:lblAlgn val="ctr"/>
        <c:lblOffset val="100"/>
        <c:noMultiLvlLbl val="0"/>
      </c:catAx>
      <c:valAx>
        <c:axId val="983963816"/>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aseline="0" dirty="0"/>
                  <a:t>Rate of Return (%)</a:t>
                </a:r>
                <a:endParaRPr lang="en-US" sz="10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63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Model Portfolio</c:v>
                </c:pt>
              </c:strCache>
            </c:strRef>
          </c:tx>
          <c:spPr>
            <a:solidFill>
              <a:schemeClr val="accent2"/>
            </a:solidFill>
            <a:ln>
              <a:noFill/>
            </a:ln>
            <a:effectLst/>
          </c:spPr>
          <c:invertIfNegative val="0"/>
          <c:cat>
            <c:strRef>
              <c:f>Sheet1!$A$2:$A$7</c:f>
              <c:strCache>
                <c:ptCount val="6"/>
                <c:pt idx="0">
                  <c:v>100/0</c:v>
                </c:pt>
                <c:pt idx="1">
                  <c:v>80/20</c:v>
                </c:pt>
                <c:pt idx="2">
                  <c:v>60/40</c:v>
                </c:pt>
                <c:pt idx="3">
                  <c:v>40/60</c:v>
                </c:pt>
                <c:pt idx="4">
                  <c:v>20/80</c:v>
                </c:pt>
                <c:pt idx="5">
                  <c:v>0/100</c:v>
                </c:pt>
              </c:strCache>
            </c:strRef>
          </c:cat>
          <c:val>
            <c:numRef>
              <c:f>Sheet1!$C$2:$C$7</c:f>
              <c:numCache>
                <c:formatCode>0.00%</c:formatCode>
                <c:ptCount val="6"/>
                <c:pt idx="0">
                  <c:v>8.1000000000000003E-2</c:v>
                </c:pt>
                <c:pt idx="1">
                  <c:v>7.3999999999999996E-2</c:v>
                </c:pt>
                <c:pt idx="2">
                  <c:v>6.4600000000000005E-2</c:v>
                </c:pt>
                <c:pt idx="3">
                  <c:v>5.1999999999999998E-2</c:v>
                </c:pt>
                <c:pt idx="4">
                  <c:v>4.0800000000000003E-2</c:v>
                </c:pt>
                <c:pt idx="5">
                  <c:v>2.4199999999999999E-2</c:v>
                </c:pt>
              </c:numCache>
            </c:numRef>
          </c:val>
          <c:extLst>
            <c:ext xmlns:c16="http://schemas.microsoft.com/office/drawing/2014/chart" uri="{C3380CC4-5D6E-409C-BE32-E72D297353CC}">
              <c16:uniqueId val="{00000000-0B89-4ACD-81C6-3739A41C56F4}"/>
            </c:ext>
          </c:extLst>
        </c:ser>
        <c:ser>
          <c:idx val="0"/>
          <c:order val="1"/>
          <c:tx>
            <c:strRef>
              <c:f>Sheet1!$B$1</c:f>
              <c:strCache>
                <c:ptCount val="1"/>
                <c:pt idx="0">
                  <c:v>Benchmark</c:v>
                </c:pt>
              </c:strCache>
            </c:strRef>
          </c:tx>
          <c:spPr>
            <a:solidFill>
              <a:schemeClr val="accent1"/>
            </a:solidFill>
            <a:ln>
              <a:noFill/>
            </a:ln>
            <a:effectLst/>
          </c:spPr>
          <c:invertIfNegative val="0"/>
          <c:cat>
            <c:strRef>
              <c:f>Sheet1!$A$2:$A$7</c:f>
              <c:strCache>
                <c:ptCount val="6"/>
                <c:pt idx="0">
                  <c:v>100/0</c:v>
                </c:pt>
                <c:pt idx="1">
                  <c:v>80/20</c:v>
                </c:pt>
                <c:pt idx="2">
                  <c:v>60/40</c:v>
                </c:pt>
                <c:pt idx="3">
                  <c:v>40/60</c:v>
                </c:pt>
                <c:pt idx="4">
                  <c:v>20/80</c:v>
                </c:pt>
                <c:pt idx="5">
                  <c:v>0/100</c:v>
                </c:pt>
              </c:strCache>
            </c:strRef>
          </c:cat>
          <c:val>
            <c:numRef>
              <c:f>Sheet1!$B$2:$B$7</c:f>
              <c:numCache>
                <c:formatCode>0.00%</c:formatCode>
                <c:ptCount val="6"/>
                <c:pt idx="0">
                  <c:v>7.8799999999999995E-2</c:v>
                </c:pt>
                <c:pt idx="1">
                  <c:v>6.9099999999999995E-2</c:v>
                </c:pt>
                <c:pt idx="2">
                  <c:v>5.91E-2</c:v>
                </c:pt>
                <c:pt idx="3">
                  <c:v>4.8800000000000003E-2</c:v>
                </c:pt>
                <c:pt idx="4">
                  <c:v>3.8399999999999997E-2</c:v>
                </c:pt>
                <c:pt idx="5">
                  <c:v>2.7699999999999999E-2</c:v>
                </c:pt>
              </c:numCache>
            </c:numRef>
          </c:val>
          <c:extLst>
            <c:ext xmlns:c16="http://schemas.microsoft.com/office/drawing/2014/chart" uri="{C3380CC4-5D6E-409C-BE32-E72D297353CC}">
              <c16:uniqueId val="{00000001-0B89-4ACD-81C6-3739A41C56F4}"/>
            </c:ext>
          </c:extLst>
        </c:ser>
        <c:dLbls>
          <c:showLegendKey val="0"/>
          <c:showVal val="0"/>
          <c:showCatName val="0"/>
          <c:showSerName val="0"/>
          <c:showPercent val="0"/>
          <c:showBubbleSize val="0"/>
        </c:dLbls>
        <c:gapWidth val="182"/>
        <c:axId val="983964600"/>
        <c:axId val="983964992"/>
      </c:barChart>
      <c:catAx>
        <c:axId val="9839646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Target Allocation ETF Model Portfolios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64992"/>
        <c:crosses val="autoZero"/>
        <c:auto val="1"/>
        <c:lblAlgn val="ctr"/>
        <c:lblOffset val="100"/>
        <c:noMultiLvlLbl val="0"/>
      </c:catAx>
      <c:valAx>
        <c:axId val="98396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Rate of Return (%)</a:t>
                </a:r>
                <a:r>
                  <a:rPr lang="en-US" sz="1000" baseline="0" dirty="0"/>
                  <a:t> – Annualized</a:t>
                </a:r>
                <a:endParaRPr lang="en-US" sz="10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64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Benchmark</c:v>
                </c:pt>
              </c:strCache>
            </c:strRef>
          </c:tx>
          <c:spPr>
            <a:solidFill>
              <a:schemeClr val="accent1"/>
            </a:solidFill>
            <a:ln>
              <a:noFill/>
            </a:ln>
            <a:effectLst/>
          </c:spPr>
          <c:invertIfNegative val="0"/>
          <c:cat>
            <c:strRef>
              <c:f>Sheet1!$A$2:$A$7</c:f>
              <c:strCache>
                <c:ptCount val="6"/>
                <c:pt idx="0">
                  <c:v>100/0</c:v>
                </c:pt>
                <c:pt idx="1">
                  <c:v>80/20</c:v>
                </c:pt>
                <c:pt idx="2">
                  <c:v>60/40</c:v>
                </c:pt>
                <c:pt idx="3">
                  <c:v>40/60</c:v>
                </c:pt>
                <c:pt idx="4">
                  <c:v>20/80</c:v>
                </c:pt>
                <c:pt idx="5">
                  <c:v>0/100</c:v>
                </c:pt>
              </c:strCache>
            </c:strRef>
          </c:cat>
          <c:val>
            <c:numRef>
              <c:f>Sheet1!$B$2:$B$7</c:f>
              <c:numCache>
                <c:formatCode>0.00%</c:formatCode>
                <c:ptCount val="6"/>
                <c:pt idx="0">
                  <c:v>5.9299999999999999E-2</c:v>
                </c:pt>
                <c:pt idx="1">
                  <c:v>4.8300000000000003E-2</c:v>
                </c:pt>
                <c:pt idx="2">
                  <c:v>3.7199999999999997E-2</c:v>
                </c:pt>
                <c:pt idx="3">
                  <c:v>2.6200000000000001E-2</c:v>
                </c:pt>
                <c:pt idx="4">
                  <c:v>1.5100000000000001E-2</c:v>
                </c:pt>
                <c:pt idx="5">
                  <c:v>4.1000000000000003E-3</c:v>
                </c:pt>
              </c:numCache>
            </c:numRef>
          </c:val>
          <c:extLst>
            <c:ext xmlns:c16="http://schemas.microsoft.com/office/drawing/2014/chart" uri="{C3380CC4-5D6E-409C-BE32-E72D297353CC}">
              <c16:uniqueId val="{00000000-A477-4AD9-8F19-46954E93CC1C}"/>
            </c:ext>
          </c:extLst>
        </c:ser>
        <c:ser>
          <c:idx val="1"/>
          <c:order val="1"/>
          <c:tx>
            <c:strRef>
              <c:f>Sheet1!$C$1</c:f>
              <c:strCache>
                <c:ptCount val="1"/>
                <c:pt idx="0">
                  <c:v>Portfolio</c:v>
                </c:pt>
              </c:strCache>
            </c:strRef>
          </c:tx>
          <c:spPr>
            <a:solidFill>
              <a:schemeClr val="accent2"/>
            </a:solidFill>
            <a:ln>
              <a:noFill/>
            </a:ln>
            <a:effectLst/>
          </c:spPr>
          <c:invertIfNegative val="0"/>
          <c:cat>
            <c:strRef>
              <c:f>Sheet1!$A$2:$A$7</c:f>
              <c:strCache>
                <c:ptCount val="6"/>
                <c:pt idx="0">
                  <c:v>100/0</c:v>
                </c:pt>
                <c:pt idx="1">
                  <c:v>80/20</c:v>
                </c:pt>
                <c:pt idx="2">
                  <c:v>60/40</c:v>
                </c:pt>
                <c:pt idx="3">
                  <c:v>40/60</c:v>
                </c:pt>
                <c:pt idx="4">
                  <c:v>20/80</c:v>
                </c:pt>
                <c:pt idx="5">
                  <c:v>0/100</c:v>
                </c:pt>
              </c:strCache>
            </c:strRef>
          </c:cat>
          <c:val>
            <c:numRef>
              <c:f>Sheet1!$C$2:$C$7</c:f>
              <c:numCache>
                <c:formatCode>0.00%</c:formatCode>
                <c:ptCount val="6"/>
                <c:pt idx="0">
                  <c:v>5.9400000000000001E-2</c:v>
                </c:pt>
                <c:pt idx="1">
                  <c:v>5.1299999999999998E-2</c:v>
                </c:pt>
                <c:pt idx="2">
                  <c:v>0.04</c:v>
                </c:pt>
                <c:pt idx="3">
                  <c:v>2.8799999999999999E-2</c:v>
                </c:pt>
                <c:pt idx="4">
                  <c:v>1.7000000000000001E-2</c:v>
                </c:pt>
                <c:pt idx="5">
                  <c:v>2.3E-3</c:v>
                </c:pt>
              </c:numCache>
            </c:numRef>
          </c:val>
          <c:extLst>
            <c:ext xmlns:c16="http://schemas.microsoft.com/office/drawing/2014/chart" uri="{C3380CC4-5D6E-409C-BE32-E72D297353CC}">
              <c16:uniqueId val="{00000001-A477-4AD9-8F19-46954E93CC1C}"/>
            </c:ext>
          </c:extLst>
        </c:ser>
        <c:dLbls>
          <c:showLegendKey val="0"/>
          <c:showVal val="0"/>
          <c:showCatName val="0"/>
          <c:showSerName val="0"/>
          <c:showPercent val="0"/>
          <c:showBubbleSize val="0"/>
        </c:dLbls>
        <c:gapWidth val="182"/>
        <c:axId val="983965776"/>
        <c:axId val="983966168"/>
      </c:barChart>
      <c:catAx>
        <c:axId val="98396577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Target Allocation ETF Model Portfolios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66168"/>
        <c:crosses val="autoZero"/>
        <c:auto val="1"/>
        <c:lblAlgn val="ctr"/>
        <c:lblOffset val="100"/>
        <c:noMultiLvlLbl val="0"/>
      </c:catAx>
      <c:valAx>
        <c:axId val="9839661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aseline="0" dirty="0"/>
                  <a:t>Rate of Return (%)</a:t>
                </a:r>
                <a:endParaRPr lang="en-US" sz="10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6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Benchmark</c:v>
                </c:pt>
              </c:strCache>
            </c:strRef>
          </c:tx>
          <c:spPr>
            <a:solidFill>
              <a:schemeClr val="accent1"/>
            </a:solidFill>
            <a:ln>
              <a:noFill/>
            </a:ln>
            <a:effectLst/>
          </c:spPr>
          <c:invertIfNegative val="0"/>
          <c:cat>
            <c:strRef>
              <c:f>Sheet1!$A$2:$A$7</c:f>
              <c:strCache>
                <c:ptCount val="6"/>
                <c:pt idx="0">
                  <c:v>100/0</c:v>
                </c:pt>
                <c:pt idx="1">
                  <c:v>80/20</c:v>
                </c:pt>
                <c:pt idx="2">
                  <c:v>60/40</c:v>
                </c:pt>
                <c:pt idx="3">
                  <c:v>40/60</c:v>
                </c:pt>
                <c:pt idx="4">
                  <c:v>20/80</c:v>
                </c:pt>
                <c:pt idx="5">
                  <c:v>0/100</c:v>
                </c:pt>
              </c:strCache>
            </c:strRef>
          </c:cat>
          <c:val>
            <c:numRef>
              <c:f>Sheet1!$B$2:$B$7</c:f>
              <c:numCache>
                <c:formatCode>0.00%</c:formatCode>
                <c:ptCount val="6"/>
                <c:pt idx="0">
                  <c:v>0.23130000000000001</c:v>
                </c:pt>
                <c:pt idx="1">
                  <c:v>0.19139999999999999</c:v>
                </c:pt>
                <c:pt idx="2">
                  <c:v>0.15240000000000001</c:v>
                </c:pt>
                <c:pt idx="3">
                  <c:v>0.1143</c:v>
                </c:pt>
                <c:pt idx="4">
                  <c:v>7.7100000000000002E-2</c:v>
                </c:pt>
                <c:pt idx="5">
                  <c:v>4.0899999999999999E-2</c:v>
                </c:pt>
              </c:numCache>
            </c:numRef>
          </c:val>
          <c:extLst>
            <c:ext xmlns:c16="http://schemas.microsoft.com/office/drawing/2014/chart" uri="{C3380CC4-5D6E-409C-BE32-E72D297353CC}">
              <c16:uniqueId val="{00000000-7586-4260-99C5-9A00E550586E}"/>
            </c:ext>
          </c:extLst>
        </c:ser>
        <c:ser>
          <c:idx val="1"/>
          <c:order val="1"/>
          <c:tx>
            <c:strRef>
              <c:f>Sheet1!$C$1</c:f>
              <c:strCache>
                <c:ptCount val="1"/>
                <c:pt idx="0">
                  <c:v>Portfolio</c:v>
                </c:pt>
              </c:strCache>
            </c:strRef>
          </c:tx>
          <c:spPr>
            <a:solidFill>
              <a:schemeClr val="accent2"/>
            </a:solidFill>
            <a:ln>
              <a:noFill/>
            </a:ln>
            <a:effectLst/>
          </c:spPr>
          <c:invertIfNegative val="0"/>
          <c:cat>
            <c:strRef>
              <c:f>Sheet1!$A$2:$A$7</c:f>
              <c:strCache>
                <c:ptCount val="6"/>
                <c:pt idx="0">
                  <c:v>100/0</c:v>
                </c:pt>
                <c:pt idx="1">
                  <c:v>80/20</c:v>
                </c:pt>
                <c:pt idx="2">
                  <c:v>60/40</c:v>
                </c:pt>
                <c:pt idx="3">
                  <c:v>40/60</c:v>
                </c:pt>
                <c:pt idx="4">
                  <c:v>20/80</c:v>
                </c:pt>
                <c:pt idx="5">
                  <c:v>0/100</c:v>
                </c:pt>
              </c:strCache>
            </c:strRef>
          </c:cat>
          <c:val>
            <c:numRef>
              <c:f>Sheet1!$C$2:$C$7</c:f>
              <c:numCache>
                <c:formatCode>0.00%</c:formatCode>
                <c:ptCount val="6"/>
                <c:pt idx="0">
                  <c:v>0.1961</c:v>
                </c:pt>
                <c:pt idx="1">
                  <c:v>0.17349999999999999</c:v>
                </c:pt>
                <c:pt idx="2">
                  <c:v>0.1459</c:v>
                </c:pt>
                <c:pt idx="3">
                  <c:v>0.1157</c:v>
                </c:pt>
                <c:pt idx="4">
                  <c:v>8.0199999999999994E-2</c:v>
                </c:pt>
                <c:pt idx="5">
                  <c:v>4.2099999999999999E-2</c:v>
                </c:pt>
              </c:numCache>
            </c:numRef>
          </c:val>
          <c:extLst>
            <c:ext xmlns:c16="http://schemas.microsoft.com/office/drawing/2014/chart" uri="{C3380CC4-5D6E-409C-BE32-E72D297353CC}">
              <c16:uniqueId val="{00000001-7586-4260-99C5-9A00E550586E}"/>
            </c:ext>
          </c:extLst>
        </c:ser>
        <c:dLbls>
          <c:showLegendKey val="0"/>
          <c:showVal val="0"/>
          <c:showCatName val="0"/>
          <c:showSerName val="0"/>
          <c:showPercent val="0"/>
          <c:showBubbleSize val="0"/>
        </c:dLbls>
        <c:gapWidth val="182"/>
        <c:axId val="983950488"/>
        <c:axId val="983950880"/>
      </c:barChart>
      <c:catAx>
        <c:axId val="98395048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dirty="0">
                    <a:effectLst/>
                  </a:rPr>
                  <a:t>Target Allocation MF/ETF </a:t>
                </a:r>
                <a:r>
                  <a:rPr lang="en-US" sz="1000" dirty="0"/>
                  <a:t>Model Portfolios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50880"/>
        <c:crosses val="autoZero"/>
        <c:auto val="1"/>
        <c:lblAlgn val="ctr"/>
        <c:lblOffset val="100"/>
        <c:noMultiLvlLbl val="0"/>
      </c:catAx>
      <c:valAx>
        <c:axId val="983950880"/>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aseline="0" dirty="0"/>
                  <a:t>Rate of Return (%)</a:t>
                </a:r>
                <a:endParaRPr lang="en-US" sz="10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50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Model Portfolio</c:v>
                </c:pt>
              </c:strCache>
            </c:strRef>
          </c:tx>
          <c:spPr>
            <a:solidFill>
              <a:schemeClr val="accent2"/>
            </a:solidFill>
            <a:ln>
              <a:noFill/>
            </a:ln>
            <a:effectLst/>
          </c:spPr>
          <c:invertIfNegative val="0"/>
          <c:cat>
            <c:strRef>
              <c:f>Sheet1!$A$2:$A$7</c:f>
              <c:strCache>
                <c:ptCount val="6"/>
                <c:pt idx="0">
                  <c:v>100/0</c:v>
                </c:pt>
                <c:pt idx="1">
                  <c:v>80/20</c:v>
                </c:pt>
                <c:pt idx="2">
                  <c:v>60/40</c:v>
                </c:pt>
                <c:pt idx="3">
                  <c:v>40/60</c:v>
                </c:pt>
                <c:pt idx="4">
                  <c:v>20/80</c:v>
                </c:pt>
                <c:pt idx="5">
                  <c:v>0/100</c:v>
                </c:pt>
              </c:strCache>
            </c:strRef>
          </c:cat>
          <c:val>
            <c:numRef>
              <c:f>Sheet1!$C$2:$C$7</c:f>
              <c:numCache>
                <c:formatCode>0.00%</c:formatCode>
                <c:ptCount val="6"/>
                <c:pt idx="0">
                  <c:v>6.1199999999999997E-2</c:v>
                </c:pt>
                <c:pt idx="1">
                  <c:v>5.6599999999999998E-2</c:v>
                </c:pt>
                <c:pt idx="2">
                  <c:v>5.2999999999999999E-2</c:v>
                </c:pt>
                <c:pt idx="3">
                  <c:v>4.65E-2</c:v>
                </c:pt>
                <c:pt idx="4">
                  <c:v>3.3700000000000001E-2</c:v>
                </c:pt>
                <c:pt idx="5">
                  <c:v>1.6899999999999998E-2</c:v>
                </c:pt>
              </c:numCache>
            </c:numRef>
          </c:val>
          <c:extLst>
            <c:ext xmlns:c16="http://schemas.microsoft.com/office/drawing/2014/chart" uri="{C3380CC4-5D6E-409C-BE32-E72D297353CC}">
              <c16:uniqueId val="{00000000-3299-4136-BF61-26C867685291}"/>
            </c:ext>
          </c:extLst>
        </c:ser>
        <c:ser>
          <c:idx val="0"/>
          <c:order val="1"/>
          <c:tx>
            <c:strRef>
              <c:f>Sheet1!$B$1</c:f>
              <c:strCache>
                <c:ptCount val="1"/>
                <c:pt idx="0">
                  <c:v>Benchmark</c:v>
                </c:pt>
              </c:strCache>
            </c:strRef>
          </c:tx>
          <c:spPr>
            <a:solidFill>
              <a:schemeClr val="accent1"/>
            </a:solidFill>
            <a:ln>
              <a:noFill/>
            </a:ln>
            <a:effectLst/>
          </c:spPr>
          <c:invertIfNegative val="0"/>
          <c:cat>
            <c:strRef>
              <c:f>Sheet1!$A$2:$A$7</c:f>
              <c:strCache>
                <c:ptCount val="6"/>
                <c:pt idx="0">
                  <c:v>100/0</c:v>
                </c:pt>
                <c:pt idx="1">
                  <c:v>80/20</c:v>
                </c:pt>
                <c:pt idx="2">
                  <c:v>60/40</c:v>
                </c:pt>
                <c:pt idx="3">
                  <c:v>40/60</c:v>
                </c:pt>
                <c:pt idx="4">
                  <c:v>20/80</c:v>
                </c:pt>
                <c:pt idx="5">
                  <c:v>0/100</c:v>
                </c:pt>
              </c:strCache>
            </c:strRef>
          </c:cat>
          <c:val>
            <c:numRef>
              <c:f>Sheet1!$B$2:$B$7</c:f>
              <c:numCache>
                <c:formatCode>0.00%</c:formatCode>
                <c:ptCount val="6"/>
                <c:pt idx="0">
                  <c:v>7.8799999999999995E-2</c:v>
                </c:pt>
                <c:pt idx="1">
                  <c:v>6.9099999999999995E-2</c:v>
                </c:pt>
                <c:pt idx="2">
                  <c:v>5.91E-2</c:v>
                </c:pt>
                <c:pt idx="3">
                  <c:v>4.8800000000000003E-2</c:v>
                </c:pt>
                <c:pt idx="4">
                  <c:v>3.8399999999999997E-2</c:v>
                </c:pt>
                <c:pt idx="5">
                  <c:v>2.7699999999999999E-2</c:v>
                </c:pt>
              </c:numCache>
            </c:numRef>
          </c:val>
          <c:extLst>
            <c:ext xmlns:c16="http://schemas.microsoft.com/office/drawing/2014/chart" uri="{C3380CC4-5D6E-409C-BE32-E72D297353CC}">
              <c16:uniqueId val="{00000001-3299-4136-BF61-26C867685291}"/>
            </c:ext>
          </c:extLst>
        </c:ser>
        <c:dLbls>
          <c:showLegendKey val="0"/>
          <c:showVal val="0"/>
          <c:showCatName val="0"/>
          <c:showSerName val="0"/>
          <c:showPercent val="0"/>
          <c:showBubbleSize val="0"/>
        </c:dLbls>
        <c:gapWidth val="182"/>
        <c:axId val="983951664"/>
        <c:axId val="983952056"/>
      </c:barChart>
      <c:catAx>
        <c:axId val="9839516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dirty="0">
                    <a:effectLst/>
                  </a:rPr>
                  <a:t>Target Allocation MF/ETF </a:t>
                </a:r>
                <a:r>
                  <a:rPr lang="en-US" sz="1000" dirty="0"/>
                  <a:t>Portfolios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52056"/>
        <c:crosses val="autoZero"/>
        <c:auto val="1"/>
        <c:lblAlgn val="ctr"/>
        <c:lblOffset val="100"/>
        <c:noMultiLvlLbl val="0"/>
      </c:catAx>
      <c:valAx>
        <c:axId val="983952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Rate of Return (%)</a:t>
                </a:r>
                <a:r>
                  <a:rPr lang="en-US" sz="1000" baseline="0" dirty="0"/>
                  <a:t> – Annualized</a:t>
                </a:r>
                <a:endParaRPr lang="en-US" sz="10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5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Benchmark</c:v>
                </c:pt>
              </c:strCache>
            </c:strRef>
          </c:tx>
          <c:spPr>
            <a:solidFill>
              <a:schemeClr val="accent1"/>
            </a:solidFill>
            <a:ln>
              <a:noFill/>
            </a:ln>
            <a:effectLst/>
          </c:spPr>
          <c:invertIfNegative val="0"/>
          <c:cat>
            <c:strRef>
              <c:f>Sheet1!$A$2:$A$7</c:f>
              <c:strCache>
                <c:ptCount val="6"/>
                <c:pt idx="0">
                  <c:v>100/0</c:v>
                </c:pt>
                <c:pt idx="1">
                  <c:v>80/20</c:v>
                </c:pt>
                <c:pt idx="2">
                  <c:v>60/40</c:v>
                </c:pt>
                <c:pt idx="3">
                  <c:v>40/60</c:v>
                </c:pt>
                <c:pt idx="4">
                  <c:v>20/80</c:v>
                </c:pt>
                <c:pt idx="5">
                  <c:v>0/100</c:v>
                </c:pt>
              </c:strCache>
            </c:strRef>
          </c:cat>
          <c:val>
            <c:numRef>
              <c:f>Sheet1!$B$2:$B$7</c:f>
              <c:numCache>
                <c:formatCode>0.00%</c:formatCode>
                <c:ptCount val="6"/>
                <c:pt idx="0">
                  <c:v>5.9299999999999999E-2</c:v>
                </c:pt>
                <c:pt idx="1">
                  <c:v>4.8300000000000003E-2</c:v>
                </c:pt>
                <c:pt idx="2">
                  <c:v>3.7199999999999997E-2</c:v>
                </c:pt>
                <c:pt idx="3">
                  <c:v>2.6200000000000001E-2</c:v>
                </c:pt>
                <c:pt idx="4">
                  <c:v>1.5100000000000001E-2</c:v>
                </c:pt>
                <c:pt idx="5">
                  <c:v>4.1000000000000003E-3</c:v>
                </c:pt>
              </c:numCache>
            </c:numRef>
          </c:val>
          <c:extLst>
            <c:ext xmlns:c16="http://schemas.microsoft.com/office/drawing/2014/chart" uri="{C3380CC4-5D6E-409C-BE32-E72D297353CC}">
              <c16:uniqueId val="{00000000-EB10-48BD-BD9A-550B0496140D}"/>
            </c:ext>
          </c:extLst>
        </c:ser>
        <c:ser>
          <c:idx val="1"/>
          <c:order val="1"/>
          <c:tx>
            <c:strRef>
              <c:f>Sheet1!$C$1</c:f>
              <c:strCache>
                <c:ptCount val="1"/>
                <c:pt idx="0">
                  <c:v>Portfolio</c:v>
                </c:pt>
              </c:strCache>
            </c:strRef>
          </c:tx>
          <c:spPr>
            <a:solidFill>
              <a:schemeClr val="accent2"/>
            </a:solidFill>
            <a:ln>
              <a:noFill/>
            </a:ln>
            <a:effectLst/>
          </c:spPr>
          <c:invertIfNegative val="0"/>
          <c:cat>
            <c:strRef>
              <c:f>Sheet1!$A$2:$A$7</c:f>
              <c:strCache>
                <c:ptCount val="6"/>
                <c:pt idx="0">
                  <c:v>100/0</c:v>
                </c:pt>
                <c:pt idx="1">
                  <c:v>80/20</c:v>
                </c:pt>
                <c:pt idx="2">
                  <c:v>60/40</c:v>
                </c:pt>
                <c:pt idx="3">
                  <c:v>40/60</c:v>
                </c:pt>
                <c:pt idx="4">
                  <c:v>20/80</c:v>
                </c:pt>
                <c:pt idx="5">
                  <c:v>0/100</c:v>
                </c:pt>
              </c:strCache>
            </c:strRef>
          </c:cat>
          <c:val>
            <c:numRef>
              <c:f>Sheet1!$C$2:$C$7</c:f>
              <c:numCache>
                <c:formatCode>0.00%</c:formatCode>
                <c:ptCount val="6"/>
                <c:pt idx="0">
                  <c:v>5.8700000000000002E-2</c:v>
                </c:pt>
                <c:pt idx="1">
                  <c:v>4.8500000000000001E-2</c:v>
                </c:pt>
                <c:pt idx="2">
                  <c:v>3.7999999999999999E-2</c:v>
                </c:pt>
                <c:pt idx="3">
                  <c:v>2.6700000000000002E-2</c:v>
                </c:pt>
                <c:pt idx="4">
                  <c:v>1.72E-2</c:v>
                </c:pt>
                <c:pt idx="5">
                  <c:v>5.0000000000000001E-3</c:v>
                </c:pt>
              </c:numCache>
            </c:numRef>
          </c:val>
          <c:extLst>
            <c:ext xmlns:c16="http://schemas.microsoft.com/office/drawing/2014/chart" uri="{C3380CC4-5D6E-409C-BE32-E72D297353CC}">
              <c16:uniqueId val="{00000001-EB10-48BD-BD9A-550B0496140D}"/>
            </c:ext>
          </c:extLst>
        </c:ser>
        <c:dLbls>
          <c:showLegendKey val="0"/>
          <c:showVal val="0"/>
          <c:showCatName val="0"/>
          <c:showSerName val="0"/>
          <c:showPercent val="0"/>
          <c:showBubbleSize val="0"/>
        </c:dLbls>
        <c:gapWidth val="182"/>
        <c:axId val="983952840"/>
        <c:axId val="983953232"/>
      </c:barChart>
      <c:catAx>
        <c:axId val="9839528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Target Allocation MF/ETF Model Portfolios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53232"/>
        <c:crosses val="autoZero"/>
        <c:auto val="1"/>
        <c:lblAlgn val="ctr"/>
        <c:lblOffset val="100"/>
        <c:noMultiLvlLbl val="0"/>
      </c:catAx>
      <c:valAx>
        <c:axId val="9839532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aseline="0" dirty="0"/>
                  <a:t>Rate of Return (%)</a:t>
                </a:r>
                <a:endParaRPr lang="en-US" sz="10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52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Model Portfolio</c:v>
                </c:pt>
              </c:strCache>
            </c:strRef>
          </c:tx>
          <c:spPr>
            <a:solidFill>
              <a:schemeClr val="accent2"/>
            </a:solidFill>
            <a:ln>
              <a:noFill/>
            </a:ln>
            <a:effectLst/>
          </c:spPr>
          <c:invertIfNegative val="0"/>
          <c:cat>
            <c:strRef>
              <c:f>Sheet1!$A$2:$A$4</c:f>
              <c:strCache>
                <c:ptCount val="3"/>
                <c:pt idx="0">
                  <c:v>100/0</c:v>
                </c:pt>
                <c:pt idx="1">
                  <c:v>80/20</c:v>
                </c:pt>
                <c:pt idx="2">
                  <c:v>60/40</c:v>
                </c:pt>
              </c:strCache>
            </c:strRef>
          </c:cat>
          <c:val>
            <c:numRef>
              <c:f>Sheet1!$C$2:$C$4</c:f>
              <c:numCache>
                <c:formatCode>0.00%</c:formatCode>
                <c:ptCount val="3"/>
                <c:pt idx="0">
                  <c:v>0.1363</c:v>
                </c:pt>
                <c:pt idx="1">
                  <c:v>0.1179</c:v>
                </c:pt>
                <c:pt idx="2">
                  <c:v>9.5500000000000002E-2</c:v>
                </c:pt>
              </c:numCache>
            </c:numRef>
          </c:val>
          <c:extLst>
            <c:ext xmlns:c16="http://schemas.microsoft.com/office/drawing/2014/chart" uri="{C3380CC4-5D6E-409C-BE32-E72D297353CC}">
              <c16:uniqueId val="{00000000-F667-436F-8C30-7B8D76D76AD0}"/>
            </c:ext>
          </c:extLst>
        </c:ser>
        <c:ser>
          <c:idx val="0"/>
          <c:order val="1"/>
          <c:tx>
            <c:strRef>
              <c:f>Sheet1!$B$1</c:f>
              <c:strCache>
                <c:ptCount val="1"/>
                <c:pt idx="0">
                  <c:v>Benchmark</c:v>
                </c:pt>
              </c:strCache>
            </c:strRef>
          </c:tx>
          <c:spPr>
            <a:solidFill>
              <a:schemeClr val="accent1"/>
            </a:solidFill>
            <a:ln>
              <a:noFill/>
            </a:ln>
            <a:effectLst/>
          </c:spPr>
          <c:invertIfNegative val="0"/>
          <c:cat>
            <c:strRef>
              <c:f>Sheet1!$A$2:$A$4</c:f>
              <c:strCache>
                <c:ptCount val="3"/>
                <c:pt idx="0">
                  <c:v>100/0</c:v>
                </c:pt>
                <c:pt idx="1">
                  <c:v>80/20</c:v>
                </c:pt>
                <c:pt idx="2">
                  <c:v>60/40</c:v>
                </c:pt>
              </c:strCache>
            </c:strRef>
          </c:cat>
          <c:val>
            <c:numRef>
              <c:f>Sheet1!$B$2:$B$4</c:f>
              <c:numCache>
                <c:formatCode>0.00%</c:formatCode>
                <c:ptCount val="3"/>
                <c:pt idx="0">
                  <c:v>0.13850000000000001</c:v>
                </c:pt>
                <c:pt idx="1">
                  <c:v>0.1144</c:v>
                </c:pt>
                <c:pt idx="2">
                  <c:v>9.06E-2</c:v>
                </c:pt>
              </c:numCache>
            </c:numRef>
          </c:val>
          <c:extLst>
            <c:ext xmlns:c16="http://schemas.microsoft.com/office/drawing/2014/chart" uri="{C3380CC4-5D6E-409C-BE32-E72D297353CC}">
              <c16:uniqueId val="{00000001-F667-436F-8C30-7B8D76D76AD0}"/>
            </c:ext>
          </c:extLst>
        </c:ser>
        <c:dLbls>
          <c:showLegendKey val="0"/>
          <c:showVal val="0"/>
          <c:showCatName val="0"/>
          <c:showSerName val="0"/>
          <c:showPercent val="0"/>
          <c:showBubbleSize val="0"/>
        </c:dLbls>
        <c:gapWidth val="182"/>
        <c:axId val="983970480"/>
        <c:axId val="983970872"/>
      </c:barChart>
      <c:catAx>
        <c:axId val="983970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Target Allocation ESG Portfolios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70872"/>
        <c:crosses val="autoZero"/>
        <c:auto val="1"/>
        <c:lblAlgn val="ctr"/>
        <c:lblOffset val="100"/>
        <c:noMultiLvlLbl val="0"/>
      </c:catAx>
      <c:valAx>
        <c:axId val="983970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Rate of Return (%)</a:t>
                </a:r>
                <a:r>
                  <a:rPr lang="en-US" sz="1000" baseline="0" dirty="0"/>
                  <a:t> </a:t>
                </a:r>
                <a:endParaRPr lang="en-US" sz="10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70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A37D-4197-9A9E-AE5B76EBED87}"/>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A37D-4197-9A9E-AE5B76EBED87}"/>
              </c:ext>
            </c:extLst>
          </c:dPt>
          <c:cat>
            <c:strRef>
              <c:f>Sheet1!$A$2:$A$3</c:f>
              <c:strCache>
                <c:ptCount val="2"/>
                <c:pt idx="0">
                  <c:v>FI</c:v>
                </c:pt>
                <c:pt idx="1">
                  <c:v>EQ</c:v>
                </c:pt>
              </c:strCache>
            </c:strRef>
          </c:cat>
          <c:val>
            <c:numRef>
              <c:f>Sheet1!$E$2:$E$3</c:f>
              <c:numCache>
                <c:formatCode>0%</c:formatCode>
                <c:ptCount val="2"/>
                <c:pt idx="0" formatCode="0.0%">
                  <c:v>0.4</c:v>
                </c:pt>
                <c:pt idx="1">
                  <c:v>0.6</c:v>
                </c:pt>
              </c:numCache>
            </c:numRef>
          </c:val>
          <c:extLst>
            <c:ext xmlns:c16="http://schemas.microsoft.com/office/drawing/2014/chart" uri="{C3380CC4-5D6E-409C-BE32-E72D297353CC}">
              <c16:uniqueId val="{00000004-A37D-4197-9A9E-AE5B76EBED8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Income</c:v>
                </c:pt>
              </c:strCache>
            </c:strRef>
          </c:tx>
          <c:spPr>
            <a:solidFill>
              <a:schemeClr val="accent1"/>
            </a:solidFill>
            <a:ln>
              <a:noFill/>
            </a:ln>
            <a:effectLst/>
          </c:spPr>
          <c:invertIfNegative val="0"/>
          <c:cat>
            <c:strRef>
              <c:f>Sheet1!$A$2:$A$5</c:f>
              <c:strCache>
                <c:ptCount val="4"/>
                <c:pt idx="0">
                  <c:v>Core</c:v>
                </c:pt>
                <c:pt idx="1">
                  <c:v>Moderate</c:v>
                </c:pt>
                <c:pt idx="2">
                  <c:v>High</c:v>
                </c:pt>
                <c:pt idx="3">
                  <c:v>Aggressive</c:v>
                </c:pt>
              </c:strCache>
            </c:strRef>
          </c:cat>
          <c:val>
            <c:numRef>
              <c:f>Sheet1!$B$2:$B$5</c:f>
              <c:numCache>
                <c:formatCode>0.00%</c:formatCode>
                <c:ptCount val="4"/>
                <c:pt idx="0">
                  <c:v>2.06E-2</c:v>
                </c:pt>
                <c:pt idx="1">
                  <c:v>2.9399999999999999E-2</c:v>
                </c:pt>
                <c:pt idx="2">
                  <c:v>3.8399999999999997E-2</c:v>
                </c:pt>
                <c:pt idx="3">
                  <c:v>4.2999999999999997E-2</c:v>
                </c:pt>
              </c:numCache>
            </c:numRef>
          </c:val>
          <c:extLst>
            <c:ext xmlns:c16="http://schemas.microsoft.com/office/drawing/2014/chart" uri="{C3380CC4-5D6E-409C-BE32-E72D297353CC}">
              <c16:uniqueId val="{00000000-C758-4294-94A8-8DDF8BB3EA8A}"/>
            </c:ext>
          </c:extLst>
        </c:ser>
        <c:ser>
          <c:idx val="1"/>
          <c:order val="1"/>
          <c:tx>
            <c:strRef>
              <c:f>Sheet1!$C$1</c:f>
              <c:strCache>
                <c:ptCount val="1"/>
                <c:pt idx="0">
                  <c:v>Appreciation</c:v>
                </c:pt>
              </c:strCache>
            </c:strRef>
          </c:tx>
          <c:spPr>
            <a:solidFill>
              <a:schemeClr val="accent2"/>
            </a:solidFill>
            <a:ln>
              <a:noFill/>
            </a:ln>
            <a:effectLst/>
          </c:spPr>
          <c:invertIfNegative val="0"/>
          <c:cat>
            <c:strRef>
              <c:f>Sheet1!$A$2:$A$5</c:f>
              <c:strCache>
                <c:ptCount val="4"/>
                <c:pt idx="0">
                  <c:v>Core</c:v>
                </c:pt>
                <c:pt idx="1">
                  <c:v>Moderate</c:v>
                </c:pt>
                <c:pt idx="2">
                  <c:v>High</c:v>
                </c:pt>
                <c:pt idx="3">
                  <c:v>Aggressive</c:v>
                </c:pt>
              </c:strCache>
            </c:strRef>
          </c:cat>
          <c:val>
            <c:numRef>
              <c:f>Sheet1!$C$2:$C$5</c:f>
              <c:numCache>
                <c:formatCode>0.00%</c:formatCode>
                <c:ptCount val="4"/>
                <c:pt idx="0">
                  <c:v>3.6999999999999984E-3</c:v>
                </c:pt>
                <c:pt idx="1">
                  <c:v>1.0200000000000004E-2</c:v>
                </c:pt>
                <c:pt idx="2">
                  <c:v>1.9800000000000005E-2</c:v>
                </c:pt>
                <c:pt idx="3">
                  <c:v>2.2900000000000004E-2</c:v>
                </c:pt>
              </c:numCache>
            </c:numRef>
          </c:val>
          <c:extLst>
            <c:ext xmlns:c16="http://schemas.microsoft.com/office/drawing/2014/chart" uri="{C3380CC4-5D6E-409C-BE32-E72D297353CC}">
              <c16:uniqueId val="{00000001-C758-4294-94A8-8DDF8BB3EA8A}"/>
            </c:ext>
          </c:extLst>
        </c:ser>
        <c:dLbls>
          <c:showLegendKey val="0"/>
          <c:showVal val="0"/>
          <c:showCatName val="0"/>
          <c:showSerName val="0"/>
          <c:showPercent val="0"/>
          <c:showBubbleSize val="0"/>
        </c:dLbls>
        <c:gapWidth val="182"/>
        <c:overlap val="100"/>
        <c:axId val="983971656"/>
        <c:axId val="983972048"/>
      </c:barChart>
      <c:scatterChart>
        <c:scatterStyle val="lineMarker"/>
        <c:varyColors val="0"/>
        <c:ser>
          <c:idx val="2"/>
          <c:order val="2"/>
          <c:tx>
            <c:strRef>
              <c:f>Sheet1!$D$1</c:f>
              <c:strCache>
                <c:ptCount val="1"/>
                <c:pt idx="0">
                  <c:v>Total Return</c:v>
                </c:pt>
              </c:strCache>
            </c:strRef>
          </c:tx>
          <c:spPr>
            <a:ln w="25400" cap="rnd">
              <a:noFill/>
              <a:round/>
            </a:ln>
            <a:effectLst/>
          </c:spPr>
          <c:marker>
            <c:symbol val="diamond"/>
            <c:size val="10"/>
            <c:spPr>
              <a:solidFill>
                <a:schemeClr val="accent3"/>
              </a:solidFill>
              <a:ln w="9525">
                <a:solidFill>
                  <a:schemeClr val="accent3"/>
                </a:solidFill>
              </a:ln>
              <a:effectLst/>
            </c:spPr>
          </c:marker>
          <c:xVal>
            <c:strRef>
              <c:f>Sheet1!$A$2:$A$5</c:f>
              <c:strCache>
                <c:ptCount val="4"/>
                <c:pt idx="0">
                  <c:v>Core</c:v>
                </c:pt>
                <c:pt idx="1">
                  <c:v>Moderate</c:v>
                </c:pt>
                <c:pt idx="2">
                  <c:v>High</c:v>
                </c:pt>
                <c:pt idx="3">
                  <c:v>Aggressive</c:v>
                </c:pt>
              </c:strCache>
            </c:strRef>
          </c:xVal>
          <c:yVal>
            <c:numRef>
              <c:f>Sheet1!$D$2:$D$5</c:f>
              <c:numCache>
                <c:formatCode>0.00%</c:formatCode>
                <c:ptCount val="4"/>
                <c:pt idx="0">
                  <c:v>2.4299999999999999E-2</c:v>
                </c:pt>
                <c:pt idx="1">
                  <c:v>3.9600000000000003E-2</c:v>
                </c:pt>
                <c:pt idx="2">
                  <c:v>5.8200000000000002E-2</c:v>
                </c:pt>
                <c:pt idx="3">
                  <c:v>6.59E-2</c:v>
                </c:pt>
              </c:numCache>
            </c:numRef>
          </c:yVal>
          <c:smooth val="0"/>
          <c:extLst>
            <c:ext xmlns:c16="http://schemas.microsoft.com/office/drawing/2014/chart" uri="{C3380CC4-5D6E-409C-BE32-E72D297353CC}">
              <c16:uniqueId val="{00000002-C758-4294-94A8-8DDF8BB3EA8A}"/>
            </c:ext>
          </c:extLst>
        </c:ser>
        <c:dLbls>
          <c:showLegendKey val="0"/>
          <c:showVal val="0"/>
          <c:showCatName val="0"/>
          <c:showSerName val="0"/>
          <c:showPercent val="0"/>
          <c:showBubbleSize val="0"/>
        </c:dLbls>
        <c:axId val="983972832"/>
        <c:axId val="983972440"/>
      </c:scatterChart>
      <c:catAx>
        <c:axId val="983971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Target Income ETF Model Portfolios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72048"/>
        <c:crosses val="autoZero"/>
        <c:auto val="1"/>
        <c:lblAlgn val="ctr"/>
        <c:lblOffset val="100"/>
        <c:noMultiLvlLbl val="0"/>
      </c:catAx>
      <c:valAx>
        <c:axId val="983972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Rate of Return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71656"/>
        <c:crosses val="autoZero"/>
        <c:crossBetween val="between"/>
      </c:valAx>
      <c:valAx>
        <c:axId val="983972440"/>
        <c:scaling>
          <c:orientation val="minMax"/>
        </c:scaling>
        <c:delete val="1"/>
        <c:axPos val="r"/>
        <c:numFmt formatCode="0.00%" sourceLinked="1"/>
        <c:majorTickMark val="out"/>
        <c:minorTickMark val="none"/>
        <c:tickLblPos val="nextTo"/>
        <c:crossAx val="983972832"/>
        <c:crosses val="max"/>
        <c:crossBetween val="midCat"/>
      </c:valAx>
      <c:valAx>
        <c:axId val="983972832"/>
        <c:scaling>
          <c:orientation val="minMax"/>
        </c:scaling>
        <c:delete val="1"/>
        <c:axPos val="t"/>
        <c:majorTickMark val="out"/>
        <c:minorTickMark val="none"/>
        <c:tickLblPos val="nextTo"/>
        <c:crossAx val="983972440"/>
        <c:crosses val="max"/>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Income</c:v>
                </c:pt>
              </c:strCache>
            </c:strRef>
          </c:tx>
          <c:spPr>
            <a:solidFill>
              <a:schemeClr val="accent1"/>
            </a:solidFill>
            <a:ln>
              <a:noFill/>
            </a:ln>
            <a:effectLst/>
          </c:spPr>
          <c:invertIfNegative val="0"/>
          <c:cat>
            <c:strRef>
              <c:f>Sheet1!$A$2:$A$5</c:f>
              <c:strCache>
                <c:ptCount val="4"/>
                <c:pt idx="0">
                  <c:v>Core</c:v>
                </c:pt>
                <c:pt idx="1">
                  <c:v>Moderate</c:v>
                </c:pt>
                <c:pt idx="2">
                  <c:v>High</c:v>
                </c:pt>
                <c:pt idx="3">
                  <c:v>Aggressive</c:v>
                </c:pt>
              </c:strCache>
            </c:strRef>
          </c:cat>
          <c:val>
            <c:numRef>
              <c:f>Sheet1!$B$2:$B$5</c:f>
              <c:numCache>
                <c:formatCode>0.00%</c:formatCode>
                <c:ptCount val="4"/>
                <c:pt idx="0">
                  <c:v>2.1899999999999999E-2</c:v>
                </c:pt>
                <c:pt idx="1">
                  <c:v>3.1300000000000001E-2</c:v>
                </c:pt>
                <c:pt idx="2">
                  <c:v>4.0300000000000002E-2</c:v>
                </c:pt>
                <c:pt idx="3">
                  <c:v>4.7699999999999999E-2</c:v>
                </c:pt>
              </c:numCache>
            </c:numRef>
          </c:val>
          <c:extLst>
            <c:ext xmlns:c16="http://schemas.microsoft.com/office/drawing/2014/chart" uri="{C3380CC4-5D6E-409C-BE32-E72D297353CC}">
              <c16:uniqueId val="{00000000-7225-4D89-9108-9A36FEB500FE}"/>
            </c:ext>
          </c:extLst>
        </c:ser>
        <c:ser>
          <c:idx val="1"/>
          <c:order val="1"/>
          <c:tx>
            <c:strRef>
              <c:f>Sheet1!$C$1</c:f>
              <c:strCache>
                <c:ptCount val="1"/>
                <c:pt idx="0">
                  <c:v>Appreciation</c:v>
                </c:pt>
              </c:strCache>
            </c:strRef>
          </c:tx>
          <c:spPr>
            <a:solidFill>
              <a:schemeClr val="accent2"/>
            </a:solidFill>
            <a:ln>
              <a:noFill/>
            </a:ln>
            <a:effectLst/>
          </c:spPr>
          <c:invertIfNegative val="0"/>
          <c:cat>
            <c:strRef>
              <c:f>Sheet1!$A$2:$A$5</c:f>
              <c:strCache>
                <c:ptCount val="4"/>
                <c:pt idx="0">
                  <c:v>Core</c:v>
                </c:pt>
                <c:pt idx="1">
                  <c:v>Moderate</c:v>
                </c:pt>
                <c:pt idx="2">
                  <c:v>High</c:v>
                </c:pt>
                <c:pt idx="3">
                  <c:v>Aggressive</c:v>
                </c:pt>
              </c:strCache>
            </c:strRef>
          </c:cat>
          <c:val>
            <c:numRef>
              <c:f>Sheet1!$C$2:$C$5</c:f>
              <c:numCache>
                <c:formatCode>0.00%</c:formatCode>
                <c:ptCount val="4"/>
                <c:pt idx="0">
                  <c:v>-3.9000000000000007E-3</c:v>
                </c:pt>
                <c:pt idx="1">
                  <c:v>-3.1000000000000021E-3</c:v>
                </c:pt>
                <c:pt idx="2">
                  <c:v>-5.2000000000000032E-3</c:v>
                </c:pt>
                <c:pt idx="3">
                  <c:v>-8.9999999999999802E-4</c:v>
                </c:pt>
              </c:numCache>
            </c:numRef>
          </c:val>
          <c:extLst>
            <c:ext xmlns:c16="http://schemas.microsoft.com/office/drawing/2014/chart" uri="{C3380CC4-5D6E-409C-BE32-E72D297353CC}">
              <c16:uniqueId val="{00000001-7225-4D89-9108-9A36FEB500FE}"/>
            </c:ext>
          </c:extLst>
        </c:ser>
        <c:dLbls>
          <c:showLegendKey val="0"/>
          <c:showVal val="0"/>
          <c:showCatName val="0"/>
          <c:showSerName val="0"/>
          <c:showPercent val="0"/>
          <c:showBubbleSize val="0"/>
        </c:dLbls>
        <c:gapWidth val="182"/>
        <c:overlap val="100"/>
        <c:axId val="983973616"/>
        <c:axId val="983974008"/>
      </c:barChart>
      <c:scatterChart>
        <c:scatterStyle val="lineMarker"/>
        <c:varyColors val="0"/>
        <c:ser>
          <c:idx val="2"/>
          <c:order val="2"/>
          <c:tx>
            <c:strRef>
              <c:f>Sheet1!$D$1</c:f>
              <c:strCache>
                <c:ptCount val="1"/>
                <c:pt idx="0">
                  <c:v>Total Return</c:v>
                </c:pt>
              </c:strCache>
            </c:strRef>
          </c:tx>
          <c:spPr>
            <a:ln w="25400" cap="rnd">
              <a:noFill/>
              <a:round/>
            </a:ln>
            <a:effectLst/>
          </c:spPr>
          <c:marker>
            <c:symbol val="diamond"/>
            <c:size val="10"/>
            <c:spPr>
              <a:solidFill>
                <a:schemeClr val="accent3"/>
              </a:solidFill>
              <a:ln w="9525">
                <a:solidFill>
                  <a:schemeClr val="accent3"/>
                </a:solidFill>
              </a:ln>
              <a:effectLst/>
            </c:spPr>
          </c:marker>
          <c:xVal>
            <c:strRef>
              <c:f>Sheet1!$A$2:$A$5</c:f>
              <c:strCache>
                <c:ptCount val="4"/>
                <c:pt idx="0">
                  <c:v>Core</c:v>
                </c:pt>
                <c:pt idx="1">
                  <c:v>Moderate</c:v>
                </c:pt>
                <c:pt idx="2">
                  <c:v>High</c:v>
                </c:pt>
                <c:pt idx="3">
                  <c:v>Aggressive</c:v>
                </c:pt>
              </c:strCache>
            </c:strRef>
          </c:xVal>
          <c:yVal>
            <c:numRef>
              <c:f>Sheet1!$D$2:$D$5</c:f>
              <c:numCache>
                <c:formatCode>0.00%</c:formatCode>
                <c:ptCount val="4"/>
                <c:pt idx="0">
                  <c:v>1.7999999999999999E-2</c:v>
                </c:pt>
                <c:pt idx="1">
                  <c:v>2.8199999999999999E-2</c:v>
                </c:pt>
                <c:pt idx="2">
                  <c:v>3.5099999999999999E-2</c:v>
                </c:pt>
                <c:pt idx="3">
                  <c:v>4.6800000000000001E-2</c:v>
                </c:pt>
              </c:numCache>
            </c:numRef>
          </c:yVal>
          <c:smooth val="0"/>
          <c:extLst>
            <c:ext xmlns:c16="http://schemas.microsoft.com/office/drawing/2014/chart" uri="{C3380CC4-5D6E-409C-BE32-E72D297353CC}">
              <c16:uniqueId val="{00000002-7225-4D89-9108-9A36FEB500FE}"/>
            </c:ext>
          </c:extLst>
        </c:ser>
        <c:dLbls>
          <c:showLegendKey val="0"/>
          <c:showVal val="0"/>
          <c:showCatName val="0"/>
          <c:showSerName val="0"/>
          <c:showPercent val="0"/>
          <c:showBubbleSize val="0"/>
        </c:dLbls>
        <c:axId val="983974792"/>
        <c:axId val="983974400"/>
      </c:scatterChart>
      <c:catAx>
        <c:axId val="9839736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Target Income ETF</a:t>
                </a:r>
                <a:r>
                  <a:rPr lang="en-US" sz="1000" baseline="0" dirty="0"/>
                  <a:t> Model</a:t>
                </a:r>
                <a:r>
                  <a:rPr lang="en-US" sz="1000" dirty="0"/>
                  <a:t> Portfolios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74008"/>
        <c:crosses val="autoZero"/>
        <c:auto val="1"/>
        <c:lblAlgn val="ctr"/>
        <c:lblOffset val="100"/>
        <c:noMultiLvlLbl val="0"/>
      </c:catAx>
      <c:valAx>
        <c:axId val="983974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Rate of Return (%) - Annualized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73616"/>
        <c:crosses val="autoZero"/>
        <c:crossBetween val="between"/>
      </c:valAx>
      <c:valAx>
        <c:axId val="983974400"/>
        <c:scaling>
          <c:orientation val="minMax"/>
        </c:scaling>
        <c:delete val="1"/>
        <c:axPos val="r"/>
        <c:numFmt formatCode="0.00%" sourceLinked="1"/>
        <c:majorTickMark val="out"/>
        <c:minorTickMark val="none"/>
        <c:tickLblPos val="nextTo"/>
        <c:crossAx val="983974792"/>
        <c:crosses val="max"/>
        <c:crossBetween val="midCat"/>
      </c:valAx>
      <c:valAx>
        <c:axId val="983974792"/>
        <c:scaling>
          <c:orientation val="minMax"/>
        </c:scaling>
        <c:delete val="1"/>
        <c:axPos val="t"/>
        <c:majorTickMark val="out"/>
        <c:minorTickMark val="none"/>
        <c:tickLblPos val="nextTo"/>
        <c:crossAx val="983974400"/>
        <c:crosses val="max"/>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Income</c:v>
                </c:pt>
              </c:strCache>
            </c:strRef>
          </c:tx>
          <c:spPr>
            <a:solidFill>
              <a:schemeClr val="accent1"/>
            </a:solidFill>
            <a:ln>
              <a:noFill/>
            </a:ln>
            <a:effectLst/>
          </c:spPr>
          <c:invertIfNegative val="0"/>
          <c:cat>
            <c:strRef>
              <c:f>Sheet1!$A$2:$A$5</c:f>
              <c:strCache>
                <c:ptCount val="4"/>
                <c:pt idx="0">
                  <c:v>Core</c:v>
                </c:pt>
                <c:pt idx="1">
                  <c:v>Moderate</c:v>
                </c:pt>
                <c:pt idx="2">
                  <c:v>High</c:v>
                </c:pt>
                <c:pt idx="3">
                  <c:v>Aggressive</c:v>
                </c:pt>
              </c:strCache>
            </c:strRef>
          </c:cat>
          <c:val>
            <c:numRef>
              <c:f>Sheet1!$B$2:$B$5</c:f>
              <c:numCache>
                <c:formatCode>0.00%</c:formatCode>
                <c:ptCount val="4"/>
                <c:pt idx="0">
                  <c:v>2.18E-2</c:v>
                </c:pt>
                <c:pt idx="1">
                  <c:v>3.09E-2</c:v>
                </c:pt>
                <c:pt idx="2">
                  <c:v>3.9100000000000003E-2</c:v>
                </c:pt>
                <c:pt idx="3">
                  <c:v>4.4900000000000002E-2</c:v>
                </c:pt>
              </c:numCache>
            </c:numRef>
          </c:val>
          <c:extLst>
            <c:ext xmlns:c16="http://schemas.microsoft.com/office/drawing/2014/chart" uri="{C3380CC4-5D6E-409C-BE32-E72D297353CC}">
              <c16:uniqueId val="{00000000-76B3-4238-83AB-FBA74E22132D}"/>
            </c:ext>
          </c:extLst>
        </c:ser>
        <c:ser>
          <c:idx val="1"/>
          <c:order val="1"/>
          <c:tx>
            <c:strRef>
              <c:f>Sheet1!$C$1</c:f>
              <c:strCache>
                <c:ptCount val="1"/>
                <c:pt idx="0">
                  <c:v>Appreciation</c:v>
                </c:pt>
              </c:strCache>
            </c:strRef>
          </c:tx>
          <c:spPr>
            <a:solidFill>
              <a:schemeClr val="accent2"/>
            </a:solidFill>
            <a:ln>
              <a:noFill/>
            </a:ln>
            <a:effectLst/>
          </c:spPr>
          <c:invertIfNegative val="0"/>
          <c:cat>
            <c:strRef>
              <c:f>Sheet1!$A$2:$A$5</c:f>
              <c:strCache>
                <c:ptCount val="4"/>
                <c:pt idx="0">
                  <c:v>Core</c:v>
                </c:pt>
                <c:pt idx="1">
                  <c:v>Moderate</c:v>
                </c:pt>
                <c:pt idx="2">
                  <c:v>High</c:v>
                </c:pt>
                <c:pt idx="3">
                  <c:v>Aggressive</c:v>
                </c:pt>
              </c:strCache>
            </c:strRef>
          </c:cat>
          <c:val>
            <c:numRef>
              <c:f>Sheet1!$C$2:$C$5</c:f>
              <c:numCache>
                <c:formatCode>0.00%</c:formatCode>
                <c:ptCount val="4"/>
                <c:pt idx="0">
                  <c:v>-2.3999999999999994E-3</c:v>
                </c:pt>
                <c:pt idx="1">
                  <c:v>2.4000000000000028E-3</c:v>
                </c:pt>
                <c:pt idx="2">
                  <c:v>8.7999999999999953E-3</c:v>
                </c:pt>
                <c:pt idx="3">
                  <c:v>1.8300000000000004E-2</c:v>
                </c:pt>
              </c:numCache>
            </c:numRef>
          </c:val>
          <c:extLst>
            <c:ext xmlns:c16="http://schemas.microsoft.com/office/drawing/2014/chart" uri="{C3380CC4-5D6E-409C-BE32-E72D297353CC}">
              <c16:uniqueId val="{00000001-76B3-4238-83AB-FBA74E22132D}"/>
            </c:ext>
          </c:extLst>
        </c:ser>
        <c:dLbls>
          <c:showLegendKey val="0"/>
          <c:showVal val="0"/>
          <c:showCatName val="0"/>
          <c:showSerName val="0"/>
          <c:showPercent val="0"/>
          <c:showBubbleSize val="0"/>
        </c:dLbls>
        <c:gapWidth val="182"/>
        <c:overlap val="100"/>
        <c:axId val="983975576"/>
        <c:axId val="983975968"/>
      </c:barChart>
      <c:scatterChart>
        <c:scatterStyle val="lineMarker"/>
        <c:varyColors val="0"/>
        <c:ser>
          <c:idx val="2"/>
          <c:order val="2"/>
          <c:tx>
            <c:strRef>
              <c:f>Sheet1!$D$1</c:f>
              <c:strCache>
                <c:ptCount val="1"/>
                <c:pt idx="0">
                  <c:v>Total Return</c:v>
                </c:pt>
              </c:strCache>
            </c:strRef>
          </c:tx>
          <c:spPr>
            <a:ln w="25400" cap="rnd">
              <a:noFill/>
              <a:round/>
            </a:ln>
            <a:effectLst/>
          </c:spPr>
          <c:marker>
            <c:symbol val="diamond"/>
            <c:size val="10"/>
            <c:spPr>
              <a:solidFill>
                <a:schemeClr val="accent3"/>
              </a:solidFill>
              <a:ln w="9525">
                <a:solidFill>
                  <a:schemeClr val="accent3"/>
                </a:solidFill>
              </a:ln>
              <a:effectLst/>
            </c:spPr>
          </c:marker>
          <c:xVal>
            <c:strRef>
              <c:f>Sheet1!$A$2:$A$5</c:f>
              <c:strCache>
                <c:ptCount val="4"/>
                <c:pt idx="0">
                  <c:v>Core</c:v>
                </c:pt>
                <c:pt idx="1">
                  <c:v>Moderate</c:v>
                </c:pt>
                <c:pt idx="2">
                  <c:v>High</c:v>
                </c:pt>
                <c:pt idx="3">
                  <c:v>Aggressive</c:v>
                </c:pt>
              </c:strCache>
            </c:strRef>
          </c:xVal>
          <c:yVal>
            <c:numRef>
              <c:f>Sheet1!$D$2:$D$5</c:f>
              <c:numCache>
                <c:formatCode>0.00%</c:formatCode>
                <c:ptCount val="4"/>
                <c:pt idx="0">
                  <c:v>1.9400000000000001E-2</c:v>
                </c:pt>
                <c:pt idx="1">
                  <c:v>3.3300000000000003E-2</c:v>
                </c:pt>
                <c:pt idx="2">
                  <c:v>4.7899999999999998E-2</c:v>
                </c:pt>
                <c:pt idx="3">
                  <c:v>6.3200000000000006E-2</c:v>
                </c:pt>
              </c:numCache>
            </c:numRef>
          </c:yVal>
          <c:smooth val="0"/>
          <c:extLst>
            <c:ext xmlns:c16="http://schemas.microsoft.com/office/drawing/2014/chart" uri="{C3380CC4-5D6E-409C-BE32-E72D297353CC}">
              <c16:uniqueId val="{00000002-76B3-4238-83AB-FBA74E22132D}"/>
            </c:ext>
          </c:extLst>
        </c:ser>
        <c:dLbls>
          <c:showLegendKey val="0"/>
          <c:showVal val="0"/>
          <c:showCatName val="0"/>
          <c:showSerName val="0"/>
          <c:showPercent val="0"/>
          <c:showBubbleSize val="0"/>
        </c:dLbls>
        <c:axId val="983976752"/>
        <c:axId val="983976360"/>
      </c:scatterChart>
      <c:catAx>
        <c:axId val="9839755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Target Income ETF and MF Blended</a:t>
                </a:r>
                <a:r>
                  <a:rPr lang="en-US" sz="1000" baseline="0" dirty="0"/>
                  <a:t> Model</a:t>
                </a:r>
                <a:r>
                  <a:rPr lang="en-US" sz="1000" dirty="0"/>
                  <a:t> Portfolios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75968"/>
        <c:crosses val="autoZero"/>
        <c:auto val="1"/>
        <c:lblAlgn val="ctr"/>
        <c:lblOffset val="100"/>
        <c:noMultiLvlLbl val="0"/>
      </c:catAx>
      <c:valAx>
        <c:axId val="983975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Rate of Return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75576"/>
        <c:crosses val="autoZero"/>
        <c:crossBetween val="between"/>
      </c:valAx>
      <c:valAx>
        <c:axId val="983976360"/>
        <c:scaling>
          <c:orientation val="minMax"/>
        </c:scaling>
        <c:delete val="1"/>
        <c:axPos val="r"/>
        <c:numFmt formatCode="0.00%" sourceLinked="1"/>
        <c:majorTickMark val="out"/>
        <c:minorTickMark val="none"/>
        <c:tickLblPos val="nextTo"/>
        <c:crossAx val="983976752"/>
        <c:crosses val="max"/>
        <c:crossBetween val="midCat"/>
      </c:valAx>
      <c:valAx>
        <c:axId val="983976752"/>
        <c:scaling>
          <c:orientation val="minMax"/>
        </c:scaling>
        <c:delete val="1"/>
        <c:axPos val="t"/>
        <c:majorTickMark val="out"/>
        <c:minorTickMark val="none"/>
        <c:tickLblPos val="nextTo"/>
        <c:crossAx val="983976360"/>
        <c:crosses val="max"/>
        <c:crossBetween val="midCat"/>
      </c:valAx>
      <c:spPr>
        <a:noFill/>
        <a:ln>
          <a:noFill/>
        </a:ln>
        <a:effectLst/>
      </c:spPr>
    </c:plotArea>
    <c:legend>
      <c:legendPos val="b"/>
      <c:layout>
        <c:manualLayout>
          <c:xMode val="edge"/>
          <c:yMode val="edge"/>
          <c:x val="0.12906214848143982"/>
          <c:y val="0.83010927532148682"/>
          <c:w val="0.74187570303712036"/>
          <c:h val="9.83284699442554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Income</c:v>
                </c:pt>
              </c:strCache>
            </c:strRef>
          </c:tx>
          <c:spPr>
            <a:solidFill>
              <a:schemeClr val="accent1"/>
            </a:solidFill>
            <a:ln>
              <a:noFill/>
            </a:ln>
            <a:effectLst/>
          </c:spPr>
          <c:invertIfNegative val="0"/>
          <c:cat>
            <c:strRef>
              <c:f>Sheet1!$A$2:$A$5</c:f>
              <c:strCache>
                <c:ptCount val="4"/>
                <c:pt idx="0">
                  <c:v>Core</c:v>
                </c:pt>
                <c:pt idx="1">
                  <c:v>Moderate</c:v>
                </c:pt>
                <c:pt idx="2">
                  <c:v>High</c:v>
                </c:pt>
                <c:pt idx="3">
                  <c:v>Aggressive</c:v>
                </c:pt>
              </c:strCache>
            </c:strRef>
          </c:cat>
          <c:val>
            <c:numRef>
              <c:f>Sheet1!$B$2:$B$5</c:f>
              <c:numCache>
                <c:formatCode>0.0%</c:formatCode>
                <c:ptCount val="4"/>
                <c:pt idx="0">
                  <c:v>2.3900000000000001E-2</c:v>
                </c:pt>
                <c:pt idx="1">
                  <c:v>3.3799999999999997E-2</c:v>
                </c:pt>
                <c:pt idx="2">
                  <c:v>4.3099999999999999E-2</c:v>
                </c:pt>
                <c:pt idx="3">
                  <c:v>4.9399999999999999E-2</c:v>
                </c:pt>
              </c:numCache>
            </c:numRef>
          </c:val>
          <c:extLst>
            <c:ext xmlns:c16="http://schemas.microsoft.com/office/drawing/2014/chart" uri="{C3380CC4-5D6E-409C-BE32-E72D297353CC}">
              <c16:uniqueId val="{00000000-73F4-443A-97D3-86CA9120248E}"/>
            </c:ext>
          </c:extLst>
        </c:ser>
        <c:ser>
          <c:idx val="1"/>
          <c:order val="1"/>
          <c:tx>
            <c:strRef>
              <c:f>Sheet1!$C$1</c:f>
              <c:strCache>
                <c:ptCount val="1"/>
                <c:pt idx="0">
                  <c:v>Appreciation</c:v>
                </c:pt>
              </c:strCache>
            </c:strRef>
          </c:tx>
          <c:spPr>
            <a:solidFill>
              <a:schemeClr val="accent2"/>
            </a:solidFill>
            <a:ln>
              <a:noFill/>
            </a:ln>
            <a:effectLst/>
          </c:spPr>
          <c:invertIfNegative val="0"/>
          <c:cat>
            <c:strRef>
              <c:f>Sheet1!$A$2:$A$5</c:f>
              <c:strCache>
                <c:ptCount val="4"/>
                <c:pt idx="0">
                  <c:v>Core</c:v>
                </c:pt>
                <c:pt idx="1">
                  <c:v>Moderate</c:v>
                </c:pt>
                <c:pt idx="2">
                  <c:v>High</c:v>
                </c:pt>
                <c:pt idx="3">
                  <c:v>Aggressive</c:v>
                </c:pt>
              </c:strCache>
            </c:strRef>
          </c:cat>
          <c:val>
            <c:numRef>
              <c:f>Sheet1!$C$2:$C$5</c:f>
              <c:numCache>
                <c:formatCode>0.0%</c:formatCode>
                <c:ptCount val="4"/>
                <c:pt idx="0">
                  <c:v>-4.0999999999999995E-3</c:v>
                </c:pt>
                <c:pt idx="1">
                  <c:v>-5.0999999999999969E-3</c:v>
                </c:pt>
                <c:pt idx="2">
                  <c:v>-3.599999999999999E-3</c:v>
                </c:pt>
                <c:pt idx="3">
                  <c:v>5.0000000000000044E-4</c:v>
                </c:pt>
              </c:numCache>
            </c:numRef>
          </c:val>
          <c:extLst>
            <c:ext xmlns:c16="http://schemas.microsoft.com/office/drawing/2014/chart" uri="{C3380CC4-5D6E-409C-BE32-E72D297353CC}">
              <c16:uniqueId val="{00000001-73F4-443A-97D3-86CA9120248E}"/>
            </c:ext>
          </c:extLst>
        </c:ser>
        <c:dLbls>
          <c:showLegendKey val="0"/>
          <c:showVal val="0"/>
          <c:showCatName val="0"/>
          <c:showSerName val="0"/>
          <c:showPercent val="0"/>
          <c:showBubbleSize val="0"/>
        </c:dLbls>
        <c:gapWidth val="182"/>
        <c:overlap val="100"/>
        <c:axId val="983977536"/>
        <c:axId val="983977928"/>
      </c:barChart>
      <c:scatterChart>
        <c:scatterStyle val="lineMarker"/>
        <c:varyColors val="0"/>
        <c:ser>
          <c:idx val="2"/>
          <c:order val="2"/>
          <c:tx>
            <c:strRef>
              <c:f>Sheet1!$D$1</c:f>
              <c:strCache>
                <c:ptCount val="1"/>
                <c:pt idx="0">
                  <c:v>Total Return</c:v>
                </c:pt>
              </c:strCache>
            </c:strRef>
          </c:tx>
          <c:spPr>
            <a:ln w="25400" cap="rnd">
              <a:noFill/>
              <a:round/>
            </a:ln>
            <a:effectLst/>
          </c:spPr>
          <c:marker>
            <c:symbol val="diamond"/>
            <c:size val="10"/>
            <c:spPr>
              <a:solidFill>
                <a:schemeClr val="accent3"/>
              </a:solidFill>
              <a:ln w="9525">
                <a:solidFill>
                  <a:schemeClr val="accent3"/>
                </a:solidFill>
              </a:ln>
              <a:effectLst/>
            </c:spPr>
          </c:marker>
          <c:xVal>
            <c:strRef>
              <c:f>Sheet1!$A$2:$A$5</c:f>
              <c:strCache>
                <c:ptCount val="4"/>
                <c:pt idx="0">
                  <c:v>Core</c:v>
                </c:pt>
                <c:pt idx="1">
                  <c:v>Moderate</c:v>
                </c:pt>
                <c:pt idx="2">
                  <c:v>High</c:v>
                </c:pt>
                <c:pt idx="3">
                  <c:v>Aggressive</c:v>
                </c:pt>
              </c:strCache>
            </c:strRef>
          </c:xVal>
          <c:yVal>
            <c:numRef>
              <c:f>Sheet1!$D$2:$D$5</c:f>
              <c:numCache>
                <c:formatCode>0.0%</c:formatCode>
                <c:ptCount val="4"/>
                <c:pt idx="0">
                  <c:v>1.9800000000000002E-2</c:v>
                </c:pt>
                <c:pt idx="1">
                  <c:v>2.87E-2</c:v>
                </c:pt>
                <c:pt idx="2">
                  <c:v>3.95E-2</c:v>
                </c:pt>
                <c:pt idx="3">
                  <c:v>4.99E-2</c:v>
                </c:pt>
              </c:numCache>
            </c:numRef>
          </c:yVal>
          <c:smooth val="0"/>
          <c:extLst>
            <c:ext xmlns:c16="http://schemas.microsoft.com/office/drawing/2014/chart" uri="{C3380CC4-5D6E-409C-BE32-E72D297353CC}">
              <c16:uniqueId val="{00000002-73F4-443A-97D3-86CA9120248E}"/>
            </c:ext>
          </c:extLst>
        </c:ser>
        <c:dLbls>
          <c:showLegendKey val="0"/>
          <c:showVal val="0"/>
          <c:showCatName val="0"/>
          <c:showSerName val="0"/>
          <c:showPercent val="0"/>
          <c:showBubbleSize val="0"/>
        </c:dLbls>
        <c:axId val="983978712"/>
        <c:axId val="983978320"/>
      </c:scatterChart>
      <c:catAx>
        <c:axId val="983977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Target Income ETF and MF Blended Model Portfolios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77928"/>
        <c:crosses val="autoZero"/>
        <c:auto val="1"/>
        <c:lblAlgn val="ctr"/>
        <c:lblOffset val="100"/>
        <c:noMultiLvlLbl val="0"/>
      </c:catAx>
      <c:valAx>
        <c:axId val="983977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Rate of Return (%) - Annualized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3977536"/>
        <c:crosses val="autoZero"/>
        <c:crossBetween val="between"/>
      </c:valAx>
      <c:valAx>
        <c:axId val="983978320"/>
        <c:scaling>
          <c:orientation val="minMax"/>
        </c:scaling>
        <c:delete val="1"/>
        <c:axPos val="r"/>
        <c:numFmt formatCode="0.0%" sourceLinked="1"/>
        <c:majorTickMark val="out"/>
        <c:minorTickMark val="none"/>
        <c:tickLblPos val="nextTo"/>
        <c:crossAx val="983978712"/>
        <c:crosses val="max"/>
        <c:crossBetween val="midCat"/>
      </c:valAx>
      <c:valAx>
        <c:axId val="983978712"/>
        <c:scaling>
          <c:orientation val="minMax"/>
        </c:scaling>
        <c:delete val="1"/>
        <c:axPos val="t"/>
        <c:majorTickMark val="out"/>
        <c:minorTickMark val="none"/>
        <c:tickLblPos val="nextTo"/>
        <c:crossAx val="983978320"/>
        <c:crosses val="max"/>
        <c:crossBetween val="midCat"/>
      </c:valAx>
      <c:spPr>
        <a:noFill/>
        <a:ln>
          <a:noFill/>
        </a:ln>
        <a:effectLst/>
      </c:spPr>
    </c:plotArea>
    <c:legend>
      <c:legendPos val="b"/>
      <c:layout>
        <c:manualLayout>
          <c:xMode val="edge"/>
          <c:yMode val="edge"/>
          <c:x val="0.14691929133858267"/>
          <c:y val="0.81477458100075228"/>
          <c:w val="0.74187570303712036"/>
          <c:h val="9.83284303683039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277B-428A-936E-8C34990AA5F6}"/>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277B-428A-936E-8C34990AA5F6}"/>
              </c:ext>
            </c:extLst>
          </c:dPt>
          <c:cat>
            <c:strRef>
              <c:f>Sheet1!$A$2:$A$3</c:f>
              <c:strCache>
                <c:ptCount val="2"/>
                <c:pt idx="0">
                  <c:v>FI</c:v>
                </c:pt>
                <c:pt idx="1">
                  <c:v>EQ</c:v>
                </c:pt>
              </c:strCache>
            </c:strRef>
          </c:cat>
          <c:val>
            <c:numRef>
              <c:f>Sheet1!$F$2:$F$3</c:f>
              <c:numCache>
                <c:formatCode>0%</c:formatCode>
                <c:ptCount val="2"/>
                <c:pt idx="0" formatCode="0.0%">
                  <c:v>0.5</c:v>
                </c:pt>
                <c:pt idx="1">
                  <c:v>0.5</c:v>
                </c:pt>
              </c:numCache>
            </c:numRef>
          </c:val>
          <c:extLst>
            <c:ext xmlns:c16="http://schemas.microsoft.com/office/drawing/2014/chart" uri="{C3380CC4-5D6E-409C-BE32-E72D297353CC}">
              <c16:uniqueId val="{00000004-277B-428A-936E-8C34990AA5F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14EB-4105-9C0B-BC28FE707D77}"/>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14EB-4105-9C0B-BC28FE707D77}"/>
              </c:ext>
            </c:extLst>
          </c:dPt>
          <c:cat>
            <c:strRef>
              <c:f>Sheet1!$A$2:$A$3</c:f>
              <c:strCache>
                <c:ptCount val="2"/>
                <c:pt idx="0">
                  <c:v>FI</c:v>
                </c:pt>
                <c:pt idx="1">
                  <c:v>EQ</c:v>
                </c:pt>
              </c:strCache>
            </c:strRef>
          </c:cat>
          <c:val>
            <c:numRef>
              <c:f>Sheet1!$G$2:$G$3</c:f>
              <c:numCache>
                <c:formatCode>0%</c:formatCode>
                <c:ptCount val="2"/>
                <c:pt idx="0" formatCode="0.0%">
                  <c:v>0.6</c:v>
                </c:pt>
                <c:pt idx="1">
                  <c:v>0.4</c:v>
                </c:pt>
              </c:numCache>
            </c:numRef>
          </c:val>
          <c:extLst>
            <c:ext xmlns:c16="http://schemas.microsoft.com/office/drawing/2014/chart" uri="{C3380CC4-5D6E-409C-BE32-E72D297353CC}">
              <c16:uniqueId val="{00000004-14EB-4105-9C0B-BC28FE707D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solidFill>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6771-4E15-BB89-02707F42DA6C}"/>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6771-4E15-BB89-02707F42DA6C}"/>
              </c:ext>
            </c:extLst>
          </c:dPt>
          <c:cat>
            <c:strRef>
              <c:f>Sheet1!$A$2:$A$3</c:f>
              <c:strCache>
                <c:ptCount val="2"/>
                <c:pt idx="0">
                  <c:v>FI</c:v>
                </c:pt>
                <c:pt idx="1">
                  <c:v>EQ</c:v>
                </c:pt>
              </c:strCache>
            </c:strRef>
          </c:cat>
          <c:val>
            <c:numRef>
              <c:f>Sheet1!$H$2:$H$3</c:f>
              <c:numCache>
                <c:formatCode>0%</c:formatCode>
                <c:ptCount val="2"/>
                <c:pt idx="0" formatCode="0.0%">
                  <c:v>0.7</c:v>
                </c:pt>
                <c:pt idx="1">
                  <c:v>0.30000000000000004</c:v>
                </c:pt>
              </c:numCache>
            </c:numRef>
          </c:val>
          <c:extLst>
            <c:ext xmlns:c16="http://schemas.microsoft.com/office/drawing/2014/chart" uri="{C3380CC4-5D6E-409C-BE32-E72D297353CC}">
              <c16:uniqueId val="{00000004-6771-4E15-BB89-02707F42DA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0"/>
            <a:ext cx="3169921" cy="479832"/>
          </a:xfrm>
          <a:prstGeom prst="rect">
            <a:avLst/>
          </a:prstGeom>
        </p:spPr>
        <p:txBody>
          <a:bodyPr vert="horz" lIns="92241" tIns="46120" rIns="92241" bIns="46120" rtlCol="0"/>
          <a:lstStyle>
            <a:lvl1pPr algn="l">
              <a:defRPr sz="1300"/>
            </a:lvl1pPr>
          </a:lstStyle>
          <a:p>
            <a:endParaRPr/>
          </a:p>
        </p:txBody>
      </p:sp>
      <p:sp>
        <p:nvSpPr>
          <p:cNvPr id="4" name="Footer Placeholder 3"/>
          <p:cNvSpPr>
            <a:spLocks noGrp="1"/>
          </p:cNvSpPr>
          <p:nvPr>
            <p:ph type="ftr" sz="quarter" idx="2"/>
          </p:nvPr>
        </p:nvSpPr>
        <p:spPr>
          <a:xfrm>
            <a:off x="7" y="9119842"/>
            <a:ext cx="3169921" cy="479831"/>
          </a:xfrm>
          <a:prstGeom prst="rect">
            <a:avLst/>
          </a:prstGeom>
        </p:spPr>
        <p:txBody>
          <a:bodyPr vert="horz" lIns="92241" tIns="46120" rIns="92241" bIns="46120" rtlCol="0" anchor="b"/>
          <a:lstStyle>
            <a:lvl1pPr algn="l">
              <a:defRPr sz="1300"/>
            </a:lvl1pPr>
          </a:lstStyle>
          <a:p>
            <a:endParaRPr/>
          </a:p>
        </p:txBody>
      </p:sp>
    </p:spTree>
    <p:extLst>
      <p:ext uri="{BB962C8B-B14F-4D97-AF65-F5344CB8AC3E}">
        <p14:creationId xmlns:p14="http://schemas.microsoft.com/office/powerpoint/2010/main" val="585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0"/>
            <a:ext cx="3169921" cy="479832"/>
          </a:xfrm>
          <a:prstGeom prst="rect">
            <a:avLst/>
          </a:prstGeom>
        </p:spPr>
        <p:txBody>
          <a:bodyPr vert="horz" lIns="92241" tIns="46120" rIns="92241" bIns="46120" rtlCol="0"/>
          <a:lstStyle>
            <a:lvl1pPr algn="l">
              <a:defRPr sz="1300"/>
            </a:lvl1pPr>
          </a:lstStyle>
          <a:p>
            <a:endParaRPr/>
          </a:p>
        </p:txBody>
      </p:sp>
      <p:sp>
        <p:nvSpPr>
          <p:cNvPr id="3" name="Date Placeholder 2"/>
          <p:cNvSpPr>
            <a:spLocks noGrp="1"/>
          </p:cNvSpPr>
          <p:nvPr>
            <p:ph type="dt" idx="1"/>
          </p:nvPr>
        </p:nvSpPr>
        <p:spPr>
          <a:xfrm>
            <a:off x="4143582" y="10"/>
            <a:ext cx="3169921" cy="479832"/>
          </a:xfrm>
          <a:prstGeom prst="rect">
            <a:avLst/>
          </a:prstGeom>
        </p:spPr>
        <p:txBody>
          <a:bodyPr vert="horz" lIns="92241" tIns="46120" rIns="92241" bIns="46120" rtlCol="0"/>
          <a:lstStyle>
            <a:lvl1pPr algn="r">
              <a:defRPr sz="1300"/>
            </a:lvl1pPr>
          </a:lstStyle>
          <a:p>
            <a:fld id="{CA7B17E1-9691-4CF0-8878-002E44B3FE99}" type="datetimeFigureOut">
              <a:rPr lang="en-US"/>
              <a:t>2/5/2018</a:t>
            </a:fld>
            <a:endParaRPr/>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2241" tIns="46120" rIns="92241" bIns="46120" rtlCol="0" anchor="ctr"/>
          <a:lstStyle/>
          <a:p>
            <a:endParaRPr/>
          </a:p>
        </p:txBody>
      </p:sp>
      <p:sp>
        <p:nvSpPr>
          <p:cNvPr id="5" name="Notes Placeholder 4"/>
          <p:cNvSpPr>
            <a:spLocks noGrp="1"/>
          </p:cNvSpPr>
          <p:nvPr>
            <p:ph type="body" sz="quarter" idx="3"/>
          </p:nvPr>
        </p:nvSpPr>
        <p:spPr>
          <a:xfrm>
            <a:off x="731525" y="4560695"/>
            <a:ext cx="5852159" cy="4320005"/>
          </a:xfrm>
          <a:prstGeom prst="rect">
            <a:avLst/>
          </a:prstGeom>
        </p:spPr>
        <p:txBody>
          <a:bodyPr vert="horz" lIns="92241" tIns="46120" rIns="92241" bIns="461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7" y="9119842"/>
            <a:ext cx="3169921" cy="479831"/>
          </a:xfrm>
          <a:prstGeom prst="rect">
            <a:avLst/>
          </a:prstGeom>
        </p:spPr>
        <p:txBody>
          <a:bodyPr vert="horz" lIns="92241" tIns="46120" rIns="92241" bIns="46120" rtlCol="0" anchor="b"/>
          <a:lstStyle>
            <a:lvl1pPr algn="l">
              <a:defRPr sz="1300"/>
            </a:lvl1pPr>
          </a:lstStyle>
          <a:p>
            <a:endParaRPr/>
          </a:p>
        </p:txBody>
      </p:sp>
      <p:sp>
        <p:nvSpPr>
          <p:cNvPr id="7" name="Slide Number Placeholder 6"/>
          <p:cNvSpPr>
            <a:spLocks noGrp="1"/>
          </p:cNvSpPr>
          <p:nvPr>
            <p:ph type="sldNum" sz="quarter" idx="5"/>
          </p:nvPr>
        </p:nvSpPr>
        <p:spPr>
          <a:xfrm>
            <a:off x="4143582" y="9119842"/>
            <a:ext cx="3169921" cy="479831"/>
          </a:xfrm>
          <a:prstGeom prst="rect">
            <a:avLst/>
          </a:prstGeom>
        </p:spPr>
        <p:txBody>
          <a:bodyPr vert="horz" lIns="92241" tIns="46120" rIns="92241" bIns="46120" rtlCol="0" anchor="b"/>
          <a:lstStyle>
            <a:lvl1pPr algn="r">
              <a:defRPr sz="1300"/>
            </a:lvl1pPr>
          </a:lstStyle>
          <a:p>
            <a:fld id="{DC7191D3-4E4B-42E3-96E0-819975A3A0A6}" type="slidenum">
              <a:rPr/>
              <a:t>‹#›</a:t>
            </a:fld>
            <a:endParaRPr/>
          </a:p>
        </p:txBody>
      </p:sp>
    </p:spTree>
    <p:extLst>
      <p:ext uri="{BB962C8B-B14F-4D97-AF65-F5344CB8AC3E}">
        <p14:creationId xmlns:p14="http://schemas.microsoft.com/office/powerpoint/2010/main" val="286495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191D3-4E4B-42E3-96E0-819975A3A0A6}" type="slidenum">
              <a:rPr lang="en-US" smtClean="0"/>
              <a:t>1</a:t>
            </a:fld>
            <a:endParaRPr lang="en-US"/>
          </a:p>
        </p:txBody>
      </p:sp>
    </p:spTree>
    <p:extLst>
      <p:ext uri="{BB962C8B-B14F-4D97-AF65-F5344CB8AC3E}">
        <p14:creationId xmlns:p14="http://schemas.microsoft.com/office/powerpoint/2010/main" val="336122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733425"/>
            <a:ext cx="4891087" cy="36687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7191D3-4E4B-42E3-96E0-819975A3A0A6}" type="slidenum">
              <a:rPr lang="en-GB" smtClean="0"/>
              <a:t>13</a:t>
            </a:fld>
            <a:endParaRPr lang="en-GB"/>
          </a:p>
        </p:txBody>
      </p:sp>
    </p:spTree>
    <p:extLst>
      <p:ext uri="{BB962C8B-B14F-4D97-AF65-F5344CB8AC3E}">
        <p14:creationId xmlns:p14="http://schemas.microsoft.com/office/powerpoint/2010/main" val="123568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0488" y="749300"/>
            <a:ext cx="4997450" cy="37480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7191D3-4E4B-42E3-96E0-819975A3A0A6}" type="slidenum">
              <a:rPr lang="en-GB" smtClean="0"/>
              <a:t>14</a:t>
            </a:fld>
            <a:endParaRPr lang="en-GB"/>
          </a:p>
        </p:txBody>
      </p:sp>
    </p:spTree>
    <p:extLst>
      <p:ext uri="{BB962C8B-B14F-4D97-AF65-F5344CB8AC3E}">
        <p14:creationId xmlns:p14="http://schemas.microsoft.com/office/powerpoint/2010/main" val="27167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191D3-4E4B-42E3-96E0-819975A3A0A6}" type="slidenum">
              <a:rPr lang="en-US" smtClean="0"/>
              <a:t>15</a:t>
            </a:fld>
            <a:endParaRPr lang="en-US"/>
          </a:p>
        </p:txBody>
      </p:sp>
    </p:spTree>
    <p:extLst>
      <p:ext uri="{BB962C8B-B14F-4D97-AF65-F5344CB8AC3E}">
        <p14:creationId xmlns:p14="http://schemas.microsoft.com/office/powerpoint/2010/main" val="3987452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191D3-4E4B-42E3-96E0-819975A3A0A6}" type="slidenum">
              <a:rPr lang="en-US" smtClean="0"/>
              <a:t>16</a:t>
            </a:fld>
            <a:endParaRPr lang="en-US"/>
          </a:p>
        </p:txBody>
      </p:sp>
    </p:spTree>
    <p:extLst>
      <p:ext uri="{BB962C8B-B14F-4D97-AF65-F5344CB8AC3E}">
        <p14:creationId xmlns:p14="http://schemas.microsoft.com/office/powerpoint/2010/main" val="386154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191D3-4E4B-42E3-96E0-819975A3A0A6}" type="slidenum">
              <a:rPr lang="en-US" smtClean="0"/>
              <a:t>17</a:t>
            </a:fld>
            <a:endParaRPr lang="en-US"/>
          </a:p>
        </p:txBody>
      </p:sp>
    </p:spTree>
    <p:extLst>
      <p:ext uri="{BB962C8B-B14F-4D97-AF65-F5344CB8AC3E}">
        <p14:creationId xmlns:p14="http://schemas.microsoft.com/office/powerpoint/2010/main" val="729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19</a:t>
            </a:fld>
            <a:endParaRPr lang="en-US"/>
          </a:p>
        </p:txBody>
      </p:sp>
    </p:spTree>
    <p:extLst>
      <p:ext uri="{BB962C8B-B14F-4D97-AF65-F5344CB8AC3E}">
        <p14:creationId xmlns:p14="http://schemas.microsoft.com/office/powerpoint/2010/main" val="62415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191D3-4E4B-42E3-96E0-819975A3A0A6}" type="slidenum">
              <a:rPr lang="en-US" smtClean="0"/>
              <a:t>20</a:t>
            </a:fld>
            <a:endParaRPr lang="en-US"/>
          </a:p>
        </p:txBody>
      </p:sp>
    </p:spTree>
    <p:extLst>
      <p:ext uri="{BB962C8B-B14F-4D97-AF65-F5344CB8AC3E}">
        <p14:creationId xmlns:p14="http://schemas.microsoft.com/office/powerpoint/2010/main" val="394175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a:t>
            </a:r>
          </a:p>
          <a:p>
            <a:r>
              <a:rPr lang="en-US" dirty="0"/>
              <a:t>COO – Kern </a:t>
            </a:r>
          </a:p>
        </p:txBody>
      </p:sp>
      <p:sp>
        <p:nvSpPr>
          <p:cNvPr id="4" name="Slide Number Placeholder 3"/>
          <p:cNvSpPr>
            <a:spLocks noGrp="1"/>
          </p:cNvSpPr>
          <p:nvPr>
            <p:ph type="sldNum" sz="quarter" idx="10"/>
          </p:nvPr>
        </p:nvSpPr>
        <p:spPr/>
        <p:txBody>
          <a:bodyPr/>
          <a:lstStyle/>
          <a:p>
            <a:fld id="{DC7191D3-4E4B-42E3-96E0-819975A3A0A6}" type="slidenum">
              <a:rPr lang="en-US" smtClean="0"/>
              <a:t>22</a:t>
            </a:fld>
            <a:endParaRPr lang="en-US"/>
          </a:p>
        </p:txBody>
      </p:sp>
    </p:spTree>
    <p:extLst>
      <p:ext uri="{BB962C8B-B14F-4D97-AF65-F5344CB8AC3E}">
        <p14:creationId xmlns:p14="http://schemas.microsoft.com/office/powerpoint/2010/main" val="2542943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23</a:t>
            </a:fld>
            <a:endParaRPr lang="en-US" dirty="0"/>
          </a:p>
        </p:txBody>
      </p:sp>
    </p:spTree>
    <p:extLst>
      <p:ext uri="{BB962C8B-B14F-4D97-AF65-F5344CB8AC3E}">
        <p14:creationId xmlns:p14="http://schemas.microsoft.com/office/powerpoint/2010/main" val="401243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7191D3-4E4B-42E3-96E0-819975A3A0A6}" type="slidenum">
              <a:rPr lang="en-US" smtClean="0"/>
              <a:pPr/>
              <a:t>34</a:t>
            </a:fld>
            <a:endParaRPr lang="en-US" dirty="0"/>
          </a:p>
        </p:txBody>
      </p:sp>
    </p:spTree>
    <p:extLst>
      <p:ext uri="{BB962C8B-B14F-4D97-AF65-F5344CB8AC3E}">
        <p14:creationId xmlns:p14="http://schemas.microsoft.com/office/powerpoint/2010/main" val="169784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191D3-4E4B-42E3-96E0-819975A3A0A6}" type="slidenum">
              <a:rPr lang="en-US" smtClean="0"/>
              <a:t>2</a:t>
            </a:fld>
            <a:endParaRPr lang="en-US"/>
          </a:p>
        </p:txBody>
      </p:sp>
    </p:spTree>
    <p:extLst>
      <p:ext uri="{BB962C8B-B14F-4D97-AF65-F5344CB8AC3E}">
        <p14:creationId xmlns:p14="http://schemas.microsoft.com/office/powerpoint/2010/main" val="1144431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7191D3-4E4B-42E3-96E0-819975A3A0A6}" type="slidenum">
              <a:rPr lang="en-US" smtClean="0"/>
              <a:pPr/>
              <a:t>35</a:t>
            </a:fld>
            <a:endParaRPr lang="en-US" dirty="0"/>
          </a:p>
        </p:txBody>
      </p:sp>
    </p:spTree>
    <p:extLst>
      <p:ext uri="{BB962C8B-B14F-4D97-AF65-F5344CB8AC3E}">
        <p14:creationId xmlns:p14="http://schemas.microsoft.com/office/powerpoint/2010/main" val="261625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7191D3-4E4B-42E3-96E0-819975A3A0A6}" type="slidenum">
              <a:rPr lang="en-GB" smtClean="0"/>
              <a:t>3</a:t>
            </a:fld>
            <a:endParaRPr lang="en-GB"/>
          </a:p>
        </p:txBody>
      </p:sp>
    </p:spTree>
    <p:extLst>
      <p:ext uri="{BB962C8B-B14F-4D97-AF65-F5344CB8AC3E}">
        <p14:creationId xmlns:p14="http://schemas.microsoft.com/office/powerpoint/2010/main" val="2924834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4</a:t>
            </a:fld>
            <a:endParaRPr lang="en-US" dirty="0"/>
          </a:p>
        </p:txBody>
      </p:sp>
    </p:spTree>
    <p:extLst>
      <p:ext uri="{BB962C8B-B14F-4D97-AF65-F5344CB8AC3E}">
        <p14:creationId xmlns:p14="http://schemas.microsoft.com/office/powerpoint/2010/main" val="157470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BalCap</a:t>
            </a:r>
            <a:r>
              <a:rPr lang="en-US" baseline="0" dirty="0"/>
              <a:t> </a:t>
            </a:r>
            <a:r>
              <a:rPr lang="en-US" dirty="0"/>
              <a:t>S&amp;P 500</a:t>
            </a:r>
            <a:r>
              <a:rPr lang="en-US" baseline="0" dirty="0"/>
              <a:t> cum returns…</a:t>
            </a:r>
          </a:p>
          <a:p>
            <a:endParaRPr lang="en-US" baseline="0" dirty="0"/>
          </a:p>
          <a:p>
            <a:r>
              <a:rPr lang="en-US" baseline="0" dirty="0"/>
              <a:t>Search is US MFs</a:t>
            </a:r>
            <a:r>
              <a:rPr lang="en-US" baseline="0" dirty="0">
                <a:sym typeface="Wingdings" panose="05000000000000000000" pitchFamily="2" charset="2"/>
              </a:rPr>
              <a:t> </a:t>
            </a:r>
            <a:r>
              <a:rPr lang="en-US" baseline="0" dirty="0"/>
              <a:t>US Equity Large Cap Blend </a:t>
            </a:r>
            <a:r>
              <a:rPr lang="en-US" baseline="0" dirty="0">
                <a:sym typeface="Wingdings" panose="05000000000000000000" pitchFamily="2" charset="2"/>
              </a:rPr>
              <a:t> oldest share class  1 year flows &gt; 300,000,000</a:t>
            </a:r>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5</a:t>
            </a:fld>
            <a:endParaRPr lang="en-US"/>
          </a:p>
        </p:txBody>
      </p:sp>
    </p:spTree>
    <p:extLst>
      <p:ext uri="{BB962C8B-B14F-4D97-AF65-F5344CB8AC3E}">
        <p14:creationId xmlns:p14="http://schemas.microsoft.com/office/powerpoint/2010/main" val="2144784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191D3-4E4B-42E3-96E0-819975A3A0A6}" type="slidenum">
              <a:rPr lang="en-US" smtClean="0"/>
              <a:t>6</a:t>
            </a:fld>
            <a:endParaRPr lang="en-US"/>
          </a:p>
        </p:txBody>
      </p:sp>
    </p:spTree>
    <p:extLst>
      <p:ext uri="{BB962C8B-B14F-4D97-AF65-F5344CB8AC3E}">
        <p14:creationId xmlns:p14="http://schemas.microsoft.com/office/powerpoint/2010/main" val="232172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7191D3-4E4B-42E3-96E0-819975A3A0A6}" type="slidenum">
              <a:rPr lang="en-GB" smtClean="0"/>
              <a:t>7</a:t>
            </a:fld>
            <a:endParaRPr lang="en-GB"/>
          </a:p>
        </p:txBody>
      </p:sp>
    </p:spTree>
    <p:extLst>
      <p:ext uri="{BB962C8B-B14F-4D97-AF65-F5344CB8AC3E}">
        <p14:creationId xmlns:p14="http://schemas.microsoft.com/office/powerpoint/2010/main" val="2051857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750"/>
              </a:spcBef>
              <a:buClr>
                <a:srgbClr val="4F4E50"/>
              </a:buCl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8</a:t>
            </a:fld>
            <a:endParaRPr lang="en-US"/>
          </a:p>
        </p:txBody>
      </p:sp>
    </p:spTree>
    <p:extLst>
      <p:ext uri="{BB962C8B-B14F-4D97-AF65-F5344CB8AC3E}">
        <p14:creationId xmlns:p14="http://schemas.microsoft.com/office/powerpoint/2010/main" val="328998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buClr>
                <a:schemeClr val="accent1"/>
              </a:buClr>
            </a:pPr>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778986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lackRock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a:spLocks noGrp="1"/>
          </p:cNvSpPr>
          <p:nvPr>
            <p:ph type="ctrTitle" hasCustomPrompt="1"/>
          </p:nvPr>
        </p:nvSpPr>
        <p:spPr>
          <a:xfrm>
            <a:off x="1534258" y="1569015"/>
            <a:ext cx="6290866" cy="880241"/>
          </a:xfrm>
        </p:spPr>
        <p:txBody>
          <a:bodyPr lIns="0" tIns="0" rIns="0" bIns="0" anchor="b" anchorCtr="0">
            <a:noAutofit/>
          </a:bodyPr>
          <a:lstStyle>
            <a:lvl1pPr>
              <a:defRPr sz="2600" b="1" baseline="0">
                <a:solidFill>
                  <a:schemeClr val="bg1"/>
                </a:solidFill>
                <a:latin typeface="+mj-lt"/>
                <a:ea typeface="Tahoma" pitchFamily="34" charset="0"/>
                <a:cs typeface="Tahoma" pitchFamily="34" charset="0"/>
              </a:defRPr>
            </a:lvl1pPr>
          </a:lstStyle>
          <a:p>
            <a:r>
              <a:rPr dirty="0"/>
              <a:t>Presentation </a:t>
            </a:r>
            <a:r>
              <a:rPr lang="en-US" dirty="0"/>
              <a:t>T</a:t>
            </a:r>
            <a:r>
              <a:rPr dirty="0"/>
              <a:t>itle </a:t>
            </a:r>
            <a:r>
              <a:rPr lang="en-US" dirty="0"/>
              <a:t>H</a:t>
            </a:r>
            <a:r>
              <a:rPr dirty="0"/>
              <a:t>ere (26pt Bold)</a:t>
            </a:r>
          </a:p>
        </p:txBody>
      </p:sp>
      <p:sp>
        <p:nvSpPr>
          <p:cNvPr id="15" name="Text Placeholder 4"/>
          <p:cNvSpPr>
            <a:spLocks noGrp="1"/>
          </p:cNvSpPr>
          <p:nvPr>
            <p:ph type="body" sz="quarter" idx="11" hasCustomPrompt="1"/>
          </p:nvPr>
        </p:nvSpPr>
        <p:spPr>
          <a:xfrm>
            <a:off x="1534258" y="2556947"/>
            <a:ext cx="6290866" cy="276999"/>
          </a:xfrm>
          <a:prstGeom prst="rect">
            <a:avLst/>
          </a:prstGeom>
        </p:spPr>
        <p:txBody>
          <a:bodyPr lIns="0" tIns="0" rIns="0" bIns="0" anchor="t" anchorCtr="0">
            <a:noAutofit/>
          </a:bodyPr>
          <a:lstStyle>
            <a:lvl1pPr>
              <a:defRPr sz="1800" b="1">
                <a:solidFill>
                  <a:schemeClr val="bg1"/>
                </a:solidFill>
                <a:latin typeface="+mj-lt"/>
              </a:defRPr>
            </a:lvl1pPr>
          </a:lstStyle>
          <a:p>
            <a:pPr lvl="0"/>
            <a:r>
              <a:t>Presenter Name / Title here (18pt Bold)</a:t>
            </a:r>
          </a:p>
        </p:txBody>
      </p:sp>
      <p:sp>
        <p:nvSpPr>
          <p:cNvPr id="10" name="Footer Placeholder 3"/>
          <p:cNvSpPr>
            <a:spLocks noGrp="1"/>
          </p:cNvSpPr>
          <p:nvPr>
            <p:ph type="ftr" sz="quarter" idx="10"/>
          </p:nvPr>
        </p:nvSpPr>
        <p:spPr>
          <a:xfrm>
            <a:off x="912871" y="6100465"/>
            <a:ext cx="5678051" cy="224954"/>
          </a:xfrm>
          <a:prstGeom prst="rect">
            <a:avLst/>
          </a:prstGeom>
        </p:spPr>
        <p:txBody>
          <a:bodyPr lIns="0" rIns="0" anchor="b" anchorCtr="0"/>
          <a:lstStyle>
            <a:lvl1pPr algn="l">
              <a:defRPr lang="en-US" sz="800" smtClean="0"/>
            </a:lvl1pPr>
          </a:lstStyle>
          <a:p>
            <a:r>
              <a:rPr lang="en-US"/>
              <a:t>FOR FINANCIAL PROFESSIONAL USE ONLY - PROPRIETARY AND CONFIDENTIAL</a:t>
            </a:r>
            <a:endParaRPr lang="en-US" dirty="0"/>
          </a:p>
        </p:txBody>
      </p:sp>
      <p:sp>
        <p:nvSpPr>
          <p:cNvPr id="9" name="Text Placeholder 3"/>
          <p:cNvSpPr>
            <a:spLocks noGrp="1"/>
          </p:cNvSpPr>
          <p:nvPr>
            <p:ph type="body" sz="quarter" idx="12" hasCustomPrompt="1"/>
          </p:nvPr>
        </p:nvSpPr>
        <p:spPr>
          <a:xfrm>
            <a:off x="1534258" y="4814913"/>
            <a:ext cx="4019471" cy="215444"/>
          </a:xfrm>
        </p:spPr>
        <p:txBody>
          <a:bodyPr>
            <a:spAutoFit/>
          </a:bodyPr>
          <a:lstStyle>
            <a:lvl1pPr>
              <a:defRPr b="0">
                <a:solidFill>
                  <a:schemeClr val="bg1"/>
                </a:solidFill>
                <a:latin typeface="+mn-lt"/>
              </a:defRPr>
            </a:lvl1pPr>
          </a:lstStyle>
          <a:p>
            <a:pPr lvl="0"/>
            <a:r>
              <a:t>Date (14 pt)</a:t>
            </a:r>
          </a:p>
        </p:txBody>
      </p:sp>
    </p:spTree>
    <p:extLst>
      <p:ext uri="{BB962C8B-B14F-4D97-AF65-F5344CB8AC3E}">
        <p14:creationId xmlns:p14="http://schemas.microsoft.com/office/powerpoint/2010/main" val="423470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367" y="2983196"/>
            <a:ext cx="6970822" cy="556929"/>
          </a:xfrm>
          <a:ln>
            <a:noFill/>
          </a:ln>
        </p:spPr>
        <p:txBody>
          <a:bodyPr lIns="0" tIns="0" rIns="0" bIns="0" anchor="b" anchorCtr="0"/>
          <a:lstStyle>
            <a:lvl1pPr algn="l" defTabSz="914400" rtl="0" eaLnBrk="1" latinLnBrk="0" hangingPunct="1">
              <a:spcBef>
                <a:spcPct val="0"/>
              </a:spcBef>
              <a:buNone/>
              <a:defRPr sz="2400" b="0" kern="1200" baseline="0">
                <a:solidFill>
                  <a:schemeClr val="accent1"/>
                </a:solidFill>
                <a:latin typeface="+mj-lt"/>
                <a:ea typeface="Tahoma" pitchFamily="34" charset="0"/>
                <a:cs typeface="Tahoma" pitchFamily="34" charset="0"/>
              </a:defRPr>
            </a:lvl1pPr>
          </a:lstStyle>
          <a:p>
            <a:r>
              <a:t>Divider title here – sentence case (24pt)</a:t>
            </a:r>
          </a:p>
        </p:txBody>
      </p:sp>
      <p:sp>
        <p:nvSpPr>
          <p:cNvPr id="3" name="Text Placeholder 2"/>
          <p:cNvSpPr>
            <a:spLocks noGrp="1"/>
          </p:cNvSpPr>
          <p:nvPr>
            <p:ph type="body" idx="1" hasCustomPrompt="1"/>
          </p:nvPr>
        </p:nvSpPr>
        <p:spPr>
          <a:xfrm>
            <a:off x="302641" y="3712081"/>
            <a:ext cx="6983983" cy="444500"/>
          </a:xfrm>
          <a:prstGeom prst="rect">
            <a:avLst/>
          </a:prstGeom>
        </p:spPr>
        <p:txBody>
          <a:bodyPr lIns="0" tIns="0" rIns="0" bIns="0" anchor="t" anchorCtr="0"/>
          <a:lstStyle>
            <a:lvl1pPr marL="0" indent="0">
              <a:buNone/>
              <a:defRPr kumimoji="0" sz="1600" b="0" i="0" u="none" strike="noStrike" kern="1200" cap="none" spc="0" normalizeH="0" baseline="0">
                <a:ln>
                  <a:noFill/>
                </a:ln>
                <a:solidFill>
                  <a:schemeClr val="accent1"/>
                </a:solidFill>
                <a:effectLst/>
                <a:uLnTx/>
                <a:uFillTx/>
                <a:latin typeface="+mj-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t>Subtitle here if required (16pt)</a:t>
            </a:r>
          </a:p>
        </p:txBody>
      </p:sp>
      <p:cxnSp>
        <p:nvCxnSpPr>
          <p:cNvPr id="5" name="Straight Connector 4"/>
          <p:cNvCxnSpPr/>
          <p:nvPr/>
        </p:nvCxnSpPr>
        <p:spPr>
          <a:xfrm>
            <a:off x="317499" y="3581400"/>
            <a:ext cx="655320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31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2" descr="N:\DATA\Global Sales and Marketing\MIG Presentations\Images\Corporate Logos\BlackRock® Logo (2011) DO NOT USE\BR_emf\BlackRock®_Printed_1000Pix.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86" y="6588341"/>
            <a:ext cx="1050525" cy="15356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txBox="1">
            <a:spLocks/>
          </p:cNvSpPr>
          <p:nvPr/>
        </p:nvSpPr>
        <p:spPr>
          <a:xfrm>
            <a:off x="8345456" y="6525927"/>
            <a:ext cx="558134" cy="365125"/>
          </a:xfrm>
          <a:prstGeom prst="rect">
            <a:avLst/>
          </a:prstGeom>
        </p:spPr>
        <p:txBody>
          <a:bodyPr vert="horz" lIns="91440" tIns="45720" rIns="91440" bIns="45720" rtlCol="0" anchor="ctr"/>
          <a:lstStyle>
            <a:defPPr>
              <a:defRPr/>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2ABCE7-4F90-4141-BD08-6BF914717718}" type="slidenum">
              <a:rPr/>
              <a:pPr/>
              <a:t>‹#›</a:t>
            </a:fld>
            <a:endParaRPr/>
          </a:p>
        </p:txBody>
      </p:sp>
      <p:cxnSp>
        <p:nvCxnSpPr>
          <p:cNvPr id="7" name="Straight Connector 6"/>
          <p:cNvCxnSpPr/>
          <p:nvPr/>
        </p:nvCxnSpPr>
        <p:spPr>
          <a:xfrm>
            <a:off x="-9525" y="6439633"/>
            <a:ext cx="9151200" cy="0"/>
          </a:xfrm>
          <a:prstGeom prst="line">
            <a:avLst/>
          </a:prstGeom>
          <a:ln w="9525">
            <a:solidFill>
              <a:srgbClr val="7E808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p:txBody>
          <a:bodyPr/>
          <a:lstStyle/>
          <a:p>
            <a:r>
              <a:rPr lang="en-US"/>
              <a:t>FOR FINANCIAL PROFESSIONAL USE ONLY - PROPRIETARY AND CONFIDENTIAL</a:t>
            </a:r>
            <a:endParaRPr lang="en-US" dirty="0"/>
          </a:p>
        </p:txBody>
      </p:sp>
    </p:spTree>
    <p:extLst>
      <p:ext uri="{BB962C8B-B14F-4D97-AF65-F5344CB8AC3E}">
        <p14:creationId xmlns:p14="http://schemas.microsoft.com/office/powerpoint/2010/main" val="1089335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a:p>
        </p:txBody>
      </p:sp>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en-US"/>
              <a:t>FOR FINANCIAL PROFESSIONAL USE ONLY - PROPRIETARY AND CONFIDENTIAL</a:t>
            </a:r>
            <a:endParaRPr lang="en-US" dirty="0"/>
          </a:p>
        </p:txBody>
      </p:sp>
      <p:sp>
        <p:nvSpPr>
          <p:cNvPr id="15" name="Content Placeholder 14"/>
          <p:cNvSpPr>
            <a:spLocks noGrp="1"/>
          </p:cNvSpPr>
          <p:nvPr>
            <p:ph sz="quarter" idx="11" hasCustomPrompt="1"/>
          </p:nvPr>
        </p:nvSpPr>
        <p:spPr>
          <a:xfrm>
            <a:off x="304800" y="1090285"/>
            <a:ext cx="8534400" cy="4929515"/>
          </a:xfrm>
        </p:spPr>
        <p:txBody>
          <a:bodyPr/>
          <a:lstStyle>
            <a:lvl1pPr marL="361950" indent="-361950">
              <a:buFont typeface="+mj-lt"/>
              <a:buAutoNum type="arabicPeriod"/>
              <a:defRPr baseline="0"/>
            </a:lvl1pPr>
          </a:lstStyle>
          <a:p>
            <a:pPr lvl="0"/>
            <a:r>
              <a:t>Click to add text (14pt Bold) – each line has automatic numbering on this Table of Contents layout.</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265912895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liance ">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en-US"/>
              <a:t>FOR FINANCIAL PROFESSIONAL USE ONLY - PROPRIETARY AND CONFIDENTIAL</a:t>
            </a:r>
            <a:endParaRPr lang="en-US" dirty="0"/>
          </a:p>
        </p:txBody>
      </p:sp>
      <p:sp>
        <p:nvSpPr>
          <p:cNvPr id="15" name="Content Placeholder 14"/>
          <p:cNvSpPr>
            <a:spLocks noGrp="1"/>
          </p:cNvSpPr>
          <p:nvPr>
            <p:ph sz="quarter" idx="11" hasCustomPrompt="1"/>
          </p:nvPr>
        </p:nvSpPr>
        <p:spPr>
          <a:xfrm>
            <a:off x="304800" y="1082675"/>
            <a:ext cx="8534400" cy="4846727"/>
          </a:xfrm>
        </p:spPr>
        <p:txBody>
          <a:bodyPr>
            <a:noAutofit/>
          </a:bodyPr>
          <a:lstStyle>
            <a:lvl1pPr>
              <a:defRPr sz="800" b="0" baseline="0"/>
            </a:lvl1pPr>
            <a:lvl2pPr>
              <a:defRPr sz="800"/>
            </a:lvl2pPr>
            <a:lvl3pPr>
              <a:defRPr sz="800"/>
            </a:lvl3pPr>
            <a:lvl4pPr>
              <a:defRPr sz="800"/>
            </a:lvl4pPr>
            <a:lvl5pPr>
              <a:defRPr sz="800"/>
            </a:lvl5pPr>
          </a:lstStyle>
          <a:p>
            <a:pPr lvl="0"/>
            <a:r>
              <a:t>Click to add text – (8pt). To apply bullets go to the increase / decrease list level button on the home tab.</a:t>
            </a:r>
          </a:p>
          <a:p>
            <a:pPr lvl="1"/>
            <a:r>
              <a:t>Second level</a:t>
            </a:r>
          </a:p>
          <a:p>
            <a:pPr lvl="2"/>
            <a:r>
              <a:t>Third level</a:t>
            </a:r>
          </a:p>
          <a:p>
            <a:pPr lvl="3"/>
            <a:r>
              <a:t>Fourth level</a:t>
            </a:r>
          </a:p>
          <a:p>
            <a:pPr lvl="4"/>
            <a:r>
              <a:t>Fifth level</a:t>
            </a:r>
          </a:p>
        </p:txBody>
      </p:sp>
      <p:sp>
        <p:nvSpPr>
          <p:cNvPr id="5" name="Title 4"/>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65912895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mpliance page">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315560" y="1165136"/>
            <a:ext cx="8493478" cy="4846727"/>
          </a:xfrm>
        </p:spPr>
        <p:txBody>
          <a:bodyPr>
            <a:noAutofit/>
          </a:bodyPr>
          <a:lstStyle>
            <a:lvl1pPr>
              <a:defRPr sz="800" b="0" baseline="0"/>
            </a:lvl1pPr>
            <a:lvl2pPr>
              <a:defRPr sz="800"/>
            </a:lvl2pPr>
            <a:lvl3pPr>
              <a:defRPr sz="800"/>
            </a:lvl3pPr>
            <a:lvl4pPr>
              <a:defRPr sz="800"/>
            </a:lvl4pPr>
            <a:lvl5pPr>
              <a:defRPr sz="800"/>
            </a:lvl5pPr>
          </a:lstStyle>
          <a:p>
            <a:pPr lvl="0"/>
            <a:r>
              <a:rPr lang="en-GB" dirty="0"/>
              <a:t>Click to add text – (8pt Bold ).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5" name="Title 7"/>
          <p:cNvSpPr>
            <a:spLocks noGrp="1"/>
          </p:cNvSpPr>
          <p:nvPr>
            <p:ph type="title" hasCustomPrompt="1"/>
          </p:nvPr>
        </p:nvSpPr>
        <p:spPr>
          <a:xfrm>
            <a:off x="310654" y="162593"/>
            <a:ext cx="7469457" cy="596469"/>
          </a:xfrm>
        </p:spPr>
        <p:txBody>
          <a:bodyPr/>
          <a:lstStyle>
            <a:lvl1pPr>
              <a:lnSpc>
                <a:spcPts val="2000"/>
              </a:lnSpc>
              <a:defRPr sz="1800" b="1" baseline="0">
                <a:solidFill>
                  <a:srgbClr val="00467F"/>
                </a:solidFill>
              </a:defRPr>
            </a:lvl1pPr>
          </a:lstStyle>
          <a:p>
            <a:r>
              <a:rPr lang="en-GB" dirty="0"/>
              <a:t>Slide title - use sentence case (18pt Bold)</a:t>
            </a:r>
            <a:endParaRPr dirty="0"/>
          </a:p>
        </p:txBody>
      </p:sp>
      <p:sp>
        <p:nvSpPr>
          <p:cNvPr id="6"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lang="en-US"/>
              <a:t>FOR FINANCIAL PROFESSIONAL USE ONLY - PROPRIETARY AND CONFIDENTIAL</a:t>
            </a:r>
            <a:endParaRPr lang="en-US" dirty="0"/>
          </a:p>
        </p:txBody>
      </p:sp>
    </p:spTree>
    <p:extLst>
      <p:ext uri="{BB962C8B-B14F-4D97-AF65-F5344CB8AC3E}">
        <p14:creationId xmlns:p14="http://schemas.microsoft.com/office/powerpoint/2010/main" val="118560154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itle 7"/>
          <p:cNvSpPr>
            <a:spLocks noGrp="1"/>
          </p:cNvSpPr>
          <p:nvPr>
            <p:ph type="title" hasCustomPrompt="1"/>
          </p:nvPr>
        </p:nvSpPr>
        <p:spPr>
          <a:xfrm>
            <a:off x="310654" y="162593"/>
            <a:ext cx="8498384" cy="596469"/>
          </a:xfrm>
        </p:spPr>
        <p:txBody>
          <a:bodyPr/>
          <a:lstStyle>
            <a:lvl1pPr>
              <a:lnSpc>
                <a:spcPts val="2000"/>
              </a:lnSpc>
              <a:defRPr sz="1800" b="1" baseline="0">
                <a:solidFill>
                  <a:srgbClr val="0079C1"/>
                </a:solidFill>
              </a:defRPr>
            </a:lvl1pPr>
          </a:lstStyle>
          <a:p>
            <a:r>
              <a:rPr lang="en-GB" dirty="0"/>
              <a:t>Slide title - use sentence case (18pt Bold)</a:t>
            </a:r>
            <a:endParaRPr dirty="0"/>
          </a:p>
        </p:txBody>
      </p:sp>
      <p:sp>
        <p:nvSpPr>
          <p:cNvPr id="7" name="Footer Placeholder 3"/>
          <p:cNvSpPr>
            <a:spLocks noGrp="1"/>
          </p:cNvSpPr>
          <p:nvPr>
            <p:ph type="ftr" sz="quarter" idx="10"/>
          </p:nvPr>
        </p:nvSpPr>
        <p:spPr>
          <a:xfrm>
            <a:off x="1495997" y="6593667"/>
            <a:ext cx="6134100" cy="219709"/>
          </a:xfrm>
          <a:prstGeom prst="rect">
            <a:avLst/>
          </a:prstGeom>
        </p:spPr>
        <p:txBody>
          <a:bodyPr/>
          <a:lstStyle>
            <a:lvl1pPr algn="ctr">
              <a:defRPr lang="en-US" sz="800" smtClean="0"/>
            </a:lvl1pPr>
          </a:lstStyle>
          <a:p>
            <a:r>
              <a:rPr lang="en-US"/>
              <a:t>FOR FINANCIAL PROFESSIONAL USE ONLY - PROPRIETARY AND CONFIDENTIAL</a:t>
            </a:r>
            <a:endParaRPr lang="en-US" dirty="0"/>
          </a:p>
        </p:txBody>
      </p:sp>
      <p:sp>
        <p:nvSpPr>
          <p:cNvPr id="2" name="Slide Number Placeholder 1"/>
          <p:cNvSpPr>
            <a:spLocks noGrp="1"/>
          </p:cNvSpPr>
          <p:nvPr>
            <p:ph type="sldNum" sz="quarter" idx="13"/>
          </p:nvPr>
        </p:nvSpPr>
        <p:spPr/>
        <p:txBody>
          <a:bodyPr/>
          <a:lstStyle/>
          <a:p>
            <a:fld id="{C0531ADF-2191-45C5-9D71-08764BF86A6F}" type="slidenum">
              <a:rPr lang="en-GB" smtClean="0"/>
              <a:pPr/>
              <a:t>‹#›</a:t>
            </a:fld>
            <a:endParaRPr lang="en-GB"/>
          </a:p>
        </p:txBody>
      </p:sp>
    </p:spTree>
    <p:extLst>
      <p:ext uri="{BB962C8B-B14F-4D97-AF65-F5344CB8AC3E}">
        <p14:creationId xmlns:p14="http://schemas.microsoft.com/office/powerpoint/2010/main" val="219337276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10654" y="162593"/>
            <a:ext cx="8498384" cy="596469"/>
          </a:xfrm>
        </p:spPr>
        <p:txBody>
          <a:bodyPr/>
          <a:lstStyle>
            <a:lvl1pPr>
              <a:lnSpc>
                <a:spcPts val="2000"/>
              </a:lnSpc>
              <a:defRPr sz="1800" b="1" baseline="0">
                <a:solidFill>
                  <a:srgbClr val="0079C1"/>
                </a:solidFill>
              </a:defRPr>
            </a:lvl1pPr>
          </a:lstStyle>
          <a:p>
            <a:r>
              <a:rPr lang="en-GB" dirty="0"/>
              <a:t>Slide title - use sentence case (18pt Bold)</a:t>
            </a:r>
            <a:endParaRPr dirty="0"/>
          </a:p>
        </p:txBody>
      </p:sp>
      <p:sp>
        <p:nvSpPr>
          <p:cNvPr id="15" name="Content Placeholder 14"/>
          <p:cNvSpPr>
            <a:spLocks noGrp="1"/>
          </p:cNvSpPr>
          <p:nvPr>
            <p:ph sz="quarter" idx="11" hasCustomPrompt="1"/>
          </p:nvPr>
        </p:nvSpPr>
        <p:spPr>
          <a:xfrm>
            <a:off x="308580" y="1091103"/>
            <a:ext cx="8500458" cy="4937542"/>
          </a:xfrm>
        </p:spPr>
        <p:txBody>
          <a:bodyPr/>
          <a:lstStyle>
            <a:lvl1pPr>
              <a:defRPr baseline="0"/>
            </a:lvl1pPr>
            <a:lvl3pPr marL="542925" indent="-190500">
              <a:defRPr/>
            </a:lvl3pPr>
          </a:lstStyle>
          <a:p>
            <a:pPr lvl="0"/>
            <a:r>
              <a:rPr lang="en-GB" dirty="0"/>
              <a:t>Click to add text – (14pt Bold ). To apply bullets go to the increase / decrease list level button on the home tab.</a:t>
            </a:r>
            <a:endParaRPr dirty="0"/>
          </a:p>
          <a:p>
            <a:pPr lvl="1"/>
            <a:r>
              <a:rPr dirty="0"/>
              <a:t>Second level</a:t>
            </a:r>
          </a:p>
          <a:p>
            <a:pPr lvl="2"/>
            <a:r>
              <a:rPr dirty="0"/>
              <a:t>Third level</a:t>
            </a:r>
          </a:p>
          <a:p>
            <a:pPr lvl="3"/>
            <a:r>
              <a:rPr dirty="0"/>
              <a:t>Fourth level</a:t>
            </a:r>
          </a:p>
          <a:p>
            <a:pPr lvl="4"/>
            <a:r>
              <a:rPr dirty="0"/>
              <a:t>Fifth level</a:t>
            </a:r>
          </a:p>
        </p:txBody>
      </p:sp>
      <p:sp>
        <p:nvSpPr>
          <p:cNvPr id="5" name="Text Placeholder 2"/>
          <p:cNvSpPr>
            <a:spLocks noGrp="1"/>
          </p:cNvSpPr>
          <p:nvPr>
            <p:ph type="body" sz="quarter" idx="12" hasCustomPrompt="1"/>
          </p:nvPr>
        </p:nvSpPr>
        <p:spPr>
          <a:xfrm>
            <a:off x="314236" y="6177678"/>
            <a:ext cx="8494802" cy="123111"/>
          </a:xfrm>
        </p:spPr>
        <p:txBody>
          <a:bodyPr wrap="square" anchor="b" anchorCtr="0">
            <a:spAutoFit/>
          </a:bodyPr>
          <a:lstStyle>
            <a:lvl1pPr>
              <a:spcBef>
                <a:spcPts val="0"/>
              </a:spcBef>
              <a:defRPr sz="800" b="0"/>
            </a:lvl1pPr>
          </a:lstStyle>
          <a:p>
            <a:pPr lvl="0"/>
            <a:r>
              <a:rPr dirty="0"/>
              <a:t>Insert source </a:t>
            </a:r>
            <a:r>
              <a:rPr lang="en-GB" dirty="0"/>
              <a:t>or footnote </a:t>
            </a:r>
            <a:r>
              <a:rPr dirty="0"/>
              <a:t>text here</a:t>
            </a:r>
          </a:p>
        </p:txBody>
      </p:sp>
      <p:sp>
        <p:nvSpPr>
          <p:cNvPr id="6" name="Slide Number Placeholder 1"/>
          <p:cNvSpPr>
            <a:spLocks noGrp="1"/>
          </p:cNvSpPr>
          <p:nvPr>
            <p:ph type="sldNum" sz="quarter" idx="13"/>
          </p:nvPr>
        </p:nvSpPr>
        <p:spPr>
          <a:xfrm>
            <a:off x="8465338" y="6591242"/>
            <a:ext cx="373862" cy="222745"/>
          </a:xfrm>
        </p:spPr>
        <p:txBody>
          <a:bodyPr/>
          <a:lstStyle/>
          <a:p>
            <a:fld id="{C0531ADF-2191-45C5-9D71-08764BF86A6F}" type="slidenum">
              <a:rPr/>
              <a:pPr/>
              <a:t>‹#›</a:t>
            </a:fld>
            <a:endParaRPr/>
          </a:p>
        </p:txBody>
      </p:sp>
      <p:sp>
        <p:nvSpPr>
          <p:cNvPr id="7" name="Footer Placeholder 2"/>
          <p:cNvSpPr>
            <a:spLocks noGrp="1"/>
          </p:cNvSpPr>
          <p:nvPr>
            <p:ph type="ftr" sz="quarter" idx="14"/>
          </p:nvPr>
        </p:nvSpPr>
        <p:spPr>
          <a:xfrm>
            <a:off x="1501507" y="6593667"/>
            <a:ext cx="6134100" cy="219709"/>
          </a:xfrm>
        </p:spPr>
        <p:txBody>
          <a:bodyPr/>
          <a:lstStyle/>
          <a:p>
            <a:r>
              <a:rPr lang="en-US"/>
              <a:t>FOR FINANCIAL PROFESSIONAL USE ONLY - PROPRIETARY AND CONFIDENTIAL</a:t>
            </a:r>
            <a:endParaRPr/>
          </a:p>
        </p:txBody>
      </p:sp>
    </p:spTree>
    <p:extLst>
      <p:ext uri="{BB962C8B-B14F-4D97-AF65-F5344CB8AC3E}">
        <p14:creationId xmlns:p14="http://schemas.microsoft.com/office/powerpoint/2010/main" val="3888662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Shares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a:spLocks noGrp="1"/>
          </p:cNvSpPr>
          <p:nvPr>
            <p:ph type="ctrTitle" hasCustomPrompt="1"/>
          </p:nvPr>
        </p:nvSpPr>
        <p:spPr>
          <a:xfrm>
            <a:off x="1534258" y="1569015"/>
            <a:ext cx="6290866" cy="880241"/>
          </a:xfrm>
        </p:spPr>
        <p:txBody>
          <a:bodyPr lIns="0" tIns="0" rIns="0" bIns="0" anchor="b" anchorCtr="0">
            <a:noAutofit/>
          </a:bodyPr>
          <a:lstStyle>
            <a:lvl1pPr>
              <a:defRPr sz="2600" b="1" baseline="0">
                <a:solidFill>
                  <a:schemeClr val="bg1"/>
                </a:solidFill>
                <a:latin typeface="+mj-lt"/>
                <a:ea typeface="Tahoma" pitchFamily="34" charset="0"/>
                <a:cs typeface="Tahoma" pitchFamily="34" charset="0"/>
              </a:defRPr>
            </a:lvl1pPr>
          </a:lstStyle>
          <a:p>
            <a:r>
              <a:rPr dirty="0"/>
              <a:t>Presentation </a:t>
            </a:r>
            <a:r>
              <a:rPr lang="en-US" dirty="0"/>
              <a:t>T</a:t>
            </a:r>
            <a:r>
              <a:rPr dirty="0"/>
              <a:t>itle </a:t>
            </a:r>
            <a:r>
              <a:rPr lang="en-US" dirty="0"/>
              <a:t>H</a:t>
            </a:r>
            <a:r>
              <a:rPr dirty="0"/>
              <a:t>ere (26pt Bold)</a:t>
            </a:r>
          </a:p>
        </p:txBody>
      </p:sp>
      <p:sp>
        <p:nvSpPr>
          <p:cNvPr id="15" name="Text Placeholder 4"/>
          <p:cNvSpPr>
            <a:spLocks noGrp="1"/>
          </p:cNvSpPr>
          <p:nvPr>
            <p:ph type="body" sz="quarter" idx="11" hasCustomPrompt="1"/>
          </p:nvPr>
        </p:nvSpPr>
        <p:spPr>
          <a:xfrm>
            <a:off x="1534258" y="2556947"/>
            <a:ext cx="6290866" cy="276999"/>
          </a:xfrm>
          <a:prstGeom prst="rect">
            <a:avLst/>
          </a:prstGeom>
        </p:spPr>
        <p:txBody>
          <a:bodyPr lIns="0" tIns="0" rIns="0" bIns="0" anchor="t" anchorCtr="0">
            <a:noAutofit/>
          </a:bodyPr>
          <a:lstStyle>
            <a:lvl1pPr>
              <a:defRPr sz="1800" b="1">
                <a:solidFill>
                  <a:schemeClr val="bg1"/>
                </a:solidFill>
                <a:latin typeface="+mj-lt"/>
              </a:defRPr>
            </a:lvl1pPr>
          </a:lstStyle>
          <a:p>
            <a:pPr lvl="0"/>
            <a:r>
              <a:t>Presenter Name / Title here (18pt Bold)</a:t>
            </a:r>
          </a:p>
        </p:txBody>
      </p:sp>
      <p:sp>
        <p:nvSpPr>
          <p:cNvPr id="10" name="Footer Placeholder 3"/>
          <p:cNvSpPr>
            <a:spLocks noGrp="1"/>
          </p:cNvSpPr>
          <p:nvPr>
            <p:ph type="ftr" sz="quarter" idx="10"/>
          </p:nvPr>
        </p:nvSpPr>
        <p:spPr>
          <a:xfrm>
            <a:off x="912871" y="6100465"/>
            <a:ext cx="5678051" cy="224954"/>
          </a:xfrm>
          <a:prstGeom prst="rect">
            <a:avLst/>
          </a:prstGeom>
        </p:spPr>
        <p:txBody>
          <a:bodyPr lIns="0" rIns="0" anchor="b" anchorCtr="0"/>
          <a:lstStyle>
            <a:lvl1pPr algn="l">
              <a:defRPr lang="en-US" sz="800" smtClean="0"/>
            </a:lvl1pPr>
          </a:lstStyle>
          <a:p>
            <a:r>
              <a:rPr lang="en-US"/>
              <a:t>FOR FINANCIAL PROFESSIONAL USE ONLY - PROPRIETARY AND CONFIDENTIAL</a:t>
            </a:r>
            <a:endParaRPr lang="en-US" dirty="0"/>
          </a:p>
        </p:txBody>
      </p:sp>
      <p:sp>
        <p:nvSpPr>
          <p:cNvPr id="9" name="Text Placeholder 3"/>
          <p:cNvSpPr>
            <a:spLocks noGrp="1"/>
          </p:cNvSpPr>
          <p:nvPr>
            <p:ph type="body" sz="quarter" idx="12" hasCustomPrompt="1"/>
          </p:nvPr>
        </p:nvSpPr>
        <p:spPr>
          <a:xfrm>
            <a:off x="1534258" y="4814913"/>
            <a:ext cx="4019471" cy="215444"/>
          </a:xfrm>
        </p:spPr>
        <p:txBody>
          <a:bodyPr>
            <a:spAutoFit/>
          </a:bodyPr>
          <a:lstStyle>
            <a:lvl1pPr>
              <a:defRPr b="0">
                <a:solidFill>
                  <a:schemeClr val="bg1"/>
                </a:solidFill>
                <a:latin typeface="+mn-lt"/>
              </a:defRPr>
            </a:lvl1pPr>
          </a:lstStyle>
          <a:p>
            <a:pPr lvl="0"/>
            <a:r>
              <a:t>Date (14 pt)</a:t>
            </a:r>
          </a:p>
        </p:txBody>
      </p:sp>
    </p:spTree>
    <p:extLst>
      <p:ext uri="{BB962C8B-B14F-4D97-AF65-F5344CB8AC3E}">
        <p14:creationId xmlns:p14="http://schemas.microsoft.com/office/powerpoint/2010/main" val="73003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endParaRPr dirty="0"/>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4" name="Footer Placeholder 3"/>
          <p:cNvSpPr>
            <a:spLocks noGrp="1"/>
          </p:cNvSpPr>
          <p:nvPr>
            <p:ph type="ftr" sz="quarter" idx="14"/>
          </p:nvPr>
        </p:nvSpPr>
        <p:spPr/>
        <p:txBody>
          <a:bodyPr/>
          <a:lstStyle/>
          <a:p>
            <a:r>
              <a:rPr lang="en-US"/>
              <a:t>FOR FINANCIAL PROFESSIONAL USE ONLY - PROPRIETARY AND CONFIDENTIAL</a:t>
            </a:r>
            <a:endParaRPr lang="en-US" dirty="0"/>
          </a:p>
        </p:txBody>
      </p:sp>
      <p:sp>
        <p:nvSpPr>
          <p:cNvPr id="6" name="Text Placeholder 5"/>
          <p:cNvSpPr>
            <a:spLocks noGrp="1"/>
          </p:cNvSpPr>
          <p:nvPr>
            <p:ph type="body" sz="quarter" idx="15" hasCustomPrompt="1"/>
          </p:nvPr>
        </p:nvSpPr>
        <p:spPr>
          <a:xfrm>
            <a:off x="304800" y="1090295"/>
            <a:ext cx="8534400" cy="4937125"/>
          </a:xfrm>
        </p:spPr>
        <p:txBody>
          <a:bodyPr/>
          <a:lstStyle>
            <a:lvl1pPr>
              <a:defRPr/>
            </a:lvl1pPr>
          </a:lstStyle>
          <a:p>
            <a:pPr lvl="0"/>
            <a:r>
              <a:rPr dirty="0"/>
              <a:t>Click to add text – (14pt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340382204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Footer Placeholder 5"/>
          <p:cNvSpPr>
            <a:spLocks noGrp="1"/>
          </p:cNvSpPr>
          <p:nvPr>
            <p:ph type="ftr" sz="quarter" idx="14"/>
          </p:nvPr>
        </p:nvSpPr>
        <p:spPr/>
        <p:txBody>
          <a:bodyPr/>
          <a:lstStyle/>
          <a:p>
            <a:r>
              <a:rPr lang="en-US"/>
              <a:t>FOR FINANCIAL PROFESSIONAL USE ONLY - PROPRIETARY AND CONFIDENTIAL</a:t>
            </a:r>
            <a:endParaRPr lang="en-US" dirty="0"/>
          </a:p>
        </p:txBody>
      </p:sp>
    </p:spTree>
    <p:extLst>
      <p:ext uri="{BB962C8B-B14F-4D97-AF65-F5344CB8AC3E}">
        <p14:creationId xmlns:p14="http://schemas.microsoft.com/office/powerpoint/2010/main" val="14952547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2" name="Slide Number Placeholder 1"/>
          <p:cNvSpPr>
            <a:spLocks noGrp="1"/>
          </p:cNvSpPr>
          <p:nvPr>
            <p:ph type="sldNum" sz="quarter" idx="18"/>
          </p:nvPr>
        </p:nvSpPr>
        <p:spPr/>
        <p:txBody>
          <a:bodyPr/>
          <a:lstStyle/>
          <a:p>
            <a:fld id="{C0531ADF-2191-45C5-9D71-08764BF86A6F}" type="slidenum">
              <a:rPr/>
              <a:pPr/>
              <a:t>‹#›</a:t>
            </a:fld>
            <a:endParaRPr/>
          </a:p>
        </p:txBody>
      </p:sp>
      <p:sp>
        <p:nvSpPr>
          <p:cNvPr id="4" name="Footer Placeholder 3"/>
          <p:cNvSpPr>
            <a:spLocks noGrp="1"/>
          </p:cNvSpPr>
          <p:nvPr>
            <p:ph type="ftr" sz="quarter" idx="19"/>
          </p:nvPr>
        </p:nvSpPr>
        <p:spPr/>
        <p:txBody>
          <a:bodyPr/>
          <a:lstStyle/>
          <a:p>
            <a:r>
              <a:rPr lang="en-US"/>
              <a:t>FOR FINANCIAL PROFESSIONAL USE ONLY - PROPRIETARY AND CONFIDENTIAL</a:t>
            </a:r>
            <a:endParaRPr lang="en-US" dirty="0"/>
          </a:p>
        </p:txBody>
      </p:sp>
      <p:sp>
        <p:nvSpPr>
          <p:cNvPr id="15" name="Content Placeholder 2"/>
          <p:cNvSpPr>
            <a:spLocks noGrp="1"/>
          </p:cNvSpPr>
          <p:nvPr>
            <p:ph sz="quarter" idx="16" hasCustomPrompt="1"/>
          </p:nvPr>
        </p:nvSpPr>
        <p:spPr>
          <a:xfrm>
            <a:off x="4760976" y="1085851"/>
            <a:ext cx="4078224" cy="4933949"/>
          </a:xfrm>
        </p:spPr>
        <p:txBody>
          <a:bodyPr/>
          <a:lstStyle/>
          <a:p>
            <a:pPr lvl="0"/>
            <a:r>
              <a:t>Click to add text – (14pt Bold). To apply bullets go to the increase / decrease list level button on the home tab.</a:t>
            </a:r>
          </a:p>
          <a:p>
            <a:pPr lvl="1"/>
            <a:r>
              <a:t>Second level</a:t>
            </a:r>
          </a:p>
          <a:p>
            <a:pPr lvl="2"/>
            <a:r>
              <a:t>Third level</a:t>
            </a:r>
          </a:p>
          <a:p>
            <a:pPr lvl="3"/>
            <a:r>
              <a:t>Fourth level</a:t>
            </a:r>
          </a:p>
          <a:p>
            <a:pPr lvl="4"/>
            <a:r>
              <a:t>Fifth level</a:t>
            </a:r>
          </a:p>
        </p:txBody>
      </p:sp>
      <p:sp>
        <p:nvSpPr>
          <p:cNvPr id="13" name="Content Placeholder 1"/>
          <p:cNvSpPr>
            <a:spLocks noGrp="1"/>
          </p:cNvSpPr>
          <p:nvPr>
            <p:ph sz="quarter" idx="15" hasCustomPrompt="1"/>
          </p:nvPr>
        </p:nvSpPr>
        <p:spPr>
          <a:xfrm>
            <a:off x="304800" y="1085851"/>
            <a:ext cx="4082300" cy="4933949"/>
          </a:xfrm>
        </p:spPr>
        <p:txBody>
          <a:bodyPr/>
          <a:lstStyle/>
          <a:p>
            <a:pPr lvl="0"/>
            <a:r>
              <a:t>Click to add text – (14pt Bold). To apply bullets go to the increase / decrease list level button on the home tab.</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103665999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 table Layout">
    <p:spTree>
      <p:nvGrpSpPr>
        <p:cNvPr id="1" name=""/>
        <p:cNvGrpSpPr/>
        <p:nvPr/>
      </p:nvGrpSpPr>
      <p:grpSpPr>
        <a:xfrm>
          <a:off x="0" y="0"/>
          <a:ext cx="0" cy="0"/>
          <a:chOff x="0" y="0"/>
          <a:chExt cx="0" cy="0"/>
        </a:xfrm>
      </p:grpSpPr>
      <p:sp>
        <p:nvSpPr>
          <p:cNvPr id="6" name="Title 5"/>
          <p:cNvSpPr>
            <a:spLocks noGrp="1"/>
          </p:cNvSpPr>
          <p:nvPr>
            <p:ph type="title"/>
          </p:nvPr>
        </p:nvSpPr>
        <p:spPr>
          <a:xfrm>
            <a:off x="304800" y="149369"/>
            <a:ext cx="8534400" cy="603179"/>
          </a:xfrm>
        </p:spPr>
        <p:txBody>
          <a:bodyPr/>
          <a:lstStyle/>
          <a:p>
            <a:r>
              <a:rPr lang="en-US"/>
              <a:t>Click to edit Master title style</a:t>
            </a:r>
            <a:endParaRPr/>
          </a:p>
        </p:txBody>
      </p:sp>
      <p:sp>
        <p:nvSpPr>
          <p:cNvPr id="4" name="Content Placeholder 3"/>
          <p:cNvSpPr>
            <a:spLocks noGrp="1"/>
          </p:cNvSpPr>
          <p:nvPr>
            <p:ph sz="quarter" idx="13" hasCustomPrompt="1"/>
          </p:nvPr>
        </p:nvSpPr>
        <p:spPr>
          <a:xfrm>
            <a:off x="733426" y="1895475"/>
            <a:ext cx="7662862" cy="4124325"/>
          </a:xfrm>
        </p:spPr>
        <p:txBody>
          <a:bodyPr/>
          <a:lstStyle>
            <a:lvl1pPr>
              <a:defRPr/>
            </a:lvl1pPr>
          </a:lstStyle>
          <a:p>
            <a:pPr lvl="0"/>
            <a:r>
              <a:t>Click on the icon to insert content</a:t>
            </a:r>
          </a:p>
        </p:txBody>
      </p:sp>
      <p:sp>
        <p:nvSpPr>
          <p:cNvPr id="11" name="Text Placeholder 6"/>
          <p:cNvSpPr>
            <a:spLocks noGrp="1"/>
          </p:cNvSpPr>
          <p:nvPr>
            <p:ph type="body" sz="quarter" idx="14" hasCustomPrompt="1"/>
          </p:nvPr>
        </p:nvSpPr>
        <p:spPr>
          <a:xfrm>
            <a:off x="304799" y="1082675"/>
            <a:ext cx="8531352" cy="324000"/>
          </a:xfrm>
          <a:solidFill>
            <a:srgbClr val="CFD4D8"/>
          </a:solidFill>
        </p:spPr>
        <p:txBody>
          <a:bodyPr lIns="90000" tIns="36000" rIns="90000" bIns="36000" anchor="ctr" anchorCtr="0"/>
          <a:lstStyle>
            <a:lvl1pPr>
              <a:defRPr baseline="0"/>
            </a:lvl1pPr>
          </a:lstStyle>
          <a:p>
            <a:pPr lvl="0"/>
            <a:r>
              <a:t>Enter your chart / table title here (14pt Bold)</a:t>
            </a:r>
          </a:p>
        </p:txBody>
      </p:sp>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p:txBody>
          <a:bodyPr/>
          <a:lstStyle/>
          <a:p>
            <a:r>
              <a:rPr lang="en-US"/>
              <a:t>FOR FINANCIAL PROFESSIONAL USE ONLY - PROPRIETARY AND CONFIDENTIAL</a:t>
            </a:r>
            <a:endParaRPr lang="en-US" dirty="0"/>
          </a:p>
        </p:txBody>
      </p:sp>
    </p:spTree>
    <p:extLst>
      <p:ext uri="{BB962C8B-B14F-4D97-AF65-F5344CB8AC3E}">
        <p14:creationId xmlns:p14="http://schemas.microsoft.com/office/powerpoint/2010/main" val="84422304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nd Chart / Table">
    <p:spTree>
      <p:nvGrpSpPr>
        <p:cNvPr id="1" name=""/>
        <p:cNvGrpSpPr/>
        <p:nvPr/>
      </p:nvGrpSpPr>
      <p:grpSpPr>
        <a:xfrm>
          <a:off x="0" y="0"/>
          <a:ext cx="0" cy="0"/>
          <a:chOff x="0" y="0"/>
          <a:chExt cx="0" cy="0"/>
        </a:xfrm>
      </p:grpSpPr>
      <p:sp>
        <p:nvSpPr>
          <p:cNvPr id="3" name="Title 2"/>
          <p:cNvSpPr>
            <a:spLocks noGrp="1"/>
          </p:cNvSpPr>
          <p:nvPr>
            <p:ph type="title"/>
          </p:nvPr>
        </p:nvSpPr>
        <p:spPr>
          <a:xfrm>
            <a:off x="304800" y="149369"/>
            <a:ext cx="8534400" cy="603179"/>
          </a:xfrm>
        </p:spPr>
        <p:txBody>
          <a:bodyPr/>
          <a:lstStyle/>
          <a:p>
            <a:r>
              <a:rPr lang="en-US"/>
              <a:t>Click to edit Master title style</a:t>
            </a:r>
            <a:endParaRPr/>
          </a:p>
        </p:txBody>
      </p:sp>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p:txBody>
          <a:bodyPr/>
          <a:lstStyle/>
          <a:p>
            <a:r>
              <a:rPr lang="en-US"/>
              <a:t>FOR FINANCIAL PROFESSIONAL USE ONLY - PROPRIETARY AND CONFIDENTIAL</a:t>
            </a:r>
            <a:endParaRPr lang="en-US" dirty="0"/>
          </a:p>
        </p:txBody>
      </p:sp>
      <p:sp>
        <p:nvSpPr>
          <p:cNvPr id="10" name="source 2"/>
          <p:cNvSpPr>
            <a:spLocks noGrp="1"/>
          </p:cNvSpPr>
          <p:nvPr>
            <p:ph type="body" sz="quarter" idx="17" hasCustomPrompt="1"/>
          </p:nvPr>
        </p:nvSpPr>
        <p:spPr>
          <a:xfrm>
            <a:off x="4760976" y="6206090"/>
            <a:ext cx="4078224" cy="110800"/>
          </a:xfrm>
        </p:spPr>
        <p:txBody>
          <a:bodyPr anchor="b" anchorCtr="0">
            <a:spAutoFit/>
          </a:bodyPr>
          <a:lstStyle>
            <a:lvl1pPr>
              <a:lnSpc>
                <a:spcPct val="90000"/>
              </a:lnSpc>
              <a:spcBef>
                <a:spcPts val="0"/>
              </a:spcBef>
              <a:defRPr sz="800" b="0"/>
            </a:lvl1pPr>
          </a:lstStyle>
          <a:p>
            <a:pPr lvl="0"/>
            <a:r>
              <a:t>Insert source or footnote text here</a:t>
            </a:r>
          </a:p>
        </p:txBody>
      </p:sp>
      <p:sp>
        <p:nvSpPr>
          <p:cNvPr id="15" name="Content Placeholder 2"/>
          <p:cNvSpPr>
            <a:spLocks noGrp="1"/>
          </p:cNvSpPr>
          <p:nvPr>
            <p:ph sz="quarter" idx="16" hasCustomPrompt="1"/>
          </p:nvPr>
        </p:nvSpPr>
        <p:spPr>
          <a:xfrm>
            <a:off x="4760976" y="1547178"/>
            <a:ext cx="4078224" cy="4472621"/>
          </a:xfrm>
        </p:spPr>
        <p:txBody>
          <a:bodyPr/>
          <a:lstStyle>
            <a:lvl1pPr>
              <a:defRPr sz="1200"/>
            </a:lvl1pPr>
          </a:lstStyle>
          <a:p>
            <a:pPr lvl="0"/>
            <a:r>
              <a:t>Click on the icon to insert content</a:t>
            </a:r>
          </a:p>
        </p:txBody>
      </p:sp>
      <p:sp>
        <p:nvSpPr>
          <p:cNvPr id="14" name="Text Placeholder 2"/>
          <p:cNvSpPr>
            <a:spLocks noGrp="1"/>
          </p:cNvSpPr>
          <p:nvPr>
            <p:ph type="body" sz="quarter" idx="33" hasCustomPrompt="1"/>
          </p:nvPr>
        </p:nvSpPr>
        <p:spPr>
          <a:xfrm>
            <a:off x="4760976" y="1083600"/>
            <a:ext cx="4078224" cy="324000"/>
          </a:xfrm>
          <a:solidFill>
            <a:srgbClr val="CFD4D8"/>
          </a:solidFill>
        </p:spPr>
        <p:txBody>
          <a:bodyPr lIns="90000" tIns="36000" rIns="90000" bIns="36000" anchor="ctr" anchorCtr="0"/>
          <a:lstStyle>
            <a:lvl1pPr>
              <a:defRPr sz="1200" baseline="0"/>
            </a:lvl1pPr>
          </a:lstStyle>
          <a:p>
            <a:pPr lvl="0"/>
            <a:r>
              <a:t>Enter your chart / table title here (12pt Bold)</a:t>
            </a:r>
          </a:p>
        </p:txBody>
      </p:sp>
      <p:sp>
        <p:nvSpPr>
          <p:cNvPr id="13" name="Content Placeholder 1"/>
          <p:cNvSpPr>
            <a:spLocks noGrp="1"/>
          </p:cNvSpPr>
          <p:nvPr>
            <p:ph sz="quarter" idx="15" hasCustomPrompt="1"/>
          </p:nvPr>
        </p:nvSpPr>
        <p:spPr>
          <a:xfrm>
            <a:off x="304800" y="1085851"/>
            <a:ext cx="4082300" cy="4924568"/>
          </a:xfrm>
        </p:spPr>
        <p:txBody>
          <a:bodyPr/>
          <a:lstStyle/>
          <a:p>
            <a:pPr lvl="0"/>
            <a:r>
              <a:t>Click to add text – (14pt Bold). To apply bullets go to the increase / decrease list level button on the home tab.</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399822237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and Chart / Table">
    <p:spTree>
      <p:nvGrpSpPr>
        <p:cNvPr id="1" name=""/>
        <p:cNvGrpSpPr/>
        <p:nvPr/>
      </p:nvGrpSpPr>
      <p:grpSpPr>
        <a:xfrm>
          <a:off x="0" y="0"/>
          <a:ext cx="0" cy="0"/>
          <a:chOff x="0" y="0"/>
          <a:chExt cx="0" cy="0"/>
        </a:xfrm>
      </p:grpSpPr>
      <p:sp>
        <p:nvSpPr>
          <p:cNvPr id="6" name="Title 5"/>
          <p:cNvSpPr>
            <a:spLocks noGrp="1"/>
          </p:cNvSpPr>
          <p:nvPr>
            <p:ph type="title"/>
          </p:nvPr>
        </p:nvSpPr>
        <p:spPr>
          <a:xfrm>
            <a:off x="304800" y="149369"/>
            <a:ext cx="8534400" cy="603179"/>
          </a:xfrm>
        </p:spPr>
        <p:txBody>
          <a:bodyPr/>
          <a:lstStyle/>
          <a:p>
            <a:r>
              <a:rPr lang="en-US"/>
              <a:t>Click to edit Master title style</a:t>
            </a:r>
            <a:endParaRPr/>
          </a:p>
        </p:txBody>
      </p:sp>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p:txBody>
          <a:bodyPr/>
          <a:lstStyle/>
          <a:p>
            <a:r>
              <a:rPr lang="en-US"/>
              <a:t>FOR FINANCIAL PROFESSIONAL USE ONLY - PROPRIETARY AND CONFIDENTIAL</a:t>
            </a:r>
            <a:endParaRPr lang="en-US" dirty="0"/>
          </a:p>
        </p:txBody>
      </p:sp>
      <p:sp>
        <p:nvSpPr>
          <p:cNvPr id="11" name="source 3"/>
          <p:cNvSpPr>
            <a:spLocks noGrp="1"/>
          </p:cNvSpPr>
          <p:nvPr>
            <p:ph type="body" sz="quarter" idx="17" hasCustomPrompt="1"/>
          </p:nvPr>
        </p:nvSpPr>
        <p:spPr>
          <a:xfrm>
            <a:off x="4760976" y="6206090"/>
            <a:ext cx="4078224" cy="110800"/>
          </a:xfrm>
        </p:spPr>
        <p:txBody>
          <a:bodyPr anchor="b" anchorCtr="0">
            <a:spAutoFit/>
          </a:bodyPr>
          <a:lstStyle>
            <a:lvl1pPr>
              <a:lnSpc>
                <a:spcPct val="90000"/>
              </a:lnSpc>
              <a:spcBef>
                <a:spcPts val="0"/>
              </a:spcBef>
              <a:defRPr sz="800" b="0"/>
            </a:lvl1pPr>
          </a:lstStyle>
          <a:p>
            <a:pPr lvl="0"/>
            <a:r>
              <a:t>Insert source or footnote text here</a:t>
            </a:r>
          </a:p>
        </p:txBody>
      </p:sp>
      <p:sp>
        <p:nvSpPr>
          <p:cNvPr id="15" name="Content Placeholder 3"/>
          <p:cNvSpPr>
            <a:spLocks noGrp="1"/>
          </p:cNvSpPr>
          <p:nvPr>
            <p:ph sz="quarter" idx="16" hasCustomPrompt="1"/>
          </p:nvPr>
        </p:nvSpPr>
        <p:spPr>
          <a:xfrm>
            <a:off x="4760976" y="1547178"/>
            <a:ext cx="4078224" cy="4472621"/>
          </a:xfrm>
        </p:spPr>
        <p:txBody>
          <a:bodyPr/>
          <a:lstStyle>
            <a:lvl1pPr>
              <a:defRPr sz="1200"/>
            </a:lvl1pPr>
          </a:lstStyle>
          <a:p>
            <a:pPr lvl="0"/>
            <a:r>
              <a:t>Click on the icon to insert content</a:t>
            </a:r>
          </a:p>
        </p:txBody>
      </p:sp>
      <p:sp>
        <p:nvSpPr>
          <p:cNvPr id="14" name="Text Placeholder 3"/>
          <p:cNvSpPr>
            <a:spLocks noGrp="1"/>
          </p:cNvSpPr>
          <p:nvPr>
            <p:ph type="body" sz="quarter" idx="33" hasCustomPrompt="1"/>
          </p:nvPr>
        </p:nvSpPr>
        <p:spPr>
          <a:xfrm>
            <a:off x="4760976" y="1083600"/>
            <a:ext cx="4078224" cy="324000"/>
          </a:xfrm>
          <a:solidFill>
            <a:srgbClr val="CFD4D8"/>
          </a:solidFill>
        </p:spPr>
        <p:txBody>
          <a:bodyPr lIns="90000" tIns="36000" rIns="90000" bIns="36000" anchor="ctr" anchorCtr="0"/>
          <a:lstStyle>
            <a:lvl1pPr>
              <a:defRPr sz="1200" baseline="0"/>
            </a:lvl1pPr>
          </a:lstStyle>
          <a:p>
            <a:pPr lvl="0"/>
            <a:r>
              <a:t>Enter your chart / table title here (12pt Bold)</a:t>
            </a:r>
          </a:p>
        </p:txBody>
      </p:sp>
      <p:sp>
        <p:nvSpPr>
          <p:cNvPr id="12" name="source 2"/>
          <p:cNvSpPr>
            <a:spLocks noGrp="1"/>
          </p:cNvSpPr>
          <p:nvPr>
            <p:ph type="body" sz="quarter" idx="12" hasCustomPrompt="1"/>
          </p:nvPr>
        </p:nvSpPr>
        <p:spPr>
          <a:xfrm>
            <a:off x="304800" y="6206090"/>
            <a:ext cx="4078224" cy="110800"/>
          </a:xfrm>
        </p:spPr>
        <p:txBody>
          <a:bodyPr anchor="b" anchorCtr="0">
            <a:spAutoFit/>
          </a:bodyPr>
          <a:lstStyle>
            <a:lvl1pPr>
              <a:lnSpc>
                <a:spcPct val="90000"/>
              </a:lnSpc>
              <a:spcBef>
                <a:spcPts val="0"/>
              </a:spcBef>
              <a:defRPr sz="800" b="0"/>
            </a:lvl1pPr>
          </a:lstStyle>
          <a:p>
            <a:pPr lvl="0"/>
            <a:r>
              <a:t>Insert source or footnote text here</a:t>
            </a:r>
          </a:p>
        </p:txBody>
      </p:sp>
      <p:sp>
        <p:nvSpPr>
          <p:cNvPr id="13" name="Content Placeholder 2"/>
          <p:cNvSpPr>
            <a:spLocks noGrp="1"/>
          </p:cNvSpPr>
          <p:nvPr>
            <p:ph sz="quarter" idx="15" hasCustomPrompt="1"/>
          </p:nvPr>
        </p:nvSpPr>
        <p:spPr>
          <a:xfrm>
            <a:off x="304800" y="1547177"/>
            <a:ext cx="4082300" cy="4463241"/>
          </a:xfrm>
        </p:spPr>
        <p:txBody>
          <a:bodyPr vert="horz" lIns="0" tIns="0" rIns="0" bIns="0" rtlCol="0">
            <a:noAutofit/>
          </a:bodyPr>
          <a:lstStyle>
            <a:lvl1pPr>
              <a:defRPr sz="1200"/>
            </a:lvl1pPr>
            <a:lvl2pPr>
              <a:defRPr/>
            </a:lvl2pPr>
            <a:lvl3pPr>
              <a:defRPr/>
            </a:lvl3pPr>
            <a:lvl4pPr>
              <a:defRPr/>
            </a:lvl4pPr>
            <a:lvl5pPr>
              <a:defRPr/>
            </a:lvl5pPr>
          </a:lstStyle>
          <a:p>
            <a:pPr lvl="0"/>
            <a:r>
              <a:t>Click on the icon to insert content.</a:t>
            </a:r>
          </a:p>
          <a:p>
            <a:pPr lvl="1"/>
            <a:r>
              <a:t>Second level</a:t>
            </a:r>
          </a:p>
          <a:p>
            <a:pPr lvl="2"/>
            <a:r>
              <a:t>Third level</a:t>
            </a:r>
          </a:p>
          <a:p>
            <a:pPr lvl="3"/>
            <a:r>
              <a:t>Fourth level</a:t>
            </a:r>
          </a:p>
          <a:p>
            <a:pPr lvl="4"/>
            <a:r>
              <a:t>Fifth level</a:t>
            </a:r>
          </a:p>
        </p:txBody>
      </p:sp>
      <p:sp>
        <p:nvSpPr>
          <p:cNvPr id="9" name="Text Placeholder 2"/>
          <p:cNvSpPr>
            <a:spLocks noGrp="1"/>
          </p:cNvSpPr>
          <p:nvPr>
            <p:ph type="body" sz="quarter" idx="36" hasCustomPrompt="1"/>
          </p:nvPr>
        </p:nvSpPr>
        <p:spPr>
          <a:xfrm>
            <a:off x="304800" y="1083600"/>
            <a:ext cx="4078224" cy="324000"/>
          </a:xfrm>
          <a:solidFill>
            <a:srgbClr val="CFD4D8"/>
          </a:solidFill>
        </p:spPr>
        <p:txBody>
          <a:bodyPr lIns="90000" tIns="36000" rIns="90000" bIns="36000" anchor="ctr" anchorCtr="0"/>
          <a:lstStyle>
            <a:lvl1pPr>
              <a:defRPr sz="1200" baseline="0"/>
            </a:lvl1pPr>
          </a:lstStyle>
          <a:p>
            <a:pPr lvl="0"/>
            <a:r>
              <a:t>Enter your chart / table title here (12pt Bold)</a:t>
            </a:r>
          </a:p>
        </p:txBody>
      </p:sp>
    </p:spTree>
    <p:extLst>
      <p:ext uri="{BB962C8B-B14F-4D97-AF65-F5344CB8AC3E}">
        <p14:creationId xmlns:p14="http://schemas.microsoft.com/office/powerpoint/2010/main" val="39241058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6" name="Title 5"/>
          <p:cNvSpPr>
            <a:spLocks noGrp="1"/>
          </p:cNvSpPr>
          <p:nvPr>
            <p:ph type="title"/>
          </p:nvPr>
        </p:nvSpPr>
        <p:spPr>
          <a:xfrm>
            <a:off x="304800" y="149369"/>
            <a:ext cx="8534400" cy="603179"/>
          </a:xfrm>
        </p:spPr>
        <p:txBody>
          <a:bodyPr/>
          <a:lstStyle/>
          <a:p>
            <a:r>
              <a:rPr lang="en-US"/>
              <a:t>Click to edit Master title style</a:t>
            </a:r>
            <a:endParaRPr/>
          </a:p>
        </p:txBody>
      </p:sp>
      <p:sp>
        <p:nvSpPr>
          <p:cNvPr id="2" name="Slide Number Placeholder 1"/>
          <p:cNvSpPr>
            <a:spLocks noGrp="1"/>
          </p:cNvSpPr>
          <p:nvPr>
            <p:ph type="sldNum" sz="quarter" idx="41"/>
          </p:nvPr>
        </p:nvSpPr>
        <p:spPr/>
        <p:txBody>
          <a:bodyPr/>
          <a:lstStyle/>
          <a:p>
            <a:fld id="{C0531ADF-2191-45C5-9D71-08764BF86A6F}" type="slidenum">
              <a:rPr/>
              <a:pPr/>
              <a:t>‹#›</a:t>
            </a:fld>
            <a:endParaRPr/>
          </a:p>
        </p:txBody>
      </p:sp>
      <p:sp>
        <p:nvSpPr>
          <p:cNvPr id="3" name="Footer Placeholder 2"/>
          <p:cNvSpPr>
            <a:spLocks noGrp="1"/>
          </p:cNvSpPr>
          <p:nvPr>
            <p:ph type="ftr" sz="quarter" idx="42"/>
          </p:nvPr>
        </p:nvSpPr>
        <p:spPr/>
        <p:txBody>
          <a:bodyPr/>
          <a:lstStyle/>
          <a:p>
            <a:r>
              <a:rPr lang="en-US"/>
              <a:t>FOR FINANCIAL PROFESSIONAL USE ONLY - PROPRIETARY AND CONFIDENTIAL</a:t>
            </a:r>
            <a:endParaRPr lang="en-US" dirty="0"/>
          </a:p>
        </p:txBody>
      </p:sp>
      <p:sp>
        <p:nvSpPr>
          <p:cNvPr id="23" name="source 4"/>
          <p:cNvSpPr>
            <a:spLocks noGrp="1"/>
          </p:cNvSpPr>
          <p:nvPr>
            <p:ph type="body" sz="quarter" idx="17" hasCustomPrompt="1"/>
          </p:nvPr>
        </p:nvSpPr>
        <p:spPr>
          <a:xfrm>
            <a:off x="4760976" y="6206090"/>
            <a:ext cx="4078224" cy="110800"/>
          </a:xfrm>
        </p:spPr>
        <p:txBody>
          <a:bodyPr anchor="b" anchorCtr="0">
            <a:spAutoFit/>
          </a:bodyPr>
          <a:lstStyle>
            <a:lvl1pPr>
              <a:lnSpc>
                <a:spcPct val="90000"/>
              </a:lnSpc>
              <a:spcBef>
                <a:spcPts val="0"/>
              </a:spcBef>
              <a:defRPr sz="800" b="0"/>
            </a:lvl1pPr>
          </a:lstStyle>
          <a:p>
            <a:pPr lvl="0"/>
            <a:r>
              <a:t>Insert source or footnote text here</a:t>
            </a:r>
          </a:p>
        </p:txBody>
      </p:sp>
      <p:sp>
        <p:nvSpPr>
          <p:cNvPr id="42" name="Content Placeholder 4"/>
          <p:cNvSpPr>
            <a:spLocks noGrp="1"/>
          </p:cNvSpPr>
          <p:nvPr>
            <p:ph sz="quarter" idx="40" hasCustomPrompt="1"/>
          </p:nvPr>
        </p:nvSpPr>
        <p:spPr>
          <a:xfrm>
            <a:off x="4760976" y="4225023"/>
            <a:ext cx="4078224" cy="1796365"/>
          </a:xfrm>
        </p:spPr>
        <p:txBody>
          <a:bodyPr/>
          <a:lstStyle>
            <a:lvl1pPr>
              <a:defRPr sz="1200" b="0" baseline="0"/>
            </a:lvl1pPr>
          </a:lstStyle>
          <a:p>
            <a:pPr lvl="0"/>
            <a:r>
              <a:t>Click on the icon to insert content</a:t>
            </a:r>
          </a:p>
        </p:txBody>
      </p:sp>
      <p:sp>
        <p:nvSpPr>
          <p:cNvPr id="41" name="Text Placeholder 4"/>
          <p:cNvSpPr>
            <a:spLocks noGrp="1"/>
          </p:cNvSpPr>
          <p:nvPr>
            <p:ph type="body" sz="quarter" idx="39" hasCustomPrompt="1"/>
          </p:nvPr>
        </p:nvSpPr>
        <p:spPr>
          <a:xfrm>
            <a:off x="4760976" y="3766323"/>
            <a:ext cx="4078224" cy="324000"/>
          </a:xfrm>
          <a:solidFill>
            <a:srgbClr val="CFD4D8"/>
          </a:solidFill>
        </p:spPr>
        <p:txBody>
          <a:bodyPr lIns="90000" tIns="36000" rIns="90000" bIns="36000" anchor="ctr" anchorCtr="0"/>
          <a:lstStyle>
            <a:lvl1pPr>
              <a:defRPr sz="1200" baseline="0"/>
            </a:lvl1pPr>
          </a:lstStyle>
          <a:p>
            <a:pPr lvl="0"/>
            <a:r>
              <a:t>Enter your chart / table title here (12pt Bold)</a:t>
            </a:r>
          </a:p>
        </p:txBody>
      </p:sp>
      <p:sp>
        <p:nvSpPr>
          <p:cNvPr id="21" name="source 3"/>
          <p:cNvSpPr>
            <a:spLocks noGrp="1"/>
          </p:cNvSpPr>
          <p:nvPr>
            <p:ph type="body" sz="quarter" idx="12" hasCustomPrompt="1"/>
          </p:nvPr>
        </p:nvSpPr>
        <p:spPr>
          <a:xfrm>
            <a:off x="304800" y="6206090"/>
            <a:ext cx="4078224" cy="110800"/>
          </a:xfrm>
        </p:spPr>
        <p:txBody>
          <a:bodyPr anchor="b" anchorCtr="0">
            <a:spAutoFit/>
          </a:bodyPr>
          <a:lstStyle>
            <a:lvl1pPr>
              <a:lnSpc>
                <a:spcPct val="90000"/>
              </a:lnSpc>
              <a:spcBef>
                <a:spcPts val="0"/>
              </a:spcBef>
              <a:defRPr sz="800" b="0"/>
            </a:lvl1pPr>
          </a:lstStyle>
          <a:p>
            <a:pPr lvl="0"/>
            <a:r>
              <a:t>Insert source or footnote text here</a:t>
            </a:r>
          </a:p>
        </p:txBody>
      </p:sp>
      <p:sp>
        <p:nvSpPr>
          <p:cNvPr id="39" name="Content Placeholder 3"/>
          <p:cNvSpPr>
            <a:spLocks noGrp="1"/>
          </p:cNvSpPr>
          <p:nvPr>
            <p:ph sz="quarter" idx="37" hasCustomPrompt="1"/>
          </p:nvPr>
        </p:nvSpPr>
        <p:spPr>
          <a:xfrm>
            <a:off x="304800" y="4225023"/>
            <a:ext cx="4078224" cy="1796365"/>
          </a:xfrm>
        </p:spPr>
        <p:txBody>
          <a:bodyPr/>
          <a:lstStyle>
            <a:lvl1pPr>
              <a:defRPr sz="1200" b="0" baseline="0"/>
            </a:lvl1pPr>
          </a:lstStyle>
          <a:p>
            <a:pPr lvl="0"/>
            <a:r>
              <a:t>Click on the icon to insert content</a:t>
            </a:r>
          </a:p>
        </p:txBody>
      </p:sp>
      <p:sp>
        <p:nvSpPr>
          <p:cNvPr id="32" name="Text Placeholder 3"/>
          <p:cNvSpPr>
            <a:spLocks noGrp="1"/>
          </p:cNvSpPr>
          <p:nvPr>
            <p:ph type="body" sz="quarter" idx="36" hasCustomPrompt="1"/>
          </p:nvPr>
        </p:nvSpPr>
        <p:spPr>
          <a:xfrm>
            <a:off x="304800" y="3766323"/>
            <a:ext cx="4078224" cy="324000"/>
          </a:xfrm>
          <a:solidFill>
            <a:srgbClr val="CFD4D8"/>
          </a:solidFill>
        </p:spPr>
        <p:txBody>
          <a:bodyPr lIns="90000" tIns="36000" rIns="90000" bIns="36000" anchor="ctr" anchorCtr="0"/>
          <a:lstStyle>
            <a:lvl1pPr>
              <a:defRPr sz="1200" baseline="0"/>
            </a:lvl1pPr>
          </a:lstStyle>
          <a:p>
            <a:pPr lvl="0"/>
            <a:r>
              <a:t>Enter your chart / table title here (12pt Bold)</a:t>
            </a:r>
          </a:p>
        </p:txBody>
      </p:sp>
      <p:sp>
        <p:nvSpPr>
          <p:cNvPr id="18" name="source 2"/>
          <p:cNvSpPr>
            <a:spLocks noGrp="1"/>
          </p:cNvSpPr>
          <p:nvPr>
            <p:ph type="body" sz="quarter" idx="32" hasCustomPrompt="1"/>
          </p:nvPr>
        </p:nvSpPr>
        <p:spPr>
          <a:xfrm>
            <a:off x="4760976" y="3514682"/>
            <a:ext cx="4078224" cy="110800"/>
          </a:xfrm>
        </p:spPr>
        <p:txBody>
          <a:bodyPr anchor="b" anchorCtr="0">
            <a:spAutoFit/>
          </a:bodyPr>
          <a:lstStyle>
            <a:lvl1pPr>
              <a:lnSpc>
                <a:spcPct val="90000"/>
              </a:lnSpc>
              <a:spcBef>
                <a:spcPts val="0"/>
              </a:spcBef>
              <a:defRPr sz="800" b="0"/>
            </a:lvl1pPr>
          </a:lstStyle>
          <a:p>
            <a:pPr lvl="0"/>
            <a:r>
              <a:t>Insert source or footnote text here</a:t>
            </a:r>
          </a:p>
        </p:txBody>
      </p:sp>
      <p:sp>
        <p:nvSpPr>
          <p:cNvPr id="20" name="Content Placeholder 2"/>
          <p:cNvSpPr>
            <a:spLocks noGrp="1"/>
          </p:cNvSpPr>
          <p:nvPr>
            <p:ph sz="quarter" idx="34" hasCustomPrompt="1"/>
          </p:nvPr>
        </p:nvSpPr>
        <p:spPr>
          <a:xfrm>
            <a:off x="4760976" y="1539557"/>
            <a:ext cx="4078224" cy="1796400"/>
          </a:xfrm>
        </p:spPr>
        <p:txBody>
          <a:bodyPr/>
          <a:lstStyle>
            <a:lvl1pPr>
              <a:defRPr sz="1200" b="0" baseline="0"/>
            </a:lvl1pPr>
          </a:lstStyle>
          <a:p>
            <a:pPr lvl="0"/>
            <a:r>
              <a:t>Click on the icon to insert content</a:t>
            </a:r>
          </a:p>
        </p:txBody>
      </p:sp>
      <p:sp>
        <p:nvSpPr>
          <p:cNvPr id="19" name="Text Placeholder 2"/>
          <p:cNvSpPr>
            <a:spLocks noGrp="1"/>
          </p:cNvSpPr>
          <p:nvPr>
            <p:ph type="body" sz="quarter" idx="33" hasCustomPrompt="1"/>
          </p:nvPr>
        </p:nvSpPr>
        <p:spPr>
          <a:xfrm>
            <a:off x="4760976" y="1083600"/>
            <a:ext cx="4078224" cy="324000"/>
          </a:xfrm>
          <a:solidFill>
            <a:srgbClr val="CFD4D8"/>
          </a:solidFill>
        </p:spPr>
        <p:txBody>
          <a:bodyPr lIns="90000" tIns="36000" rIns="90000" bIns="36000" anchor="ctr" anchorCtr="0"/>
          <a:lstStyle>
            <a:lvl1pPr>
              <a:defRPr sz="1200" baseline="0"/>
            </a:lvl1pPr>
          </a:lstStyle>
          <a:p>
            <a:pPr lvl="0"/>
            <a:r>
              <a:t>Enter your chart / table title here (12pt Bold)</a:t>
            </a:r>
          </a:p>
        </p:txBody>
      </p:sp>
      <p:sp>
        <p:nvSpPr>
          <p:cNvPr id="15" name="source 1"/>
          <p:cNvSpPr>
            <a:spLocks noGrp="1"/>
          </p:cNvSpPr>
          <p:nvPr>
            <p:ph type="body" sz="quarter" idx="16" hasCustomPrompt="1"/>
          </p:nvPr>
        </p:nvSpPr>
        <p:spPr>
          <a:xfrm>
            <a:off x="304800" y="3514682"/>
            <a:ext cx="4078224" cy="110800"/>
          </a:xfrm>
        </p:spPr>
        <p:txBody>
          <a:bodyPr anchor="b" anchorCtr="0">
            <a:spAutoFit/>
          </a:bodyPr>
          <a:lstStyle>
            <a:lvl1pPr>
              <a:lnSpc>
                <a:spcPct val="90000"/>
              </a:lnSpc>
              <a:spcBef>
                <a:spcPts val="0"/>
              </a:spcBef>
              <a:defRPr sz="800" b="0"/>
            </a:lvl1pPr>
          </a:lstStyle>
          <a:p>
            <a:pPr lvl="0"/>
            <a:r>
              <a:t>Insert source or footnote text here</a:t>
            </a:r>
          </a:p>
        </p:txBody>
      </p:sp>
      <p:sp>
        <p:nvSpPr>
          <p:cNvPr id="5" name="Content Placeholder 1"/>
          <p:cNvSpPr>
            <a:spLocks noGrp="1"/>
          </p:cNvSpPr>
          <p:nvPr>
            <p:ph sz="quarter" idx="24" hasCustomPrompt="1"/>
          </p:nvPr>
        </p:nvSpPr>
        <p:spPr>
          <a:xfrm>
            <a:off x="304800" y="1539557"/>
            <a:ext cx="4078224" cy="1796400"/>
          </a:xfrm>
        </p:spPr>
        <p:txBody>
          <a:bodyPr/>
          <a:lstStyle>
            <a:lvl1pPr>
              <a:defRPr sz="1200" b="0" baseline="0"/>
            </a:lvl1pPr>
          </a:lstStyle>
          <a:p>
            <a:pPr lvl="0"/>
            <a:r>
              <a:t>Click on the icon to insert content</a:t>
            </a:r>
          </a:p>
        </p:txBody>
      </p:sp>
      <p:sp>
        <p:nvSpPr>
          <p:cNvPr id="22" name="Text Placeholder 1"/>
          <p:cNvSpPr>
            <a:spLocks noGrp="1"/>
          </p:cNvSpPr>
          <p:nvPr>
            <p:ph type="body" sz="quarter" idx="23" hasCustomPrompt="1"/>
          </p:nvPr>
        </p:nvSpPr>
        <p:spPr>
          <a:xfrm>
            <a:off x="304800" y="1083600"/>
            <a:ext cx="4078224" cy="324000"/>
          </a:xfrm>
          <a:solidFill>
            <a:srgbClr val="CFD4D8"/>
          </a:solidFill>
        </p:spPr>
        <p:txBody>
          <a:bodyPr lIns="90000" tIns="36000" rIns="90000" bIns="36000" anchor="ctr" anchorCtr="0"/>
          <a:lstStyle>
            <a:lvl1pPr>
              <a:defRPr sz="1200" baseline="0"/>
            </a:lvl1pPr>
          </a:lstStyle>
          <a:p>
            <a:pPr lvl="0"/>
            <a:r>
              <a:t>Enter your chart / table title here (12pt Bold)</a:t>
            </a:r>
          </a:p>
        </p:txBody>
      </p:sp>
    </p:spTree>
    <p:extLst>
      <p:ext uri="{BB962C8B-B14F-4D97-AF65-F5344CB8AC3E}">
        <p14:creationId xmlns:p14="http://schemas.microsoft.com/office/powerpoint/2010/main" val="231715797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Slide Number Placeholder 2"/>
          <p:cNvSpPr>
            <a:spLocks noGrp="1"/>
          </p:cNvSpPr>
          <p:nvPr>
            <p:ph type="sldNum" sz="quarter" idx="4"/>
          </p:nvPr>
        </p:nvSpPr>
        <p:spPr>
          <a:xfrm>
            <a:off x="8465338" y="6591242"/>
            <a:ext cx="373862" cy="222745"/>
          </a:xfrm>
          <a:prstGeom prst="rect">
            <a:avLst/>
          </a:prstGeom>
        </p:spPr>
        <p:txBody>
          <a:bodyPr vert="horz" lIns="0" tIns="0" rIns="0" bIns="0" rtlCol="0" anchor="ctr"/>
          <a:lstStyle>
            <a:lvl1pPr algn="r">
              <a:defRPr sz="800">
                <a:solidFill>
                  <a:schemeClr val="tx2"/>
                </a:solidFill>
              </a:defRPr>
            </a:lvl1pPr>
          </a:lstStyle>
          <a:p>
            <a:fld id="{C0531ADF-2191-45C5-9D71-08764BF86A6F}" type="slidenum">
              <a:rPr lang="en-GB"/>
              <a:pPr/>
              <a:t>‹#›</a:t>
            </a:fld>
            <a:endParaRPr lang="en-GB"/>
          </a:p>
        </p:txBody>
      </p:sp>
      <p:sp>
        <p:nvSpPr>
          <p:cNvPr id="8" name="Footer Placeholder 3"/>
          <p:cNvSpPr>
            <a:spLocks noGrp="1"/>
          </p:cNvSpPr>
          <p:nvPr>
            <p:ph type="ftr" sz="quarter" idx="10"/>
          </p:nvPr>
        </p:nvSpPr>
        <p:spPr>
          <a:xfrm>
            <a:off x="1501507" y="6593667"/>
            <a:ext cx="6134100" cy="219709"/>
          </a:xfrm>
          <a:prstGeom prst="rect">
            <a:avLst/>
          </a:prstGeom>
        </p:spPr>
        <p:txBody>
          <a:bodyPr/>
          <a:lstStyle>
            <a:lvl1pPr algn="ctr">
              <a:defRPr lang="en-US" sz="800" smtClean="0"/>
            </a:lvl1pPr>
          </a:lstStyle>
          <a:p>
            <a:r>
              <a:rPr lang="en-US"/>
              <a:t>FOR FINANCIAL PROFESSIONAL USE ONLY - PROPRIETARY AND CONFIDENTIAL</a:t>
            </a:r>
            <a:endParaRPr lang="en-US" dirty="0"/>
          </a:p>
        </p:txBody>
      </p:sp>
      <p:sp>
        <p:nvSpPr>
          <p:cNvPr id="5" name="Text Placeholder 4"/>
          <p:cNvSpPr>
            <a:spLocks noGrp="1"/>
          </p:cNvSpPr>
          <p:nvPr>
            <p:ph type="body" idx="1"/>
          </p:nvPr>
        </p:nvSpPr>
        <p:spPr>
          <a:xfrm>
            <a:off x="304800" y="1087211"/>
            <a:ext cx="8534400" cy="492157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Placeholder 1"/>
          <p:cNvSpPr>
            <a:spLocks noGrp="1"/>
          </p:cNvSpPr>
          <p:nvPr>
            <p:ph type="title"/>
          </p:nvPr>
        </p:nvSpPr>
        <p:spPr>
          <a:xfrm>
            <a:off x="304800" y="149369"/>
            <a:ext cx="8534400" cy="603179"/>
          </a:xfrm>
          <a:prstGeom prst="rect">
            <a:avLst/>
          </a:prstGeom>
        </p:spPr>
        <p:txBody>
          <a:bodyPr vert="horz" lIns="0" tIns="0" rIns="0" bIns="0" rtlCol="0" anchor="ctr" anchorCtr="0">
            <a:noAutofit/>
          </a:bodyPr>
          <a:lstStyle/>
          <a:p>
            <a:r>
              <a:rPr lang="en-US"/>
              <a:t>Click to edit Master title style</a:t>
            </a:r>
            <a:endParaRPr/>
          </a:p>
        </p:txBody>
      </p:sp>
      <p:cxnSp>
        <p:nvCxnSpPr>
          <p:cNvPr id="10" name="Straight Connector 9"/>
          <p:cNvCxnSpPr/>
          <p:nvPr/>
        </p:nvCxnSpPr>
        <p:spPr>
          <a:xfrm>
            <a:off x="-9525" y="6439633"/>
            <a:ext cx="9151200"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pic>
        <p:nvPicPr>
          <p:cNvPr id="12" name="BlackRock logo" descr="N:\DATA\Global Sales and Marketing\MIG Presentations\Images\Corporate Logos\BlackRock® Logo (2011) DO NOT USE\BR_emf\BlackRock®_Printed_1000Pix.e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6286" y="6588341"/>
            <a:ext cx="1050525" cy="15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439785"/>
      </p:ext>
    </p:extLst>
  </p:cSld>
  <p:clrMap bg1="lt1" tx1="dk1" bg2="lt2" tx2="dk2" accent1="accent1" accent2="accent2" accent3="accent3" accent4="accent4" accent5="accent5" accent6="accent6" hlink="hlink" folHlink="folHlink"/>
  <p:sldLayoutIdLst>
    <p:sldLayoutId id="2147484063" r:id="rId1"/>
    <p:sldLayoutId id="2147484065" r:id="rId2"/>
    <p:sldLayoutId id="2147484020" r:id="rId3"/>
    <p:sldLayoutId id="2147484021" r:id="rId4"/>
    <p:sldLayoutId id="2147484024" r:id="rId5"/>
    <p:sldLayoutId id="2147484061" r:id="rId6"/>
    <p:sldLayoutId id="2147484062" r:id="rId7"/>
    <p:sldLayoutId id="2147484064" r:id="rId8"/>
    <p:sldLayoutId id="2147484025" r:id="rId9"/>
    <p:sldLayoutId id="2147484022" r:id="rId10"/>
    <p:sldLayoutId id="2147484026" r:id="rId11"/>
    <p:sldLayoutId id="2147484027" r:id="rId12"/>
    <p:sldLayoutId id="2147484028" r:id="rId13"/>
    <p:sldLayoutId id="2147484067" r:id="rId14"/>
    <p:sldLayoutId id="2147484069" r:id="rId15"/>
    <p:sldLayoutId id="2147484071" r:id="rId16"/>
  </p:sldLayoutIdLst>
  <p:hf hdr="0" dt="0"/>
  <p:txStyles>
    <p:titleStyle>
      <a:lvl1pPr algn="l" defTabSz="914400" rtl="0" eaLnBrk="1" latinLnBrk="0" hangingPunct="1">
        <a:spcBef>
          <a:spcPct val="0"/>
        </a:spcBef>
        <a:buNone/>
        <a:defRPr sz="1800" b="1" kern="120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4F4E50"/>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64592" algn="l" defTabSz="914400" rtl="0" eaLnBrk="1" fontAlgn="auto" latinLnBrk="0" hangingPunct="1">
        <a:lnSpc>
          <a:spcPct val="100000"/>
        </a:lnSpc>
        <a:spcBef>
          <a:spcPts val="700"/>
        </a:spcBef>
        <a:spcAft>
          <a:spcPts val="0"/>
        </a:spcAft>
        <a:buClr>
          <a:schemeClr val="tx2"/>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64592" algn="l" defTabSz="914400" rtl="0" eaLnBrk="1" fontAlgn="auto" latinLnBrk="0" hangingPunct="1">
        <a:lnSpc>
          <a:spcPct val="100000"/>
        </a:lnSpc>
        <a:spcBef>
          <a:spcPts val="700"/>
        </a:spcBef>
        <a:spcAft>
          <a:spcPts val="0"/>
        </a:spcAft>
        <a:buClr>
          <a:srgbClr val="4F4E50"/>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64592" algn="l" defTabSz="914400" rtl="0" eaLnBrk="1" fontAlgn="auto" latinLnBrk="0" hangingPunct="1">
        <a:lnSpc>
          <a:spcPct val="100000"/>
        </a:lnSpc>
        <a:spcBef>
          <a:spcPts val="700"/>
        </a:spcBef>
        <a:spcAft>
          <a:spcPts val="0"/>
        </a:spcAft>
        <a:buClr>
          <a:schemeClr val="tx2"/>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547EBF"/>
          </p15:clr>
        </p15:guide>
        <p15:guide id="2" orient="horz" pos="792">
          <p15:clr>
            <a:srgbClr val="547EBF"/>
          </p15:clr>
        </p15:guide>
        <p15:guide id="3" orient="horz" pos="3960">
          <p15:clr>
            <a:srgbClr val="547EBF"/>
          </p15:clr>
        </p15:guide>
        <p15:guide id="4" pos="192">
          <p15:clr>
            <a:srgbClr val="547EBF"/>
          </p15:clr>
        </p15:guide>
        <p15:guide id="5" pos="2880">
          <p15:clr>
            <a:srgbClr val="547EBF"/>
          </p15:clr>
        </p15:guide>
        <p15:guide id="6" orient="horz" pos="336">
          <p15:clr>
            <a:srgbClr val="547EB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chart" Target="../charts/chart14.xml"/><Relationship Id="rId18" Type="http://schemas.openxmlformats.org/officeDocument/2006/relationships/chart" Target="../charts/chart19.xml"/><Relationship Id="rId26" Type="http://schemas.openxmlformats.org/officeDocument/2006/relationships/chart" Target="../charts/chart27.xml"/><Relationship Id="rId3" Type="http://schemas.openxmlformats.org/officeDocument/2006/relationships/chart" Target="../charts/chart4.xml"/><Relationship Id="rId21" Type="http://schemas.openxmlformats.org/officeDocument/2006/relationships/chart" Target="../charts/chart22.xml"/><Relationship Id="rId7" Type="http://schemas.openxmlformats.org/officeDocument/2006/relationships/chart" Target="../charts/chart8.xml"/><Relationship Id="rId12" Type="http://schemas.openxmlformats.org/officeDocument/2006/relationships/chart" Target="../charts/chart13.xml"/><Relationship Id="rId17" Type="http://schemas.openxmlformats.org/officeDocument/2006/relationships/chart" Target="../charts/chart18.xml"/><Relationship Id="rId25" Type="http://schemas.openxmlformats.org/officeDocument/2006/relationships/chart" Target="../charts/chart26.xml"/><Relationship Id="rId2" Type="http://schemas.openxmlformats.org/officeDocument/2006/relationships/chart" Target="../charts/chart3.xml"/><Relationship Id="rId16" Type="http://schemas.openxmlformats.org/officeDocument/2006/relationships/chart" Target="../charts/chart17.xml"/><Relationship Id="rId20" Type="http://schemas.openxmlformats.org/officeDocument/2006/relationships/chart" Target="../charts/chart21.xml"/><Relationship Id="rId1" Type="http://schemas.openxmlformats.org/officeDocument/2006/relationships/slideLayout" Target="../slideLayouts/slideLayout12.xml"/><Relationship Id="rId6" Type="http://schemas.openxmlformats.org/officeDocument/2006/relationships/chart" Target="../charts/chart7.xml"/><Relationship Id="rId11" Type="http://schemas.openxmlformats.org/officeDocument/2006/relationships/chart" Target="../charts/chart12.xml"/><Relationship Id="rId24" Type="http://schemas.openxmlformats.org/officeDocument/2006/relationships/chart" Target="../charts/chart25.xml"/><Relationship Id="rId5" Type="http://schemas.openxmlformats.org/officeDocument/2006/relationships/chart" Target="../charts/chart6.xml"/><Relationship Id="rId15" Type="http://schemas.openxmlformats.org/officeDocument/2006/relationships/chart" Target="../charts/chart16.xml"/><Relationship Id="rId23" Type="http://schemas.openxmlformats.org/officeDocument/2006/relationships/chart" Target="../charts/chart24.xml"/><Relationship Id="rId10" Type="http://schemas.openxmlformats.org/officeDocument/2006/relationships/chart" Target="../charts/chart11.xml"/><Relationship Id="rId19" Type="http://schemas.openxmlformats.org/officeDocument/2006/relationships/chart" Target="../charts/chart20.xml"/><Relationship Id="rId4" Type="http://schemas.openxmlformats.org/officeDocument/2006/relationships/chart" Target="../charts/chart5.xml"/><Relationship Id="rId9" Type="http://schemas.openxmlformats.org/officeDocument/2006/relationships/chart" Target="../charts/chart10.xml"/><Relationship Id="rId14" Type="http://schemas.openxmlformats.org/officeDocument/2006/relationships/chart" Target="../charts/chart15.xml"/><Relationship Id="rId22" Type="http://schemas.openxmlformats.org/officeDocument/2006/relationships/chart" Target="../charts/chart23.xml"/><Relationship Id="rId27" Type="http://schemas.openxmlformats.org/officeDocument/2006/relationships/chart" Target="../charts/char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chart" Target="../charts/chart32.xml"/><Relationship Id="rId4" Type="http://schemas.openxmlformats.org/officeDocument/2006/relationships/chart" Target="../charts/chart31.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blackrock.com/us/financial-professionals/your-practice/model-portfolios?cid=vanity:models:campaigns" TargetMode="External"/><Relationship Id="rId7"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chart" Target="../charts/chart38.xml"/><Relationship Id="rId4" Type="http://schemas.openxmlformats.org/officeDocument/2006/relationships/chart" Target="../charts/chart37.xml"/></Relationships>
</file>

<file path=ppt/slides/_rels/slide23.xml.rels><?xml version="1.0" encoding="UTF-8" standalone="yes"?>
<Relationships xmlns="http://schemas.openxmlformats.org/package/2006/relationships"><Relationship Id="rId8" Type="http://schemas.openxmlformats.org/officeDocument/2006/relationships/chart" Target="../charts/chart44.xml"/><Relationship Id="rId13" Type="http://schemas.openxmlformats.org/officeDocument/2006/relationships/chart" Target="../charts/chart49.xml"/><Relationship Id="rId3" Type="http://schemas.openxmlformats.org/officeDocument/2006/relationships/chart" Target="../charts/chart39.xml"/><Relationship Id="rId7" Type="http://schemas.openxmlformats.org/officeDocument/2006/relationships/chart" Target="../charts/chart43.xml"/><Relationship Id="rId12" Type="http://schemas.openxmlformats.org/officeDocument/2006/relationships/chart" Target="../charts/chart48.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chart" Target="../charts/chart42.xml"/><Relationship Id="rId11" Type="http://schemas.openxmlformats.org/officeDocument/2006/relationships/chart" Target="../charts/chart47.xml"/><Relationship Id="rId5" Type="http://schemas.openxmlformats.org/officeDocument/2006/relationships/chart" Target="../charts/chart41.xml"/><Relationship Id="rId10" Type="http://schemas.openxmlformats.org/officeDocument/2006/relationships/chart" Target="../charts/chart46.xml"/><Relationship Id="rId4" Type="http://schemas.openxmlformats.org/officeDocument/2006/relationships/chart" Target="../charts/chart40.xml"/><Relationship Id="rId9" Type="http://schemas.openxmlformats.org/officeDocument/2006/relationships/chart" Target="../charts/chart45.xml"/><Relationship Id="rId14" Type="http://schemas.openxmlformats.org/officeDocument/2006/relationships/chart" Target="../charts/chart50.xml"/></Relationships>
</file>

<file path=ppt/slides/_rels/slide24.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5" Type="http://schemas.openxmlformats.org/officeDocument/2006/relationships/chart" Target="../charts/chart55.xml"/><Relationship Id="rId4" Type="http://schemas.openxmlformats.org/officeDocument/2006/relationships/hyperlink" Target="http://www.blackrock.com/models"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3.xml"/><Relationship Id="rId5" Type="http://schemas.openxmlformats.org/officeDocument/2006/relationships/hyperlink" Target="http://www.blackrock.com/models" TargetMode="External"/><Relationship Id="rId4" Type="http://schemas.openxmlformats.org/officeDocument/2006/relationships/chart" Target="../charts/chart58.xml"/></Relationships>
</file>

<file path=ppt/slides/_rels/slide29.xml.rels><?xml version="1.0" encoding="UTF-8" standalone="yes"?>
<Relationships xmlns="http://schemas.openxmlformats.org/package/2006/relationships"><Relationship Id="rId3" Type="http://schemas.openxmlformats.org/officeDocument/2006/relationships/hyperlink" Target="http://www.blackrock.com/models" TargetMode="External"/><Relationship Id="rId2" Type="http://schemas.openxmlformats.org/officeDocument/2006/relationships/chart" Target="../charts/chart5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3.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hyperlink" Target="https://www.blackrock.com/investing/products/model-portfolios?cid=vanity:advisors:model_portfolios:redirec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www.blackrock.com/" TargetMode="External"/><Relationship Id="rId2" Type="http://schemas.openxmlformats.org/officeDocument/2006/relationships/hyperlink" Target="http://www.ishares.com/"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blackrock.com/" TargetMode="External"/><Relationship Id="rId2" Type="http://schemas.openxmlformats.org/officeDocument/2006/relationships/hyperlink" Target="http://www.ishares.com/"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ishares.com/"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eg"/><Relationship Id="rId18" Type="http://schemas.openxmlformats.org/officeDocument/2006/relationships/image" Target="../media/image24.jpg"/><Relationship Id="rId26" Type="http://schemas.openxmlformats.org/officeDocument/2006/relationships/image" Target="../media/image32.jpeg"/><Relationship Id="rId3" Type="http://schemas.openxmlformats.org/officeDocument/2006/relationships/image" Target="../media/image9.jpg"/><Relationship Id="rId21" Type="http://schemas.openxmlformats.org/officeDocument/2006/relationships/image" Target="../media/image27.jpg"/><Relationship Id="rId7" Type="http://schemas.openxmlformats.org/officeDocument/2006/relationships/image" Target="../media/image13.jpg"/><Relationship Id="rId12" Type="http://schemas.openxmlformats.org/officeDocument/2006/relationships/image" Target="../media/image18.jpg"/><Relationship Id="rId17" Type="http://schemas.openxmlformats.org/officeDocument/2006/relationships/image" Target="../media/image23.jpg"/><Relationship Id="rId25" Type="http://schemas.openxmlformats.org/officeDocument/2006/relationships/image" Target="../media/image31.jpg"/><Relationship Id="rId2" Type="http://schemas.openxmlformats.org/officeDocument/2006/relationships/notesSlide" Target="../notesSlides/notesSlide9.xml"/><Relationship Id="rId16" Type="http://schemas.openxmlformats.org/officeDocument/2006/relationships/image" Target="../media/image22.jpg"/><Relationship Id="rId20" Type="http://schemas.openxmlformats.org/officeDocument/2006/relationships/image" Target="../media/image26.jpg"/><Relationship Id="rId29" Type="http://schemas.openxmlformats.org/officeDocument/2006/relationships/image" Target="../media/image35.jpg"/><Relationship Id="rId1" Type="http://schemas.openxmlformats.org/officeDocument/2006/relationships/slideLayout" Target="../slideLayouts/slideLayout16.xml"/><Relationship Id="rId6" Type="http://schemas.openxmlformats.org/officeDocument/2006/relationships/image" Target="../media/image12.jpg"/><Relationship Id="rId11" Type="http://schemas.openxmlformats.org/officeDocument/2006/relationships/image" Target="../media/image17.jpg"/><Relationship Id="rId24" Type="http://schemas.openxmlformats.org/officeDocument/2006/relationships/image" Target="../media/image30.jpg"/><Relationship Id="rId5" Type="http://schemas.openxmlformats.org/officeDocument/2006/relationships/image" Target="../media/image11.jpg"/><Relationship Id="rId15" Type="http://schemas.openxmlformats.org/officeDocument/2006/relationships/image" Target="../media/image21.jpeg"/><Relationship Id="rId23" Type="http://schemas.openxmlformats.org/officeDocument/2006/relationships/image" Target="../media/image29.jpeg"/><Relationship Id="rId28" Type="http://schemas.openxmlformats.org/officeDocument/2006/relationships/image" Target="../media/image34.jpeg"/><Relationship Id="rId10" Type="http://schemas.openxmlformats.org/officeDocument/2006/relationships/image" Target="../media/image16.jpg"/><Relationship Id="rId19" Type="http://schemas.openxmlformats.org/officeDocument/2006/relationships/image" Target="../media/image25.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jpg"/><Relationship Id="rId22" Type="http://schemas.openxmlformats.org/officeDocument/2006/relationships/image" Target="../media/image28.jpg"/><Relationship Id="rId27"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p:txBody>
          <a:bodyPr/>
          <a:lstStyle/>
          <a:p>
            <a:r>
              <a:rPr lang="en-GB" dirty="0"/>
              <a:t>BlackRock Model Portfolios</a:t>
            </a:r>
            <a:endParaRPr lang="en-US" dirty="0"/>
          </a:p>
        </p:txBody>
      </p:sp>
      <p:sp>
        <p:nvSpPr>
          <p:cNvPr id="3" name="Text Placeholder 2"/>
          <p:cNvSpPr>
            <a:spLocks noGrp="1"/>
          </p:cNvSpPr>
          <p:nvPr>
            <p:ph type="body" sz="quarter" idx="11"/>
          </p:nvPr>
        </p:nvSpPr>
        <p:spPr/>
        <p:txBody>
          <a:bodyPr/>
          <a:lstStyle/>
          <a:p>
            <a:r>
              <a:rPr lang="en-GB" b="0" i="1" dirty="0"/>
              <a:t>Investment Expertise, Simply Delivered</a:t>
            </a:r>
            <a:endParaRPr lang="en-US" dirty="0"/>
          </a:p>
        </p:txBody>
      </p:sp>
      <p:sp>
        <p:nvSpPr>
          <p:cNvPr id="5" name="Footer Placeholder 4"/>
          <p:cNvSpPr>
            <a:spLocks noGrp="1"/>
          </p:cNvSpPr>
          <p:nvPr>
            <p:ph type="ftr" sz="quarter" idx="10"/>
          </p:nvPr>
        </p:nvSpPr>
        <p:spPr/>
        <p:txBody>
          <a:bodyPr/>
          <a:lstStyle/>
          <a:p>
            <a:r>
              <a:rPr lang="en-US"/>
              <a:t>FOR FINANCIAL PROFESSIONAL USE ONLY - PROPRIETARY AND CONFIDENTIAL</a:t>
            </a:r>
            <a:endParaRPr lang="en-US" dirty="0"/>
          </a:p>
        </p:txBody>
      </p:sp>
      <p:sp>
        <p:nvSpPr>
          <p:cNvPr id="4" name="Text Placeholder 3"/>
          <p:cNvSpPr>
            <a:spLocks noGrp="1"/>
          </p:cNvSpPr>
          <p:nvPr>
            <p:ph type="body" sz="quarter" idx="12"/>
          </p:nvPr>
        </p:nvSpPr>
        <p:spPr>
          <a:xfrm>
            <a:off x="1534258" y="4814913"/>
            <a:ext cx="4019471" cy="520655"/>
          </a:xfrm>
        </p:spPr>
        <p:txBody>
          <a:bodyPr/>
          <a:lstStyle/>
          <a:p>
            <a:r>
              <a:rPr lang="en-US" dirty="0"/>
              <a:t>Q1 2018</a:t>
            </a:r>
          </a:p>
          <a:p>
            <a:endParaRPr lang="en-US" dirty="0"/>
          </a:p>
        </p:txBody>
      </p:sp>
      <p:sp>
        <p:nvSpPr>
          <p:cNvPr id="24" name="TextBox 23"/>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25" name="TextBox 24"/>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126794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357" y="94488"/>
            <a:ext cx="8534400" cy="352874"/>
          </a:xfrm>
        </p:spPr>
        <p:txBody>
          <a:bodyPr/>
          <a:lstStyle/>
          <a:p>
            <a:r>
              <a:rPr lang="en-US" dirty="0"/>
              <a:t>BlackRock Model Portfolios Menu</a:t>
            </a:r>
            <a:endParaRPr lang="en-US" sz="1600" dirty="0"/>
          </a:p>
        </p:txBody>
      </p:sp>
      <p:sp>
        <p:nvSpPr>
          <p:cNvPr id="13" name="Text Placeholder 16"/>
          <p:cNvSpPr txBox="1">
            <a:spLocks/>
          </p:cNvSpPr>
          <p:nvPr/>
        </p:nvSpPr>
        <p:spPr>
          <a:xfrm>
            <a:off x="7659553" y="6332207"/>
            <a:ext cx="2554331" cy="83576"/>
          </a:xfrm>
          <a:prstGeom prst="rect">
            <a:avLst/>
          </a:prstGeom>
        </p:spPr>
        <p:txBody>
          <a:bodyPr vert="horz" lIns="0" tIns="0" rIns="0" bIns="0" rtlCol="0" anchor="b">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GB" sz="800" b="0" dirty="0">
                <a:latin typeface="Arial" panose="020B0604020202020204" pitchFamily="34" charset="0"/>
                <a:cs typeface="Arial" panose="020B0604020202020204" pitchFamily="34" charset="0"/>
              </a:rPr>
              <a:t>For illustrative purposes only.</a:t>
            </a:r>
          </a:p>
        </p:txBody>
      </p:sp>
      <p:sp>
        <p:nvSpPr>
          <p:cNvPr id="4" name="Footer Placeholder 3"/>
          <p:cNvSpPr>
            <a:spLocks noGrp="1"/>
          </p:cNvSpPr>
          <p:nvPr>
            <p:ph type="ftr" sz="quarter" idx="13"/>
          </p:nvPr>
        </p:nvSpPr>
        <p:spPr/>
        <p:txBody>
          <a:bodyPr/>
          <a:lstStyle/>
          <a:p>
            <a:r>
              <a:rPr lang="en-US"/>
              <a:t>FOR FINANCIAL PROFESSIONAL USE ONLY - PROPRIETARY AND CONFIDENTIAL</a:t>
            </a:r>
            <a:endParaRPr lang="en-US" dirty="0"/>
          </a:p>
        </p:txBody>
      </p:sp>
      <p:sp>
        <p:nvSpPr>
          <p:cNvPr id="48" name="Rectangle 47"/>
          <p:cNvSpPr/>
          <p:nvPr/>
        </p:nvSpPr>
        <p:spPr>
          <a:xfrm>
            <a:off x="1216493" y="538263"/>
            <a:ext cx="7671816" cy="274320"/>
          </a:xfrm>
          <a:prstGeom prst="rect">
            <a:avLst/>
          </a:prstGeom>
          <a:solidFill>
            <a:schemeClr val="accent3"/>
          </a:solidFill>
          <a:ln w="9525" cap="flat" cmpd="sng" algn="ctr">
            <a:noFill/>
            <a:prstDash val="solid"/>
          </a:ln>
          <a:effectLst/>
        </p:spPr>
        <p:txBody>
          <a:bodyPr rot="0" spcFirstLastPara="0" vertOverflow="overflow" horzOverflow="overflow" vert="horz" wrap="square" lIns="77724" tIns="0" rIns="77724" bIns="0" numCol="1" spcCol="0" rtlCol="0" fromWordArt="0" anchor="ctr" anchorCtr="0" forceAA="0" compatLnSpc="1">
            <a:prstTxWarp prst="textNoShape">
              <a:avLst/>
            </a:prstTxWarp>
            <a:noAutofit/>
          </a:bodyPr>
          <a:lstStyle/>
          <a:p>
            <a:pPr>
              <a:buClr>
                <a:schemeClr val="tx2"/>
              </a:buClr>
            </a:pPr>
            <a:r>
              <a:rPr lang="en-US" sz="1300" b="1" dirty="0">
                <a:solidFill>
                  <a:schemeClr val="bg1"/>
                </a:solidFill>
              </a:rPr>
              <a:t>TARGET ALLOCATION </a:t>
            </a:r>
            <a:r>
              <a:rPr lang="en-US" sz="1000" dirty="0">
                <a:solidFill>
                  <a:schemeClr val="bg1"/>
                </a:solidFill>
              </a:rPr>
              <a:t>Comprehensive, Long-term Asset Allocation Strategies</a:t>
            </a:r>
            <a:endParaRPr lang="en-US" sz="1000" b="1" dirty="0">
              <a:solidFill>
                <a:schemeClr val="bg1"/>
              </a:solidFill>
            </a:endParaRPr>
          </a:p>
        </p:txBody>
      </p:sp>
      <p:sp>
        <p:nvSpPr>
          <p:cNvPr id="51" name="Rectangle 50"/>
          <p:cNvSpPr/>
          <p:nvPr/>
        </p:nvSpPr>
        <p:spPr>
          <a:xfrm>
            <a:off x="1183911" y="977248"/>
            <a:ext cx="2196334" cy="1151597"/>
          </a:xfrm>
          <a:prstGeom prst="rect">
            <a:avLst/>
          </a:prstGeom>
        </p:spPr>
        <p:txBody>
          <a:bodyPr wrap="square">
            <a:spAutoFit/>
          </a:bodyPr>
          <a:lstStyle/>
          <a:p>
            <a:pPr marL="171450" indent="-171450">
              <a:spcBef>
                <a:spcPts val="700"/>
              </a:spcBef>
              <a:buFont typeface="Arial" panose="020B0604020202020204" pitchFamily="34" charset="0"/>
              <a:buChar char="•"/>
            </a:pPr>
            <a:r>
              <a:rPr lang="en-US" sz="900" i="1" dirty="0">
                <a:solidFill>
                  <a:schemeClr val="tx2"/>
                </a:solidFill>
              </a:rPr>
              <a:t>Total return strategy built as a foundational portfolio or as a complement to existing holdings</a:t>
            </a:r>
          </a:p>
          <a:p>
            <a:pPr marL="171450" indent="-171450">
              <a:spcBef>
                <a:spcPts val="700"/>
              </a:spcBef>
              <a:buFont typeface="Arial" panose="020B0604020202020204" pitchFamily="34" charset="0"/>
              <a:buChar char="•"/>
            </a:pPr>
            <a:r>
              <a:rPr lang="en-US" sz="900" i="1" dirty="0">
                <a:solidFill>
                  <a:schemeClr val="tx2"/>
                </a:solidFill>
              </a:rPr>
              <a:t>11 Mutual Fund &amp; ETF or all-ETF portfolios across the risk spectrum with exposure to a broad array of asset classes and sectors</a:t>
            </a:r>
          </a:p>
        </p:txBody>
      </p:sp>
      <p:graphicFrame>
        <p:nvGraphicFramePr>
          <p:cNvPr id="60" name="Chart 59"/>
          <p:cNvGraphicFramePr>
            <a:graphicFrameLocks/>
          </p:cNvGraphicFramePr>
          <p:nvPr>
            <p:extLst>
              <p:ext uri="{D42A27DB-BD31-4B8C-83A1-F6EECF244321}">
                <p14:modId xmlns:p14="http://schemas.microsoft.com/office/powerpoint/2010/main" val="2129483348"/>
              </p:ext>
            </p:extLst>
          </p:nvPr>
        </p:nvGraphicFramePr>
        <p:xfrm>
          <a:off x="3946276" y="1193562"/>
          <a:ext cx="540909" cy="4870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1" name="Chart 60"/>
          <p:cNvGraphicFramePr>
            <a:graphicFrameLocks/>
          </p:cNvGraphicFramePr>
          <p:nvPr>
            <p:extLst>
              <p:ext uri="{D42A27DB-BD31-4B8C-83A1-F6EECF244321}">
                <p14:modId xmlns:p14="http://schemas.microsoft.com/office/powerpoint/2010/main" val="3555691749"/>
              </p:ext>
            </p:extLst>
          </p:nvPr>
        </p:nvGraphicFramePr>
        <p:xfrm>
          <a:off x="4421631" y="1193562"/>
          <a:ext cx="541286" cy="4870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 name="Chart 61"/>
          <p:cNvGraphicFramePr>
            <a:graphicFrameLocks/>
          </p:cNvGraphicFramePr>
          <p:nvPr>
            <p:extLst>
              <p:ext uri="{D42A27DB-BD31-4B8C-83A1-F6EECF244321}">
                <p14:modId xmlns:p14="http://schemas.microsoft.com/office/powerpoint/2010/main" val="3012689064"/>
              </p:ext>
            </p:extLst>
          </p:nvPr>
        </p:nvGraphicFramePr>
        <p:xfrm>
          <a:off x="4897458" y="1193562"/>
          <a:ext cx="541286" cy="4870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3" name="Chart 62"/>
          <p:cNvGraphicFramePr>
            <a:graphicFrameLocks/>
          </p:cNvGraphicFramePr>
          <p:nvPr>
            <p:extLst>
              <p:ext uri="{D42A27DB-BD31-4B8C-83A1-F6EECF244321}">
                <p14:modId xmlns:p14="http://schemas.microsoft.com/office/powerpoint/2010/main" val="930628027"/>
              </p:ext>
            </p:extLst>
          </p:nvPr>
        </p:nvGraphicFramePr>
        <p:xfrm>
          <a:off x="5373285" y="1193562"/>
          <a:ext cx="541286" cy="4870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4" name="Chart 63"/>
          <p:cNvGraphicFramePr>
            <a:graphicFrameLocks/>
          </p:cNvGraphicFramePr>
          <p:nvPr>
            <p:extLst>
              <p:ext uri="{D42A27DB-BD31-4B8C-83A1-F6EECF244321}">
                <p14:modId xmlns:p14="http://schemas.microsoft.com/office/powerpoint/2010/main" val="1068410537"/>
              </p:ext>
            </p:extLst>
          </p:nvPr>
        </p:nvGraphicFramePr>
        <p:xfrm>
          <a:off x="5849112" y="1193562"/>
          <a:ext cx="541286" cy="4870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5" name="Chart 64"/>
          <p:cNvGraphicFramePr>
            <a:graphicFrameLocks/>
          </p:cNvGraphicFramePr>
          <p:nvPr>
            <p:extLst>
              <p:ext uri="{D42A27DB-BD31-4B8C-83A1-F6EECF244321}">
                <p14:modId xmlns:p14="http://schemas.microsoft.com/office/powerpoint/2010/main" val="1126441057"/>
              </p:ext>
            </p:extLst>
          </p:nvPr>
        </p:nvGraphicFramePr>
        <p:xfrm>
          <a:off x="6324939" y="1193562"/>
          <a:ext cx="541286" cy="48700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6" name="Chart 65"/>
          <p:cNvGraphicFramePr>
            <a:graphicFrameLocks/>
          </p:cNvGraphicFramePr>
          <p:nvPr>
            <p:extLst>
              <p:ext uri="{D42A27DB-BD31-4B8C-83A1-F6EECF244321}">
                <p14:modId xmlns:p14="http://schemas.microsoft.com/office/powerpoint/2010/main" val="881598625"/>
              </p:ext>
            </p:extLst>
          </p:nvPr>
        </p:nvGraphicFramePr>
        <p:xfrm>
          <a:off x="6800766" y="1193562"/>
          <a:ext cx="541286" cy="48700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7" name="Chart 66"/>
          <p:cNvGraphicFramePr>
            <a:graphicFrameLocks/>
          </p:cNvGraphicFramePr>
          <p:nvPr>
            <p:extLst>
              <p:ext uri="{D42A27DB-BD31-4B8C-83A1-F6EECF244321}">
                <p14:modId xmlns:p14="http://schemas.microsoft.com/office/powerpoint/2010/main" val="414206127"/>
              </p:ext>
            </p:extLst>
          </p:nvPr>
        </p:nvGraphicFramePr>
        <p:xfrm>
          <a:off x="7276593" y="1193562"/>
          <a:ext cx="541286" cy="48700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8" name="Chart 67"/>
          <p:cNvGraphicFramePr>
            <a:graphicFrameLocks/>
          </p:cNvGraphicFramePr>
          <p:nvPr>
            <p:extLst>
              <p:ext uri="{D42A27DB-BD31-4B8C-83A1-F6EECF244321}">
                <p14:modId xmlns:p14="http://schemas.microsoft.com/office/powerpoint/2010/main" val="2291807030"/>
              </p:ext>
            </p:extLst>
          </p:nvPr>
        </p:nvGraphicFramePr>
        <p:xfrm>
          <a:off x="7752420" y="1193562"/>
          <a:ext cx="541286" cy="48700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9" name="Chart 68"/>
          <p:cNvGraphicFramePr>
            <a:graphicFrameLocks/>
          </p:cNvGraphicFramePr>
          <p:nvPr>
            <p:extLst>
              <p:ext uri="{D42A27DB-BD31-4B8C-83A1-F6EECF244321}">
                <p14:modId xmlns:p14="http://schemas.microsoft.com/office/powerpoint/2010/main" val="3742983187"/>
              </p:ext>
            </p:extLst>
          </p:nvPr>
        </p:nvGraphicFramePr>
        <p:xfrm>
          <a:off x="8228245" y="1193562"/>
          <a:ext cx="541286" cy="48700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0" name="Chart 69"/>
          <p:cNvGraphicFramePr>
            <a:graphicFrameLocks/>
          </p:cNvGraphicFramePr>
          <p:nvPr>
            <p:extLst>
              <p:ext uri="{D42A27DB-BD31-4B8C-83A1-F6EECF244321}">
                <p14:modId xmlns:p14="http://schemas.microsoft.com/office/powerpoint/2010/main" val="772637442"/>
              </p:ext>
            </p:extLst>
          </p:nvPr>
        </p:nvGraphicFramePr>
        <p:xfrm>
          <a:off x="3470449" y="1193562"/>
          <a:ext cx="541286" cy="48700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88957923"/>
              </p:ext>
            </p:extLst>
          </p:nvPr>
        </p:nvGraphicFramePr>
        <p:xfrm>
          <a:off x="3584125" y="1593821"/>
          <a:ext cx="4981526" cy="505535"/>
        </p:xfrm>
        <a:graphic>
          <a:graphicData uri="http://schemas.openxmlformats.org/drawingml/2006/table">
            <a:tbl>
              <a:tblPr firstRow="1" bandRow="1">
                <a:tableStyleId>{5C22544A-7EE6-4342-B048-85BDC9FD1C3A}</a:tableStyleId>
              </a:tblPr>
              <a:tblGrid>
                <a:gridCol w="452866">
                  <a:extLst>
                    <a:ext uri="{9D8B030D-6E8A-4147-A177-3AD203B41FA5}">
                      <a16:colId xmlns:a16="http://schemas.microsoft.com/office/drawing/2014/main" val="20000"/>
                    </a:ext>
                  </a:extLst>
                </a:gridCol>
                <a:gridCol w="452866">
                  <a:extLst>
                    <a:ext uri="{9D8B030D-6E8A-4147-A177-3AD203B41FA5}">
                      <a16:colId xmlns:a16="http://schemas.microsoft.com/office/drawing/2014/main" val="20001"/>
                    </a:ext>
                  </a:extLst>
                </a:gridCol>
                <a:gridCol w="452866">
                  <a:extLst>
                    <a:ext uri="{9D8B030D-6E8A-4147-A177-3AD203B41FA5}">
                      <a16:colId xmlns:a16="http://schemas.microsoft.com/office/drawing/2014/main" val="20002"/>
                    </a:ext>
                  </a:extLst>
                </a:gridCol>
                <a:gridCol w="452866">
                  <a:extLst>
                    <a:ext uri="{9D8B030D-6E8A-4147-A177-3AD203B41FA5}">
                      <a16:colId xmlns:a16="http://schemas.microsoft.com/office/drawing/2014/main" val="20003"/>
                    </a:ext>
                  </a:extLst>
                </a:gridCol>
                <a:gridCol w="452866">
                  <a:extLst>
                    <a:ext uri="{9D8B030D-6E8A-4147-A177-3AD203B41FA5}">
                      <a16:colId xmlns:a16="http://schemas.microsoft.com/office/drawing/2014/main" val="20004"/>
                    </a:ext>
                  </a:extLst>
                </a:gridCol>
                <a:gridCol w="452866">
                  <a:extLst>
                    <a:ext uri="{9D8B030D-6E8A-4147-A177-3AD203B41FA5}">
                      <a16:colId xmlns:a16="http://schemas.microsoft.com/office/drawing/2014/main" val="20005"/>
                    </a:ext>
                  </a:extLst>
                </a:gridCol>
                <a:gridCol w="452866">
                  <a:extLst>
                    <a:ext uri="{9D8B030D-6E8A-4147-A177-3AD203B41FA5}">
                      <a16:colId xmlns:a16="http://schemas.microsoft.com/office/drawing/2014/main" val="20006"/>
                    </a:ext>
                  </a:extLst>
                </a:gridCol>
                <a:gridCol w="452866">
                  <a:extLst>
                    <a:ext uri="{9D8B030D-6E8A-4147-A177-3AD203B41FA5}">
                      <a16:colId xmlns:a16="http://schemas.microsoft.com/office/drawing/2014/main" val="20007"/>
                    </a:ext>
                  </a:extLst>
                </a:gridCol>
                <a:gridCol w="452866">
                  <a:extLst>
                    <a:ext uri="{9D8B030D-6E8A-4147-A177-3AD203B41FA5}">
                      <a16:colId xmlns:a16="http://schemas.microsoft.com/office/drawing/2014/main" val="20008"/>
                    </a:ext>
                  </a:extLst>
                </a:gridCol>
                <a:gridCol w="452866">
                  <a:extLst>
                    <a:ext uri="{9D8B030D-6E8A-4147-A177-3AD203B41FA5}">
                      <a16:colId xmlns:a16="http://schemas.microsoft.com/office/drawing/2014/main" val="20009"/>
                    </a:ext>
                  </a:extLst>
                </a:gridCol>
                <a:gridCol w="452866">
                  <a:extLst>
                    <a:ext uri="{9D8B030D-6E8A-4147-A177-3AD203B41FA5}">
                      <a16:colId xmlns:a16="http://schemas.microsoft.com/office/drawing/2014/main" val="20010"/>
                    </a:ext>
                  </a:extLst>
                </a:gridCol>
              </a:tblGrid>
              <a:tr h="261256">
                <a:tc gridSpan="11">
                  <a:txBody>
                    <a:bodyPr/>
                    <a:lstStyle/>
                    <a:p>
                      <a:pPr algn="ctr"/>
                      <a:r>
                        <a:rPr lang="en-US" sz="900" i="1" dirty="0">
                          <a:solidFill>
                            <a:schemeClr val="tx2"/>
                          </a:solidFill>
                        </a:rPr>
                        <a:t>% Equity / Fixed Income</a:t>
                      </a:r>
                    </a:p>
                  </a:txBody>
                  <a:tcPr marL="45720" marR="45720" anchor="ctr">
                    <a:lnT w="9525" cap="flat" cmpd="sng" algn="ctr">
                      <a:no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0000"/>
                  </a:ext>
                </a:extLst>
              </a:tr>
              <a:tr h="244279">
                <a:tc>
                  <a:txBody>
                    <a:bodyPr/>
                    <a:lstStyle/>
                    <a:p>
                      <a:pPr algn="ctr"/>
                      <a:r>
                        <a:rPr lang="en-US" sz="900" dirty="0">
                          <a:solidFill>
                            <a:schemeClr val="tx2"/>
                          </a:solidFill>
                        </a:rPr>
                        <a:t>100/0</a:t>
                      </a:r>
                    </a:p>
                  </a:txBody>
                  <a:tcPr marL="45720" marR="45720" anchor="ctr">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90/10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80/20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70/30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60/40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50/50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40/60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30/70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20/80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10/90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0/100</a:t>
                      </a:r>
                    </a:p>
                  </a:txBody>
                  <a:tcPr marL="45720" marR="45720" anchor="ctr">
                    <a:lnL w="9525" cap="flat" cmpd="sng" algn="ctr">
                      <a:solidFill>
                        <a:srgbClr val="7F7F7F"/>
                      </a:solidFill>
                      <a:prstDash val="dot"/>
                      <a:round/>
                      <a:headEnd type="none" w="med" len="med"/>
                      <a:tailEnd type="none" w="med" len="med"/>
                    </a:lnL>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4" name="Rectangle 43"/>
          <p:cNvSpPr/>
          <p:nvPr/>
        </p:nvSpPr>
        <p:spPr>
          <a:xfrm>
            <a:off x="6970676" y="2262000"/>
            <a:ext cx="1527048" cy="269590"/>
          </a:xfrm>
          <a:prstGeom prst="rect">
            <a:avLst/>
          </a:prstGeom>
          <a:solidFill>
            <a:schemeClr val="accent3"/>
          </a:solidFill>
          <a:ln w="9525" cap="flat" cmpd="sng" algn="ctr">
            <a:noFill/>
            <a:prstDash val="solid"/>
          </a:ln>
          <a:effectLst/>
        </p:spPr>
        <p:txBody>
          <a:bodyPr rot="0" spcFirstLastPara="0" vertOverflow="overflow" horzOverflow="overflow" vert="horz" wrap="square" lIns="77724" tIns="0" rIns="77724" bIns="0" numCol="1" spcCol="0" rtlCol="0" fromWordArt="0" anchor="ctr" anchorCtr="0" forceAA="0" compatLnSpc="1">
            <a:prstTxWarp prst="textNoShape">
              <a:avLst/>
            </a:prstTxWarp>
            <a:noAutofit/>
          </a:bodyPr>
          <a:lstStyle/>
          <a:p>
            <a:pPr algn="ctr">
              <a:buClr>
                <a:schemeClr val="tx2"/>
              </a:buClr>
            </a:pPr>
            <a:r>
              <a:rPr lang="en-US" sz="1300" b="1" dirty="0">
                <a:solidFill>
                  <a:schemeClr val="bg1"/>
                </a:solidFill>
              </a:rPr>
              <a:t>ESG</a:t>
            </a:r>
            <a:endParaRPr lang="en-US" sz="1000" b="1" dirty="0">
              <a:solidFill>
                <a:schemeClr val="bg1"/>
              </a:solidFill>
            </a:endParaRPr>
          </a:p>
        </p:txBody>
      </p:sp>
      <p:sp>
        <p:nvSpPr>
          <p:cNvPr id="121" name="Rectangle 120"/>
          <p:cNvSpPr/>
          <p:nvPr/>
        </p:nvSpPr>
        <p:spPr>
          <a:xfrm>
            <a:off x="319653" y="538263"/>
            <a:ext cx="767818" cy="4523855"/>
          </a:xfrm>
          <a:prstGeom prst="rect">
            <a:avLst/>
          </a:prstGeom>
          <a:solidFill>
            <a:schemeClr val="tx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400" b="1" kern="0" dirty="0">
                <a:solidFill>
                  <a:schemeClr val="bg1"/>
                </a:solidFill>
              </a:rPr>
              <a:t>Growth</a:t>
            </a:r>
          </a:p>
        </p:txBody>
      </p:sp>
      <p:sp>
        <p:nvSpPr>
          <p:cNvPr id="122" name="Rectangle 121"/>
          <p:cNvSpPr/>
          <p:nvPr/>
        </p:nvSpPr>
        <p:spPr>
          <a:xfrm>
            <a:off x="319653" y="5230439"/>
            <a:ext cx="767818" cy="1197609"/>
          </a:xfrm>
          <a:prstGeom prst="rect">
            <a:avLst/>
          </a:prstGeom>
          <a:solidFill>
            <a:schemeClr val="tx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400" b="1" kern="0" dirty="0">
                <a:solidFill>
                  <a:schemeClr val="bg1"/>
                </a:solidFill>
              </a:rPr>
              <a:t>Income</a:t>
            </a:r>
          </a:p>
        </p:txBody>
      </p:sp>
      <p:sp>
        <p:nvSpPr>
          <p:cNvPr id="2" name="Slide Number Placeholder 1"/>
          <p:cNvSpPr>
            <a:spLocks noGrp="1"/>
          </p:cNvSpPr>
          <p:nvPr>
            <p:ph type="sldNum" sz="quarter" idx="12"/>
          </p:nvPr>
        </p:nvSpPr>
        <p:spPr/>
        <p:txBody>
          <a:bodyPr/>
          <a:lstStyle/>
          <a:p>
            <a:fld id="{C0531ADF-2191-45C5-9D71-08764BF86A6F}" type="slidenum">
              <a:rPr lang="en-US" smtClean="0"/>
              <a:pPr/>
              <a:t>10</a:t>
            </a:fld>
            <a:endParaRPr lang="en-US"/>
          </a:p>
        </p:txBody>
      </p:sp>
      <p:sp>
        <p:nvSpPr>
          <p:cNvPr id="77" name="Rectangle 76"/>
          <p:cNvSpPr/>
          <p:nvPr/>
        </p:nvSpPr>
        <p:spPr>
          <a:xfrm>
            <a:off x="6731634" y="2597457"/>
            <a:ext cx="2000431" cy="1338828"/>
          </a:xfrm>
          <a:prstGeom prst="rect">
            <a:avLst/>
          </a:prstGeom>
        </p:spPr>
        <p:txBody>
          <a:bodyPr wrap="square">
            <a:spAutoFit/>
          </a:bodyPr>
          <a:lstStyle/>
          <a:p>
            <a:pPr marL="171450" indent="-171450">
              <a:buClr>
                <a:schemeClr val="tx2"/>
              </a:buClr>
              <a:buFont typeface="Arial" panose="020B0604020202020204" pitchFamily="34" charset="0"/>
              <a:buChar char="•"/>
            </a:pPr>
            <a:r>
              <a:rPr lang="en-US" sz="900" i="1" dirty="0">
                <a:solidFill>
                  <a:schemeClr val="tx2"/>
                </a:solidFill>
              </a:rPr>
              <a:t>Foundational portfolios which offer exposure to companies that exhibit environment, social and governance (ESG) characteristics</a:t>
            </a:r>
            <a:r>
              <a:rPr lang="en-US" sz="900" i="1" dirty="0"/>
              <a:t>.</a:t>
            </a:r>
          </a:p>
          <a:p>
            <a:pPr>
              <a:buClr>
                <a:schemeClr val="tx2"/>
              </a:buClr>
            </a:pPr>
            <a:endParaRPr lang="en-US" sz="900" i="1" dirty="0"/>
          </a:p>
          <a:p>
            <a:pPr marL="171450" indent="-171450">
              <a:buClr>
                <a:schemeClr val="tx2"/>
              </a:buClr>
              <a:buFont typeface="Arial" panose="020B0604020202020204" pitchFamily="34" charset="0"/>
              <a:buChar char="•"/>
            </a:pPr>
            <a:r>
              <a:rPr lang="en-US" sz="900" i="1" dirty="0">
                <a:solidFill>
                  <a:schemeClr val="tx2"/>
                </a:solidFill>
              </a:rPr>
              <a:t>3 ETF only models (60/40, 80/20, 100/0)</a:t>
            </a:r>
          </a:p>
          <a:p>
            <a:pPr marL="171450" indent="-171450">
              <a:buClr>
                <a:schemeClr val="tx2"/>
              </a:buClr>
              <a:buFont typeface="Arial" panose="020B0604020202020204" pitchFamily="34" charset="0"/>
              <a:buChar char="•"/>
            </a:pPr>
            <a:endParaRPr lang="en-US" sz="900" b="1" i="1" dirty="0">
              <a:solidFill>
                <a:schemeClr val="tx2"/>
              </a:solidFill>
            </a:endParaRPr>
          </a:p>
        </p:txBody>
      </p:sp>
      <p:sp>
        <p:nvSpPr>
          <p:cNvPr id="78" name="Rectangle 77"/>
          <p:cNvSpPr/>
          <p:nvPr/>
        </p:nvSpPr>
        <p:spPr>
          <a:xfrm>
            <a:off x="4962917" y="2257642"/>
            <a:ext cx="1527048" cy="269590"/>
          </a:xfrm>
          <a:prstGeom prst="rect">
            <a:avLst/>
          </a:prstGeom>
          <a:solidFill>
            <a:schemeClr val="accent3"/>
          </a:solidFill>
          <a:ln w="9525" cap="flat" cmpd="sng" algn="ctr">
            <a:noFill/>
            <a:prstDash val="solid"/>
          </a:ln>
          <a:effectLst/>
        </p:spPr>
        <p:txBody>
          <a:bodyPr rot="0" spcFirstLastPara="0" vertOverflow="overflow" horzOverflow="overflow" vert="horz" wrap="square" lIns="77724" tIns="0" rIns="77724" bIns="0" numCol="1" spcCol="0" rtlCol="0" fromWordArt="0" anchor="ctr" anchorCtr="0" forceAA="0" compatLnSpc="1">
            <a:prstTxWarp prst="textNoShape">
              <a:avLst/>
            </a:prstTxWarp>
            <a:noAutofit/>
          </a:bodyPr>
          <a:lstStyle/>
          <a:p>
            <a:pPr algn="ctr">
              <a:buClr>
                <a:schemeClr val="tx2"/>
              </a:buClr>
            </a:pPr>
            <a:r>
              <a:rPr lang="en-US" sz="1300" b="1" dirty="0">
                <a:solidFill>
                  <a:schemeClr val="bg1"/>
                </a:solidFill>
              </a:rPr>
              <a:t>Smart Beta</a:t>
            </a:r>
            <a:endParaRPr lang="en-US" sz="1000" b="1" dirty="0">
              <a:solidFill>
                <a:schemeClr val="bg1"/>
              </a:solidFill>
            </a:endParaRPr>
          </a:p>
        </p:txBody>
      </p:sp>
      <p:sp>
        <p:nvSpPr>
          <p:cNvPr id="81" name="Rectangle 80"/>
          <p:cNvSpPr/>
          <p:nvPr/>
        </p:nvSpPr>
        <p:spPr>
          <a:xfrm>
            <a:off x="4672844" y="2598522"/>
            <a:ext cx="2000431" cy="1200329"/>
          </a:xfrm>
          <a:prstGeom prst="rect">
            <a:avLst/>
          </a:prstGeom>
        </p:spPr>
        <p:txBody>
          <a:bodyPr wrap="square">
            <a:spAutoFit/>
          </a:bodyPr>
          <a:lstStyle/>
          <a:p>
            <a:pPr marL="171450" indent="-171450">
              <a:buClr>
                <a:schemeClr val="tx2"/>
              </a:buClr>
              <a:buFont typeface="Arial" panose="020B0604020202020204" pitchFamily="34" charset="0"/>
              <a:buChar char="•"/>
            </a:pPr>
            <a:r>
              <a:rPr lang="en-US" sz="900" i="1" dirty="0">
                <a:solidFill>
                  <a:schemeClr val="tx2"/>
                </a:solidFill>
              </a:rPr>
              <a:t>All-in-one multi-asset portfolios seeking to capture uncorrelated sources of portfolio returns. Built with multifactor and single factor ETFs .  </a:t>
            </a:r>
          </a:p>
          <a:p>
            <a:pPr>
              <a:buClr>
                <a:schemeClr val="tx2"/>
              </a:buClr>
            </a:pPr>
            <a:endParaRPr lang="en-US" sz="900" i="1" dirty="0">
              <a:solidFill>
                <a:schemeClr val="tx2"/>
              </a:solidFill>
            </a:endParaRPr>
          </a:p>
          <a:p>
            <a:pPr marL="171450" indent="-171450">
              <a:buClr>
                <a:schemeClr val="tx2"/>
              </a:buClr>
              <a:buFont typeface="Arial" panose="020B0604020202020204" pitchFamily="34" charset="0"/>
              <a:buChar char="•"/>
            </a:pPr>
            <a:r>
              <a:rPr lang="en-US" sz="900" i="1" dirty="0">
                <a:solidFill>
                  <a:schemeClr val="tx2"/>
                </a:solidFill>
              </a:rPr>
              <a:t>4 ETF only models (40/60, 60/40, 80/20, 100/0)</a:t>
            </a:r>
          </a:p>
        </p:txBody>
      </p:sp>
      <p:sp>
        <p:nvSpPr>
          <p:cNvPr id="91" name="Rectangle 90"/>
          <p:cNvSpPr/>
          <p:nvPr/>
        </p:nvSpPr>
        <p:spPr>
          <a:xfrm>
            <a:off x="2891246" y="2248935"/>
            <a:ext cx="1530385" cy="269590"/>
          </a:xfrm>
          <a:prstGeom prst="rect">
            <a:avLst/>
          </a:prstGeom>
          <a:solidFill>
            <a:schemeClr val="accent3"/>
          </a:solidFill>
          <a:ln w="9525" cap="flat" cmpd="sng" algn="ctr">
            <a:noFill/>
            <a:prstDash val="solid"/>
          </a:ln>
          <a:effectLst/>
        </p:spPr>
        <p:txBody>
          <a:bodyPr rot="0" spcFirstLastPara="0" vertOverflow="overflow" horzOverflow="overflow" vert="horz" wrap="square" lIns="77724" tIns="0" rIns="77724" bIns="0" numCol="1" spcCol="0" rtlCol="0" fromWordArt="0" anchor="ctr" anchorCtr="0" forceAA="0" compatLnSpc="1">
            <a:prstTxWarp prst="textNoShape">
              <a:avLst/>
            </a:prstTxWarp>
            <a:noAutofit/>
          </a:bodyPr>
          <a:lstStyle/>
          <a:p>
            <a:pPr algn="ctr">
              <a:buClr>
                <a:schemeClr val="tx2"/>
              </a:buClr>
            </a:pPr>
            <a:r>
              <a:rPr lang="en-US" sz="1300" b="1" dirty="0">
                <a:solidFill>
                  <a:schemeClr val="bg1"/>
                </a:solidFill>
              </a:rPr>
              <a:t>Tax-Aware</a:t>
            </a:r>
            <a:endParaRPr lang="en-US" sz="1000" b="1" dirty="0">
              <a:solidFill>
                <a:schemeClr val="bg1"/>
              </a:solidFill>
            </a:endParaRPr>
          </a:p>
        </p:txBody>
      </p:sp>
      <p:sp>
        <p:nvSpPr>
          <p:cNvPr id="92" name="Rectangle 91"/>
          <p:cNvSpPr/>
          <p:nvPr/>
        </p:nvSpPr>
        <p:spPr>
          <a:xfrm>
            <a:off x="2730814" y="2596896"/>
            <a:ext cx="2000431" cy="1615827"/>
          </a:xfrm>
          <a:prstGeom prst="rect">
            <a:avLst/>
          </a:prstGeom>
        </p:spPr>
        <p:txBody>
          <a:bodyPr wrap="square">
            <a:spAutoFit/>
          </a:bodyPr>
          <a:lstStyle/>
          <a:p>
            <a:pPr marL="171450" indent="-171450">
              <a:buFont typeface="Arial" panose="020B0604020202020204" pitchFamily="34" charset="0"/>
              <a:buChar char="•"/>
            </a:pPr>
            <a:r>
              <a:rPr lang="en-US" sz="900" i="1" dirty="0">
                <a:solidFill>
                  <a:schemeClr val="tx2"/>
                </a:solidFill>
              </a:rPr>
              <a:t>All-in-one core multi-asset portfolios with a focus on tax-advantaged municipal fixed income exposures.  </a:t>
            </a:r>
          </a:p>
          <a:p>
            <a:endParaRPr lang="en-US" sz="900" i="1" dirty="0">
              <a:solidFill>
                <a:schemeClr val="tx2"/>
              </a:solidFill>
            </a:endParaRPr>
          </a:p>
          <a:p>
            <a:pPr marL="171450" indent="-171450">
              <a:buFont typeface="Arial" panose="020B0604020202020204" pitchFamily="34" charset="0"/>
              <a:buChar char="•"/>
            </a:pPr>
            <a:endParaRPr lang="en-US" sz="900" i="1" dirty="0">
              <a:solidFill>
                <a:schemeClr val="tx2"/>
              </a:solidFill>
            </a:endParaRPr>
          </a:p>
          <a:p>
            <a:pPr marL="171450" indent="-171450">
              <a:buFont typeface="Arial" panose="020B0604020202020204" pitchFamily="34" charset="0"/>
              <a:buChar char="•"/>
            </a:pPr>
            <a:r>
              <a:rPr lang="en-US" sz="900" i="1" dirty="0">
                <a:solidFill>
                  <a:schemeClr val="tx2"/>
                </a:solidFill>
              </a:rPr>
              <a:t>11 Mutual Fund &amp; ETF or all-ETF  models</a:t>
            </a:r>
          </a:p>
          <a:p>
            <a:pPr marL="171450" indent="-171450">
              <a:buFont typeface="Arial" panose="020B0604020202020204" pitchFamily="34" charset="0"/>
              <a:buChar char="•"/>
            </a:pPr>
            <a:endParaRPr lang="en-US" sz="900" i="1" dirty="0">
              <a:solidFill>
                <a:schemeClr val="tx2"/>
              </a:solidFill>
            </a:endParaRPr>
          </a:p>
          <a:p>
            <a:br>
              <a:rPr lang="en-US" sz="900" dirty="0"/>
            </a:br>
            <a:endParaRPr lang="en-US" sz="900" b="1" i="1" dirty="0">
              <a:solidFill>
                <a:schemeClr val="tx2"/>
              </a:solidFill>
            </a:endParaRPr>
          </a:p>
        </p:txBody>
      </p:sp>
      <p:sp>
        <p:nvSpPr>
          <p:cNvPr id="93" name="Rectangle 92"/>
          <p:cNvSpPr/>
          <p:nvPr/>
        </p:nvSpPr>
        <p:spPr>
          <a:xfrm>
            <a:off x="1292663" y="3848543"/>
            <a:ext cx="7670175" cy="274320"/>
          </a:xfrm>
          <a:prstGeom prst="rect">
            <a:avLst/>
          </a:prstGeom>
          <a:solidFill>
            <a:schemeClr val="accent2"/>
          </a:solidFill>
          <a:ln w="9525" cap="flat" cmpd="sng" algn="ctr">
            <a:noFill/>
            <a:prstDash val="solid"/>
          </a:ln>
          <a:effectLst/>
        </p:spPr>
        <p:txBody>
          <a:bodyPr rot="0" spcFirstLastPara="0" vertOverflow="overflow" horzOverflow="overflow" vert="horz" wrap="square" lIns="77724" tIns="0" rIns="77724" bIns="0" numCol="1" spcCol="0" rtlCol="0" fromWordArt="0" anchor="ctr" anchorCtr="0" forceAA="0" compatLnSpc="1">
            <a:prstTxWarp prst="textNoShape">
              <a:avLst/>
            </a:prstTxWarp>
            <a:noAutofit/>
          </a:bodyPr>
          <a:lstStyle/>
          <a:p>
            <a:pPr>
              <a:buClr>
                <a:schemeClr val="tx2"/>
              </a:buClr>
            </a:pPr>
            <a:r>
              <a:rPr lang="en-US" sz="1300" b="1" dirty="0">
                <a:solidFill>
                  <a:schemeClr val="bg1"/>
                </a:solidFill>
              </a:rPr>
              <a:t>LONG HORIZON  </a:t>
            </a:r>
            <a:r>
              <a:rPr lang="en-US" sz="1000" dirty="0">
                <a:solidFill>
                  <a:schemeClr val="bg1"/>
                </a:solidFill>
              </a:rPr>
              <a:t>Low Turnover, Long-term Asset Allocation Strategies</a:t>
            </a:r>
            <a:endParaRPr lang="en-US" sz="1000" b="1" dirty="0">
              <a:solidFill>
                <a:schemeClr val="bg1"/>
              </a:solidFill>
            </a:endParaRPr>
          </a:p>
        </p:txBody>
      </p:sp>
      <p:sp>
        <p:nvSpPr>
          <p:cNvPr id="94" name="Rectangle 93"/>
          <p:cNvSpPr/>
          <p:nvPr/>
        </p:nvSpPr>
        <p:spPr>
          <a:xfrm>
            <a:off x="1252581" y="4126560"/>
            <a:ext cx="2298827" cy="874598"/>
          </a:xfrm>
          <a:prstGeom prst="rect">
            <a:avLst/>
          </a:prstGeom>
        </p:spPr>
        <p:txBody>
          <a:bodyPr wrap="square">
            <a:spAutoFit/>
          </a:bodyPr>
          <a:lstStyle/>
          <a:p>
            <a:pPr marL="171450" indent="-171450">
              <a:spcBef>
                <a:spcPts val="700"/>
              </a:spcBef>
              <a:buFont typeface="Arial" panose="020B0604020202020204" pitchFamily="34" charset="0"/>
              <a:buChar char="•"/>
            </a:pPr>
            <a:r>
              <a:rPr lang="en-US" sz="900" i="1" dirty="0">
                <a:solidFill>
                  <a:schemeClr val="tx2"/>
                </a:solidFill>
              </a:rPr>
              <a:t>Total return strategy built for the long-term investor</a:t>
            </a:r>
          </a:p>
          <a:p>
            <a:pPr marL="171450" indent="-171450">
              <a:spcBef>
                <a:spcPts val="700"/>
              </a:spcBef>
              <a:buFont typeface="Arial" panose="020B0604020202020204" pitchFamily="34" charset="0"/>
              <a:buChar char="•"/>
            </a:pPr>
            <a:r>
              <a:rPr lang="en-US" sz="900" i="1" dirty="0">
                <a:solidFill>
                  <a:schemeClr val="tx2"/>
                </a:solidFill>
              </a:rPr>
              <a:t>11 all-ETF portfolios across the risk spectrum with exposure to a broad array of asset classes and sectors</a:t>
            </a:r>
          </a:p>
        </p:txBody>
      </p:sp>
      <p:graphicFrame>
        <p:nvGraphicFramePr>
          <p:cNvPr id="95" name="Chart 94"/>
          <p:cNvGraphicFramePr>
            <a:graphicFrameLocks/>
          </p:cNvGraphicFramePr>
          <p:nvPr>
            <p:extLst>
              <p:ext uri="{D42A27DB-BD31-4B8C-83A1-F6EECF244321}">
                <p14:modId xmlns:p14="http://schemas.microsoft.com/office/powerpoint/2010/main" val="534086993"/>
              </p:ext>
            </p:extLst>
          </p:nvPr>
        </p:nvGraphicFramePr>
        <p:xfrm>
          <a:off x="4084991" y="4123927"/>
          <a:ext cx="540909" cy="487005"/>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96" name="Chart 95"/>
          <p:cNvGraphicFramePr>
            <a:graphicFrameLocks/>
          </p:cNvGraphicFramePr>
          <p:nvPr>
            <p:extLst>
              <p:ext uri="{D42A27DB-BD31-4B8C-83A1-F6EECF244321}">
                <p14:modId xmlns:p14="http://schemas.microsoft.com/office/powerpoint/2010/main" val="318276430"/>
              </p:ext>
            </p:extLst>
          </p:nvPr>
        </p:nvGraphicFramePr>
        <p:xfrm>
          <a:off x="4560346" y="4123927"/>
          <a:ext cx="541286" cy="48700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97" name="Chart 96"/>
          <p:cNvGraphicFramePr>
            <a:graphicFrameLocks/>
          </p:cNvGraphicFramePr>
          <p:nvPr>
            <p:extLst>
              <p:ext uri="{D42A27DB-BD31-4B8C-83A1-F6EECF244321}">
                <p14:modId xmlns:p14="http://schemas.microsoft.com/office/powerpoint/2010/main" val="4292714370"/>
              </p:ext>
            </p:extLst>
          </p:nvPr>
        </p:nvGraphicFramePr>
        <p:xfrm>
          <a:off x="5036173" y="4123927"/>
          <a:ext cx="541286" cy="487005"/>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98" name="Chart 97"/>
          <p:cNvGraphicFramePr>
            <a:graphicFrameLocks/>
          </p:cNvGraphicFramePr>
          <p:nvPr>
            <p:extLst>
              <p:ext uri="{D42A27DB-BD31-4B8C-83A1-F6EECF244321}">
                <p14:modId xmlns:p14="http://schemas.microsoft.com/office/powerpoint/2010/main" val="3453074343"/>
              </p:ext>
            </p:extLst>
          </p:nvPr>
        </p:nvGraphicFramePr>
        <p:xfrm>
          <a:off x="5512000" y="4123927"/>
          <a:ext cx="541286" cy="487005"/>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99" name="Chart 98"/>
          <p:cNvGraphicFramePr>
            <a:graphicFrameLocks/>
          </p:cNvGraphicFramePr>
          <p:nvPr>
            <p:extLst>
              <p:ext uri="{D42A27DB-BD31-4B8C-83A1-F6EECF244321}">
                <p14:modId xmlns:p14="http://schemas.microsoft.com/office/powerpoint/2010/main" val="1683443132"/>
              </p:ext>
            </p:extLst>
          </p:nvPr>
        </p:nvGraphicFramePr>
        <p:xfrm>
          <a:off x="5987827" y="4123927"/>
          <a:ext cx="541286" cy="487005"/>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00" name="Chart 99"/>
          <p:cNvGraphicFramePr>
            <a:graphicFrameLocks/>
          </p:cNvGraphicFramePr>
          <p:nvPr>
            <p:extLst>
              <p:ext uri="{D42A27DB-BD31-4B8C-83A1-F6EECF244321}">
                <p14:modId xmlns:p14="http://schemas.microsoft.com/office/powerpoint/2010/main" val="1967051925"/>
              </p:ext>
            </p:extLst>
          </p:nvPr>
        </p:nvGraphicFramePr>
        <p:xfrm>
          <a:off x="6463654" y="4123927"/>
          <a:ext cx="541286" cy="487005"/>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01" name="Chart 100"/>
          <p:cNvGraphicFramePr>
            <a:graphicFrameLocks/>
          </p:cNvGraphicFramePr>
          <p:nvPr>
            <p:extLst>
              <p:ext uri="{D42A27DB-BD31-4B8C-83A1-F6EECF244321}">
                <p14:modId xmlns:p14="http://schemas.microsoft.com/office/powerpoint/2010/main" val="2016989409"/>
              </p:ext>
            </p:extLst>
          </p:nvPr>
        </p:nvGraphicFramePr>
        <p:xfrm>
          <a:off x="6939481" y="4123927"/>
          <a:ext cx="541286" cy="487005"/>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02" name="Chart 101"/>
          <p:cNvGraphicFramePr>
            <a:graphicFrameLocks/>
          </p:cNvGraphicFramePr>
          <p:nvPr>
            <p:extLst>
              <p:ext uri="{D42A27DB-BD31-4B8C-83A1-F6EECF244321}">
                <p14:modId xmlns:p14="http://schemas.microsoft.com/office/powerpoint/2010/main" val="2837744738"/>
              </p:ext>
            </p:extLst>
          </p:nvPr>
        </p:nvGraphicFramePr>
        <p:xfrm>
          <a:off x="7415308" y="4123927"/>
          <a:ext cx="541286" cy="487005"/>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03" name="Chart 102"/>
          <p:cNvGraphicFramePr>
            <a:graphicFrameLocks/>
          </p:cNvGraphicFramePr>
          <p:nvPr>
            <p:extLst>
              <p:ext uri="{D42A27DB-BD31-4B8C-83A1-F6EECF244321}">
                <p14:modId xmlns:p14="http://schemas.microsoft.com/office/powerpoint/2010/main" val="34422275"/>
              </p:ext>
            </p:extLst>
          </p:nvPr>
        </p:nvGraphicFramePr>
        <p:xfrm>
          <a:off x="7891135" y="4123927"/>
          <a:ext cx="541286" cy="487005"/>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104" name="Chart 103"/>
          <p:cNvGraphicFramePr>
            <a:graphicFrameLocks/>
          </p:cNvGraphicFramePr>
          <p:nvPr>
            <p:extLst>
              <p:ext uri="{D42A27DB-BD31-4B8C-83A1-F6EECF244321}">
                <p14:modId xmlns:p14="http://schemas.microsoft.com/office/powerpoint/2010/main" val="3779785809"/>
              </p:ext>
            </p:extLst>
          </p:nvPr>
        </p:nvGraphicFramePr>
        <p:xfrm>
          <a:off x="8366960" y="4123927"/>
          <a:ext cx="541286" cy="487005"/>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119" name="Chart 118"/>
          <p:cNvGraphicFramePr>
            <a:graphicFrameLocks/>
          </p:cNvGraphicFramePr>
          <p:nvPr>
            <p:extLst>
              <p:ext uri="{D42A27DB-BD31-4B8C-83A1-F6EECF244321}">
                <p14:modId xmlns:p14="http://schemas.microsoft.com/office/powerpoint/2010/main" val="3322100820"/>
              </p:ext>
            </p:extLst>
          </p:nvPr>
        </p:nvGraphicFramePr>
        <p:xfrm>
          <a:off x="3609164" y="4123927"/>
          <a:ext cx="541286" cy="487005"/>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120" name="Table 119"/>
          <p:cNvGraphicFramePr>
            <a:graphicFrameLocks noGrp="1"/>
          </p:cNvGraphicFramePr>
          <p:nvPr>
            <p:extLst>
              <p:ext uri="{D42A27DB-BD31-4B8C-83A1-F6EECF244321}">
                <p14:modId xmlns:p14="http://schemas.microsoft.com/office/powerpoint/2010/main" val="2193562426"/>
              </p:ext>
            </p:extLst>
          </p:nvPr>
        </p:nvGraphicFramePr>
        <p:xfrm>
          <a:off x="3750539" y="4439031"/>
          <a:ext cx="4981526" cy="505535"/>
        </p:xfrm>
        <a:graphic>
          <a:graphicData uri="http://schemas.openxmlformats.org/drawingml/2006/table">
            <a:tbl>
              <a:tblPr firstRow="1" bandRow="1">
                <a:tableStyleId>{5C22544A-7EE6-4342-B048-85BDC9FD1C3A}</a:tableStyleId>
              </a:tblPr>
              <a:tblGrid>
                <a:gridCol w="452866">
                  <a:extLst>
                    <a:ext uri="{9D8B030D-6E8A-4147-A177-3AD203B41FA5}">
                      <a16:colId xmlns:a16="http://schemas.microsoft.com/office/drawing/2014/main" val="20000"/>
                    </a:ext>
                  </a:extLst>
                </a:gridCol>
                <a:gridCol w="452866">
                  <a:extLst>
                    <a:ext uri="{9D8B030D-6E8A-4147-A177-3AD203B41FA5}">
                      <a16:colId xmlns:a16="http://schemas.microsoft.com/office/drawing/2014/main" val="20001"/>
                    </a:ext>
                  </a:extLst>
                </a:gridCol>
                <a:gridCol w="452866">
                  <a:extLst>
                    <a:ext uri="{9D8B030D-6E8A-4147-A177-3AD203B41FA5}">
                      <a16:colId xmlns:a16="http://schemas.microsoft.com/office/drawing/2014/main" val="20002"/>
                    </a:ext>
                  </a:extLst>
                </a:gridCol>
                <a:gridCol w="452866">
                  <a:extLst>
                    <a:ext uri="{9D8B030D-6E8A-4147-A177-3AD203B41FA5}">
                      <a16:colId xmlns:a16="http://schemas.microsoft.com/office/drawing/2014/main" val="20003"/>
                    </a:ext>
                  </a:extLst>
                </a:gridCol>
                <a:gridCol w="452866">
                  <a:extLst>
                    <a:ext uri="{9D8B030D-6E8A-4147-A177-3AD203B41FA5}">
                      <a16:colId xmlns:a16="http://schemas.microsoft.com/office/drawing/2014/main" val="20004"/>
                    </a:ext>
                  </a:extLst>
                </a:gridCol>
                <a:gridCol w="452866">
                  <a:extLst>
                    <a:ext uri="{9D8B030D-6E8A-4147-A177-3AD203B41FA5}">
                      <a16:colId xmlns:a16="http://schemas.microsoft.com/office/drawing/2014/main" val="20005"/>
                    </a:ext>
                  </a:extLst>
                </a:gridCol>
                <a:gridCol w="452866">
                  <a:extLst>
                    <a:ext uri="{9D8B030D-6E8A-4147-A177-3AD203B41FA5}">
                      <a16:colId xmlns:a16="http://schemas.microsoft.com/office/drawing/2014/main" val="20006"/>
                    </a:ext>
                  </a:extLst>
                </a:gridCol>
                <a:gridCol w="452866">
                  <a:extLst>
                    <a:ext uri="{9D8B030D-6E8A-4147-A177-3AD203B41FA5}">
                      <a16:colId xmlns:a16="http://schemas.microsoft.com/office/drawing/2014/main" val="20007"/>
                    </a:ext>
                  </a:extLst>
                </a:gridCol>
                <a:gridCol w="452866">
                  <a:extLst>
                    <a:ext uri="{9D8B030D-6E8A-4147-A177-3AD203B41FA5}">
                      <a16:colId xmlns:a16="http://schemas.microsoft.com/office/drawing/2014/main" val="20008"/>
                    </a:ext>
                  </a:extLst>
                </a:gridCol>
                <a:gridCol w="452866">
                  <a:extLst>
                    <a:ext uri="{9D8B030D-6E8A-4147-A177-3AD203B41FA5}">
                      <a16:colId xmlns:a16="http://schemas.microsoft.com/office/drawing/2014/main" val="20009"/>
                    </a:ext>
                  </a:extLst>
                </a:gridCol>
                <a:gridCol w="452866">
                  <a:extLst>
                    <a:ext uri="{9D8B030D-6E8A-4147-A177-3AD203B41FA5}">
                      <a16:colId xmlns:a16="http://schemas.microsoft.com/office/drawing/2014/main" val="20010"/>
                    </a:ext>
                  </a:extLst>
                </a:gridCol>
              </a:tblGrid>
              <a:tr h="261256">
                <a:tc gridSpan="11">
                  <a:txBody>
                    <a:bodyPr/>
                    <a:lstStyle/>
                    <a:p>
                      <a:pPr algn="ctr"/>
                      <a:r>
                        <a:rPr lang="en-US" sz="900" i="1" dirty="0">
                          <a:solidFill>
                            <a:schemeClr val="tx2"/>
                          </a:solidFill>
                        </a:rPr>
                        <a:t>% Equity / Fixed Income</a:t>
                      </a:r>
                    </a:p>
                  </a:txBody>
                  <a:tcPr marL="45720" marR="45720" anchor="ctr">
                    <a:lnT w="9525" cap="flat" cmpd="sng" algn="ctr">
                      <a:no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hMerge="1">
                  <a:txBody>
                    <a:bodyPr/>
                    <a:lstStyle/>
                    <a:p>
                      <a:endParaRPr lang="en-US" sz="1000" dirty="0">
                        <a:solidFill>
                          <a:schemeClr val="tx2"/>
                        </a:solidFill>
                      </a:endParaRPr>
                    </a:p>
                  </a:txBody>
                  <a:tcPr anchor="ctr">
                    <a:lnL w="9525" cap="flat" cmpd="sng" algn="ctr">
                      <a:solidFill>
                        <a:srgbClr val="7F7F7F"/>
                      </a:solidFill>
                      <a:prstDash val="dot"/>
                      <a:round/>
                      <a:headEnd type="none" w="med" len="med"/>
                      <a:tailEnd type="none" w="med" len="med"/>
                    </a:lnL>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0000"/>
                  </a:ext>
                </a:extLst>
              </a:tr>
              <a:tr h="244279">
                <a:tc>
                  <a:txBody>
                    <a:bodyPr/>
                    <a:lstStyle/>
                    <a:p>
                      <a:pPr algn="ctr"/>
                      <a:r>
                        <a:rPr lang="en-US" sz="900" dirty="0">
                          <a:solidFill>
                            <a:schemeClr val="tx2"/>
                          </a:solidFill>
                        </a:rPr>
                        <a:t>100/0</a:t>
                      </a:r>
                    </a:p>
                  </a:txBody>
                  <a:tcPr marL="45720" marR="45720" anchor="ctr">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90/10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80/20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70/30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60/40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50/50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40/60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30/70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20/80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10/90</a:t>
                      </a:r>
                    </a:p>
                  </a:txBody>
                  <a:tcPr marL="45720" marR="45720" anchor="ctr">
                    <a:lnL w="9525" cap="flat" cmpd="sng" algn="ctr">
                      <a:solidFill>
                        <a:srgbClr val="7F7F7F"/>
                      </a:solidFill>
                      <a:prstDash val="dot"/>
                      <a:round/>
                      <a:headEnd type="none" w="med" len="med"/>
                      <a:tailEnd type="none" w="med" len="med"/>
                    </a:lnL>
                    <a:lnR w="9525" cap="flat" cmpd="sng" algn="ctr">
                      <a:solidFill>
                        <a:srgbClr val="7F7F7F"/>
                      </a:solidFill>
                      <a:prstDash val="dot"/>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ctr"/>
                      <a:r>
                        <a:rPr lang="en-US" sz="900" dirty="0">
                          <a:solidFill>
                            <a:schemeClr val="tx2"/>
                          </a:solidFill>
                        </a:rPr>
                        <a:t>0/100</a:t>
                      </a:r>
                    </a:p>
                  </a:txBody>
                  <a:tcPr marL="45720" marR="45720" anchor="ctr">
                    <a:lnL w="9525" cap="flat" cmpd="sng" algn="ctr">
                      <a:solidFill>
                        <a:srgbClr val="7F7F7F"/>
                      </a:solidFill>
                      <a:prstDash val="dot"/>
                      <a:round/>
                      <a:headEnd type="none" w="med" len="med"/>
                      <a:tailEnd type="none" w="med" len="med"/>
                    </a:lnL>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3" name="Rectangle 122"/>
          <p:cNvSpPr/>
          <p:nvPr/>
        </p:nvSpPr>
        <p:spPr>
          <a:xfrm>
            <a:off x="1216152" y="5258611"/>
            <a:ext cx="7670171" cy="274320"/>
          </a:xfrm>
          <a:prstGeom prst="rect">
            <a:avLst/>
          </a:prstGeom>
          <a:solidFill>
            <a:schemeClr val="accent1"/>
          </a:solidFill>
          <a:ln w="9525" cap="flat" cmpd="sng" algn="ctr">
            <a:noFill/>
            <a:prstDash val="solid"/>
          </a:ln>
          <a:effectLst/>
        </p:spPr>
        <p:txBody>
          <a:bodyPr rot="0" spcFirstLastPara="0" vertOverflow="overflow" horzOverflow="overflow" vert="horz" wrap="square" lIns="77724" tIns="0" rIns="77724" bIns="0" numCol="1" spcCol="0" rtlCol="0" fromWordArt="0" anchor="ctr" anchorCtr="0" forceAA="0" compatLnSpc="1">
            <a:prstTxWarp prst="textNoShape">
              <a:avLst/>
            </a:prstTxWarp>
            <a:noAutofit/>
          </a:bodyPr>
          <a:lstStyle/>
          <a:p>
            <a:pPr>
              <a:buClr>
                <a:schemeClr val="tx2"/>
              </a:buClr>
            </a:pPr>
            <a:r>
              <a:rPr lang="en-US" sz="1300" b="1" dirty="0">
                <a:solidFill>
                  <a:schemeClr val="bg1"/>
                </a:solidFill>
              </a:rPr>
              <a:t>TARGET INCOME  </a:t>
            </a:r>
            <a:r>
              <a:rPr lang="en-US" sz="1000" dirty="0">
                <a:solidFill>
                  <a:schemeClr val="bg1"/>
                </a:solidFill>
              </a:rPr>
              <a:t>Seek Consistent Income Targets with Downside Risk Protection</a:t>
            </a:r>
            <a:endParaRPr lang="en-US" sz="1050" b="1" dirty="0">
              <a:solidFill>
                <a:schemeClr val="bg1"/>
              </a:solidFill>
            </a:endParaRPr>
          </a:p>
        </p:txBody>
      </p:sp>
      <p:sp>
        <p:nvSpPr>
          <p:cNvPr id="124" name="Rectangle 123"/>
          <p:cNvSpPr/>
          <p:nvPr/>
        </p:nvSpPr>
        <p:spPr>
          <a:xfrm>
            <a:off x="1163946" y="5591923"/>
            <a:ext cx="2335209" cy="836126"/>
          </a:xfrm>
          <a:prstGeom prst="rect">
            <a:avLst/>
          </a:prstGeom>
        </p:spPr>
        <p:txBody>
          <a:bodyPr wrap="square">
            <a:spAutoFit/>
          </a:bodyPr>
          <a:lstStyle/>
          <a:p>
            <a:pPr marL="171450" indent="-171450">
              <a:spcBef>
                <a:spcPts val="400"/>
              </a:spcBef>
              <a:buFont typeface="Arial" panose="020B0604020202020204" pitchFamily="34" charset="0"/>
              <a:buChar char="•"/>
            </a:pPr>
            <a:r>
              <a:rPr lang="en-US" sz="900" i="1" dirty="0">
                <a:solidFill>
                  <a:schemeClr val="tx2"/>
                </a:solidFill>
              </a:rPr>
              <a:t>Fixed income portfolios seeking a superior risk-return profile vs. the Bloomberg Barclays U.S. Aggregate Bond Index</a:t>
            </a:r>
          </a:p>
          <a:p>
            <a:pPr marL="171450" indent="-171450">
              <a:spcBef>
                <a:spcPts val="400"/>
              </a:spcBef>
              <a:buFont typeface="Arial" panose="020B0604020202020204" pitchFamily="34" charset="0"/>
              <a:buChar char="•"/>
            </a:pPr>
            <a:r>
              <a:rPr lang="en-US" sz="900" i="1" dirty="0">
                <a:solidFill>
                  <a:schemeClr val="tx2"/>
                </a:solidFill>
              </a:rPr>
              <a:t>Also available as Tax-Aware</a:t>
            </a:r>
          </a:p>
        </p:txBody>
      </p:sp>
      <p:graphicFrame>
        <p:nvGraphicFramePr>
          <p:cNvPr id="125" name="Chart 124"/>
          <p:cNvGraphicFramePr>
            <a:graphicFrameLocks/>
          </p:cNvGraphicFramePr>
          <p:nvPr>
            <p:extLst>
              <p:ext uri="{D42A27DB-BD31-4B8C-83A1-F6EECF244321}">
                <p14:modId xmlns:p14="http://schemas.microsoft.com/office/powerpoint/2010/main" val="883855447"/>
              </p:ext>
            </p:extLst>
          </p:nvPr>
        </p:nvGraphicFramePr>
        <p:xfrm>
          <a:off x="3982093" y="5489024"/>
          <a:ext cx="508946" cy="537647"/>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126" name="Chart 125"/>
          <p:cNvGraphicFramePr>
            <a:graphicFrameLocks/>
          </p:cNvGraphicFramePr>
          <p:nvPr>
            <p:extLst>
              <p:ext uri="{D42A27DB-BD31-4B8C-83A1-F6EECF244321}">
                <p14:modId xmlns:p14="http://schemas.microsoft.com/office/powerpoint/2010/main" val="2837299388"/>
              </p:ext>
            </p:extLst>
          </p:nvPr>
        </p:nvGraphicFramePr>
        <p:xfrm>
          <a:off x="5380024" y="5489024"/>
          <a:ext cx="506792" cy="537647"/>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127" name="Chart 126"/>
          <p:cNvGraphicFramePr>
            <a:graphicFrameLocks/>
          </p:cNvGraphicFramePr>
          <p:nvPr>
            <p:extLst>
              <p:ext uri="{D42A27DB-BD31-4B8C-83A1-F6EECF244321}">
                <p14:modId xmlns:p14="http://schemas.microsoft.com/office/powerpoint/2010/main" val="1335434383"/>
              </p:ext>
            </p:extLst>
          </p:nvPr>
        </p:nvGraphicFramePr>
        <p:xfrm>
          <a:off x="6775089" y="5489024"/>
          <a:ext cx="508946" cy="537647"/>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128" name="Chart 127"/>
          <p:cNvGraphicFramePr>
            <a:graphicFrameLocks/>
          </p:cNvGraphicFramePr>
          <p:nvPr>
            <p:extLst>
              <p:ext uri="{D42A27DB-BD31-4B8C-83A1-F6EECF244321}">
                <p14:modId xmlns:p14="http://schemas.microsoft.com/office/powerpoint/2010/main" val="1931597005"/>
              </p:ext>
            </p:extLst>
          </p:nvPr>
        </p:nvGraphicFramePr>
        <p:xfrm>
          <a:off x="8173020" y="5489024"/>
          <a:ext cx="506792" cy="537647"/>
        </p:xfrm>
        <a:graphic>
          <a:graphicData uri="http://schemas.openxmlformats.org/drawingml/2006/chart">
            <c:chart xmlns:c="http://schemas.openxmlformats.org/drawingml/2006/chart" xmlns:r="http://schemas.openxmlformats.org/officeDocument/2006/relationships" r:id="rId27"/>
          </a:graphicData>
        </a:graphic>
      </p:graphicFrame>
      <p:sp>
        <p:nvSpPr>
          <p:cNvPr id="129" name="TextBox 128"/>
          <p:cNvSpPr txBox="1"/>
          <p:nvPr/>
        </p:nvSpPr>
        <p:spPr>
          <a:xfrm>
            <a:off x="8067049" y="5944541"/>
            <a:ext cx="718734" cy="276999"/>
          </a:xfrm>
          <a:prstGeom prst="rect">
            <a:avLst/>
          </a:prstGeom>
          <a:noFill/>
        </p:spPr>
        <p:txBody>
          <a:bodyPr wrap="square" lIns="0" tIns="0" rIns="0" bIns="0" rtlCol="0">
            <a:spAutoFit/>
          </a:bodyPr>
          <a:lstStyle/>
          <a:p>
            <a:pPr algn="ctr"/>
            <a:r>
              <a:rPr lang="en-US" sz="900" dirty="0">
                <a:solidFill>
                  <a:srgbClr val="4F4E50"/>
                </a:solidFill>
              </a:rPr>
              <a:t>Aggressive Income</a:t>
            </a:r>
          </a:p>
        </p:txBody>
      </p:sp>
      <p:sp>
        <p:nvSpPr>
          <p:cNvPr id="130" name="TextBox 129"/>
          <p:cNvSpPr txBox="1"/>
          <p:nvPr/>
        </p:nvSpPr>
        <p:spPr>
          <a:xfrm>
            <a:off x="3967299" y="5954453"/>
            <a:ext cx="542814" cy="257174"/>
          </a:xfrm>
          <a:prstGeom prst="rect">
            <a:avLst/>
          </a:prstGeom>
          <a:noFill/>
        </p:spPr>
        <p:txBody>
          <a:bodyPr wrap="square" lIns="0" tIns="0" rIns="0" bIns="0" rtlCol="0">
            <a:noAutofit/>
          </a:bodyPr>
          <a:lstStyle/>
          <a:p>
            <a:pPr algn="ctr"/>
            <a:r>
              <a:rPr lang="en-US" sz="900" dirty="0">
                <a:solidFill>
                  <a:srgbClr val="4F4E50"/>
                </a:solidFill>
              </a:rPr>
              <a:t>Core Income</a:t>
            </a:r>
          </a:p>
        </p:txBody>
      </p:sp>
      <p:sp>
        <p:nvSpPr>
          <p:cNvPr id="131" name="TextBox 130"/>
          <p:cNvSpPr txBox="1"/>
          <p:nvPr/>
        </p:nvSpPr>
        <p:spPr>
          <a:xfrm>
            <a:off x="6797011" y="5944541"/>
            <a:ext cx="518189" cy="276999"/>
          </a:xfrm>
          <a:prstGeom prst="rect">
            <a:avLst/>
          </a:prstGeom>
          <a:noFill/>
        </p:spPr>
        <p:txBody>
          <a:bodyPr wrap="square" lIns="0" tIns="0" rIns="0" bIns="0" rtlCol="0">
            <a:spAutoFit/>
          </a:bodyPr>
          <a:lstStyle/>
          <a:p>
            <a:pPr algn="ctr"/>
            <a:r>
              <a:rPr lang="en-US" sz="900" dirty="0">
                <a:solidFill>
                  <a:srgbClr val="4F4E50"/>
                </a:solidFill>
              </a:rPr>
              <a:t>High Income</a:t>
            </a:r>
          </a:p>
        </p:txBody>
      </p:sp>
      <p:sp>
        <p:nvSpPr>
          <p:cNvPr id="132" name="TextBox 131"/>
          <p:cNvSpPr txBox="1"/>
          <p:nvPr/>
        </p:nvSpPr>
        <p:spPr>
          <a:xfrm>
            <a:off x="5314015" y="5944541"/>
            <a:ext cx="621559" cy="257174"/>
          </a:xfrm>
          <a:prstGeom prst="rect">
            <a:avLst/>
          </a:prstGeom>
          <a:noFill/>
        </p:spPr>
        <p:txBody>
          <a:bodyPr wrap="square" lIns="0" tIns="0" rIns="0" bIns="0" rtlCol="0">
            <a:noAutofit/>
          </a:bodyPr>
          <a:lstStyle/>
          <a:p>
            <a:pPr algn="ctr"/>
            <a:r>
              <a:rPr lang="en-US" sz="900" dirty="0">
                <a:solidFill>
                  <a:srgbClr val="4F4E50"/>
                </a:solidFill>
              </a:rPr>
              <a:t>Moderate Income</a:t>
            </a:r>
          </a:p>
        </p:txBody>
      </p:sp>
      <p:sp>
        <p:nvSpPr>
          <p:cNvPr id="220" name="TextBox 219"/>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221" name="TextBox 220"/>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333836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BlackRock Model Portfolios</a:t>
            </a:r>
            <a:br>
              <a:rPr lang="en-US" dirty="0"/>
            </a:br>
            <a:r>
              <a:rPr lang="en-US" sz="1600" dirty="0"/>
              <a:t>Our investment process</a:t>
            </a:r>
            <a:endParaRPr lang="en-US" dirty="0"/>
          </a:p>
        </p:txBody>
      </p:sp>
      <p:sp>
        <p:nvSpPr>
          <p:cNvPr id="3" name="Slide Number Placeholder 2"/>
          <p:cNvSpPr>
            <a:spLocks noGrp="1"/>
          </p:cNvSpPr>
          <p:nvPr>
            <p:ph type="sldNum" sz="quarter" idx="13"/>
          </p:nvPr>
        </p:nvSpPr>
        <p:spPr/>
        <p:txBody>
          <a:bodyPr/>
          <a:lstStyle/>
          <a:p>
            <a:fld id="{C0531ADF-2191-45C5-9D71-08764BF86A6F}" type="slidenum">
              <a:rPr lang="en-US" smtClean="0"/>
              <a:pPr/>
              <a:t>11</a:t>
            </a:fld>
            <a:endParaRPr lang="en-US"/>
          </a:p>
        </p:txBody>
      </p:sp>
      <p:sp>
        <p:nvSpPr>
          <p:cNvPr id="7" name="Rectangle 6"/>
          <p:cNvSpPr/>
          <p:nvPr/>
        </p:nvSpPr>
        <p:spPr>
          <a:xfrm>
            <a:off x="782787" y="1522213"/>
            <a:ext cx="1437439" cy="1252771"/>
          </a:xfrm>
          <a:prstGeom prst="rect">
            <a:avLst/>
          </a:prstGeom>
          <a:solidFill>
            <a:schemeClr val="accent1"/>
          </a:solidFill>
          <a:ln w="9525" cap="flat" cmpd="sng" algn="ctr">
            <a:noFill/>
            <a:prstDash val="solid"/>
          </a:ln>
          <a:effectLst>
            <a:outerShdw blurRad="76200" dist="12700" dir="2700000" sy="-23000" kx="-800400" algn="bl" rotWithShape="0">
              <a:prstClr val="black">
                <a:alpha val="20000"/>
              </a:prstClr>
            </a:outerShdw>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r>
              <a:rPr lang="en-US" sz="3200" b="1" kern="0" dirty="0">
                <a:solidFill>
                  <a:schemeClr val="bg1"/>
                </a:solidFill>
              </a:rPr>
              <a:t>1</a:t>
            </a:r>
          </a:p>
          <a:p>
            <a:pPr algn="ctr">
              <a:buClr>
                <a:schemeClr val="tx2"/>
              </a:buClr>
              <a:buSzPct val="110000"/>
            </a:pPr>
            <a:r>
              <a:rPr lang="en-US" sz="1600" b="1" kern="0" dirty="0">
                <a:solidFill>
                  <a:schemeClr val="bg1"/>
                </a:solidFill>
              </a:rPr>
              <a:t>Benchmark</a:t>
            </a:r>
          </a:p>
        </p:txBody>
      </p:sp>
      <p:sp>
        <p:nvSpPr>
          <p:cNvPr id="8" name="Rectangle 7"/>
          <p:cNvSpPr/>
          <p:nvPr/>
        </p:nvSpPr>
        <p:spPr>
          <a:xfrm>
            <a:off x="2819174" y="2148599"/>
            <a:ext cx="1437439" cy="1252771"/>
          </a:xfrm>
          <a:prstGeom prst="rect">
            <a:avLst/>
          </a:prstGeom>
          <a:solidFill>
            <a:schemeClr val="accent5"/>
          </a:solidFill>
          <a:ln w="9525" cap="flat" cmpd="sng" algn="ctr">
            <a:noFill/>
            <a:prstDash val="solid"/>
          </a:ln>
          <a:effectLst>
            <a:outerShdw blurRad="76200" dist="12700" dir="2700000" sy="-23000" kx="-800400" algn="bl" rotWithShape="0">
              <a:prstClr val="black">
                <a:alpha val="20000"/>
              </a:prstClr>
            </a:outerShdw>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r>
              <a:rPr lang="en-US" sz="3200" b="1" kern="0" dirty="0">
                <a:solidFill>
                  <a:schemeClr val="bg1"/>
                </a:solidFill>
              </a:rPr>
              <a:t>2</a:t>
            </a:r>
          </a:p>
          <a:p>
            <a:pPr algn="ctr">
              <a:buClr>
                <a:schemeClr val="tx2"/>
              </a:buClr>
              <a:buSzPct val="110000"/>
            </a:pPr>
            <a:r>
              <a:rPr lang="en-US" sz="1600" b="1" kern="0" dirty="0">
                <a:solidFill>
                  <a:schemeClr val="bg1"/>
                </a:solidFill>
              </a:rPr>
              <a:t>Budget</a:t>
            </a:r>
          </a:p>
        </p:txBody>
      </p:sp>
      <p:sp>
        <p:nvSpPr>
          <p:cNvPr id="9" name="Rectangle 8"/>
          <p:cNvSpPr/>
          <p:nvPr/>
        </p:nvSpPr>
        <p:spPr>
          <a:xfrm>
            <a:off x="4855561" y="2774984"/>
            <a:ext cx="1437439" cy="1252771"/>
          </a:xfrm>
          <a:prstGeom prst="rect">
            <a:avLst/>
          </a:prstGeom>
          <a:solidFill>
            <a:schemeClr val="accent3"/>
          </a:solidFill>
          <a:ln w="9525" cap="flat" cmpd="sng" algn="ctr">
            <a:noFill/>
            <a:prstDash val="solid"/>
          </a:ln>
          <a:effectLst>
            <a:outerShdw blurRad="76200" dist="12700" dir="2700000" sy="-23000" kx="-800400" algn="bl" rotWithShape="0">
              <a:prstClr val="black">
                <a:alpha val="20000"/>
              </a:prstClr>
            </a:outerShdw>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r>
              <a:rPr lang="en-US" sz="3200" b="1" kern="0" dirty="0">
                <a:solidFill>
                  <a:schemeClr val="bg1"/>
                </a:solidFill>
              </a:rPr>
              <a:t>3</a:t>
            </a:r>
          </a:p>
          <a:p>
            <a:pPr algn="ctr">
              <a:buClr>
                <a:schemeClr val="tx2"/>
              </a:buClr>
              <a:buSzPct val="110000"/>
            </a:pPr>
            <a:r>
              <a:rPr lang="en-US" sz="1600" b="1" kern="0" dirty="0">
                <a:solidFill>
                  <a:schemeClr val="bg1"/>
                </a:solidFill>
              </a:rPr>
              <a:t>Invest</a:t>
            </a:r>
            <a:endParaRPr lang="en-US" sz="2800" b="1" kern="0" dirty="0">
              <a:solidFill>
                <a:schemeClr val="bg1"/>
              </a:solidFill>
            </a:endParaRPr>
          </a:p>
        </p:txBody>
      </p:sp>
      <p:sp>
        <p:nvSpPr>
          <p:cNvPr id="10" name="Rectangle 9"/>
          <p:cNvSpPr/>
          <p:nvPr/>
        </p:nvSpPr>
        <p:spPr>
          <a:xfrm>
            <a:off x="6891947" y="3401369"/>
            <a:ext cx="1437439" cy="1252771"/>
          </a:xfrm>
          <a:prstGeom prst="rect">
            <a:avLst/>
          </a:prstGeom>
          <a:solidFill>
            <a:schemeClr val="accent2"/>
          </a:solidFill>
          <a:ln w="9525" cap="flat" cmpd="sng" algn="ctr">
            <a:noFill/>
            <a:prstDash val="solid"/>
          </a:ln>
          <a:effectLst>
            <a:outerShdw blurRad="76200" dist="12700" dir="2700000" sy="-23000" kx="-800400" algn="bl" rotWithShape="0">
              <a:prstClr val="black">
                <a:alpha val="20000"/>
              </a:prstClr>
            </a:outerShdw>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r>
              <a:rPr lang="en-US" sz="3200" b="1" kern="0" dirty="0">
                <a:solidFill>
                  <a:schemeClr val="bg1"/>
                </a:solidFill>
              </a:rPr>
              <a:t>4</a:t>
            </a:r>
          </a:p>
          <a:p>
            <a:pPr algn="ctr">
              <a:buClr>
                <a:schemeClr val="tx2"/>
              </a:buClr>
              <a:buSzPct val="110000"/>
            </a:pPr>
            <a:r>
              <a:rPr lang="en-US" sz="1600" b="1" kern="0" dirty="0">
                <a:solidFill>
                  <a:schemeClr val="bg1"/>
                </a:solidFill>
              </a:rPr>
              <a:t>Monitor</a:t>
            </a:r>
          </a:p>
        </p:txBody>
      </p:sp>
      <p:cxnSp>
        <p:nvCxnSpPr>
          <p:cNvPr id="12" name="Straight Connector 11"/>
          <p:cNvCxnSpPr/>
          <p:nvPr/>
        </p:nvCxnSpPr>
        <p:spPr>
          <a:xfrm>
            <a:off x="782787" y="2755338"/>
            <a:ext cx="0" cy="74164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3" name="Content Placeholder 34"/>
          <p:cNvSpPr txBox="1">
            <a:spLocks/>
          </p:cNvSpPr>
          <p:nvPr/>
        </p:nvSpPr>
        <p:spPr bwMode="gray">
          <a:xfrm>
            <a:off x="763737" y="3611849"/>
            <a:ext cx="19401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700"/>
              </a:spcBef>
              <a:buFont typeface="Arial" pitchFamily="34" charset="0"/>
              <a:defRPr b="1">
                <a:solidFill>
                  <a:schemeClr val="tx1"/>
                </a:solidFill>
                <a:latin typeface="Arial" pitchFamily="34" charset="0"/>
              </a:defRPr>
            </a:lvl1pPr>
            <a:lvl2pPr marL="742950" indent="-285750" eaLnBrk="0" hangingPunct="0">
              <a:spcBef>
                <a:spcPts val="700"/>
              </a:spcBef>
              <a:buClr>
                <a:srgbClr val="13B5EA"/>
              </a:buClr>
              <a:buFont typeface="Wingdings 3" pitchFamily="18" charset="2"/>
              <a:buChar char=""/>
              <a:defRPr sz="1600">
                <a:solidFill>
                  <a:schemeClr val="tx1"/>
                </a:solidFill>
                <a:latin typeface="Arial" pitchFamily="34" charset="0"/>
              </a:defRPr>
            </a:lvl2pPr>
            <a:lvl3pPr marL="1143000" indent="-228600" eaLnBrk="0" hangingPunct="0">
              <a:spcBef>
                <a:spcPts val="700"/>
              </a:spcBef>
              <a:buClr>
                <a:srgbClr val="13B5EA"/>
              </a:buClr>
              <a:buFont typeface="Arial" pitchFamily="34" charset="0"/>
              <a:buChar char="•"/>
              <a:defRPr sz="1400">
                <a:solidFill>
                  <a:schemeClr val="tx1"/>
                </a:solidFill>
                <a:latin typeface="Arial" pitchFamily="34" charset="0"/>
              </a:defRPr>
            </a:lvl3pPr>
            <a:lvl4pPr marL="1600200" indent="-228600" eaLnBrk="0" hangingPunct="0">
              <a:spcBef>
                <a:spcPts val="700"/>
              </a:spcBef>
              <a:buClr>
                <a:srgbClr val="13B5EA"/>
              </a:buClr>
              <a:buFont typeface="Arial" pitchFamily="34" charset="0"/>
              <a:buChar char="–"/>
              <a:defRPr sz="1200">
                <a:solidFill>
                  <a:schemeClr val="tx1"/>
                </a:solidFill>
                <a:latin typeface="Arial" pitchFamily="34" charset="0"/>
              </a:defRPr>
            </a:lvl4pPr>
            <a:lvl5pPr marL="2057400" indent="-228600" eaLnBrk="0" hangingPunct="0">
              <a:spcBef>
                <a:spcPts val="700"/>
              </a:spcBef>
              <a:buClr>
                <a:srgbClr val="13B5EA"/>
              </a:buClr>
              <a:buFont typeface="Arial" pitchFamily="34" charset="0"/>
              <a:buChar char="•"/>
              <a:defRPr sz="1200">
                <a:solidFill>
                  <a:schemeClr val="tx1"/>
                </a:solidFill>
                <a:latin typeface="Arial" pitchFamily="34" charset="0"/>
              </a:defRPr>
            </a:lvl5pPr>
            <a:lvl6pPr marL="25146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6pPr>
            <a:lvl7pPr marL="29718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7pPr>
            <a:lvl8pPr marL="34290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8pPr>
            <a:lvl9pPr marL="38862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9pPr>
          </a:lstStyle>
          <a:p>
            <a:pPr>
              <a:spcBef>
                <a:spcPts val="0"/>
              </a:spcBef>
            </a:pPr>
            <a:r>
              <a:rPr lang="en-US" sz="1200" dirty="0">
                <a:solidFill>
                  <a:schemeClr val="accent1"/>
                </a:solidFill>
              </a:rPr>
              <a:t>Translating Investor </a:t>
            </a:r>
          </a:p>
          <a:p>
            <a:pPr>
              <a:spcBef>
                <a:spcPts val="0"/>
              </a:spcBef>
            </a:pPr>
            <a:r>
              <a:rPr lang="en-US" sz="1200" dirty="0">
                <a:solidFill>
                  <a:schemeClr val="accent1"/>
                </a:solidFill>
              </a:rPr>
              <a:t>outcomes</a:t>
            </a:r>
          </a:p>
          <a:p>
            <a:pPr>
              <a:spcBef>
                <a:spcPts val="0"/>
              </a:spcBef>
            </a:pPr>
            <a:r>
              <a:rPr lang="en-US" sz="1200" b="0" dirty="0">
                <a:solidFill>
                  <a:schemeClr val="tx2"/>
                </a:solidFill>
              </a:rPr>
              <a:t>to well-diversified </a:t>
            </a:r>
          </a:p>
          <a:p>
            <a:pPr>
              <a:spcBef>
                <a:spcPts val="0"/>
              </a:spcBef>
            </a:pPr>
            <a:r>
              <a:rPr lang="en-US" sz="1200" b="0" dirty="0">
                <a:solidFill>
                  <a:schemeClr val="tx2"/>
                </a:solidFill>
              </a:rPr>
              <a:t>allocations</a:t>
            </a:r>
            <a:endParaRPr lang="en-US" sz="1200" b="0" dirty="0"/>
          </a:p>
        </p:txBody>
      </p:sp>
      <p:cxnSp>
        <p:nvCxnSpPr>
          <p:cNvPr id="14" name="Straight Connector 13"/>
          <p:cNvCxnSpPr/>
          <p:nvPr/>
        </p:nvCxnSpPr>
        <p:spPr>
          <a:xfrm>
            <a:off x="2819174" y="3356552"/>
            <a:ext cx="7135" cy="745083"/>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16" name="Content Placeholder 34"/>
          <p:cNvSpPr txBox="1">
            <a:spLocks/>
          </p:cNvSpPr>
          <p:nvPr/>
        </p:nvSpPr>
        <p:spPr bwMode="gray">
          <a:xfrm>
            <a:off x="2819174" y="4218602"/>
            <a:ext cx="1940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700"/>
              </a:spcBef>
              <a:buFont typeface="Arial" pitchFamily="34" charset="0"/>
              <a:defRPr b="1">
                <a:solidFill>
                  <a:schemeClr val="tx1"/>
                </a:solidFill>
                <a:latin typeface="Arial" pitchFamily="34" charset="0"/>
              </a:defRPr>
            </a:lvl1pPr>
            <a:lvl2pPr marL="742950" indent="-285750" eaLnBrk="0" hangingPunct="0">
              <a:spcBef>
                <a:spcPts val="700"/>
              </a:spcBef>
              <a:buClr>
                <a:srgbClr val="13B5EA"/>
              </a:buClr>
              <a:buFont typeface="Wingdings 3" pitchFamily="18" charset="2"/>
              <a:buChar char=""/>
              <a:defRPr sz="1600">
                <a:solidFill>
                  <a:schemeClr val="tx1"/>
                </a:solidFill>
                <a:latin typeface="Arial" pitchFamily="34" charset="0"/>
              </a:defRPr>
            </a:lvl2pPr>
            <a:lvl3pPr marL="1143000" indent="-228600" eaLnBrk="0" hangingPunct="0">
              <a:spcBef>
                <a:spcPts val="700"/>
              </a:spcBef>
              <a:buClr>
                <a:srgbClr val="13B5EA"/>
              </a:buClr>
              <a:buFont typeface="Arial" pitchFamily="34" charset="0"/>
              <a:buChar char="•"/>
              <a:defRPr sz="1400">
                <a:solidFill>
                  <a:schemeClr val="tx1"/>
                </a:solidFill>
                <a:latin typeface="Arial" pitchFamily="34" charset="0"/>
              </a:defRPr>
            </a:lvl3pPr>
            <a:lvl4pPr marL="1600200" indent="-228600" eaLnBrk="0" hangingPunct="0">
              <a:spcBef>
                <a:spcPts val="700"/>
              </a:spcBef>
              <a:buClr>
                <a:srgbClr val="13B5EA"/>
              </a:buClr>
              <a:buFont typeface="Arial" pitchFamily="34" charset="0"/>
              <a:buChar char="–"/>
              <a:defRPr sz="1200">
                <a:solidFill>
                  <a:schemeClr val="tx1"/>
                </a:solidFill>
                <a:latin typeface="Arial" pitchFamily="34" charset="0"/>
              </a:defRPr>
            </a:lvl4pPr>
            <a:lvl5pPr marL="2057400" indent="-228600" eaLnBrk="0" hangingPunct="0">
              <a:spcBef>
                <a:spcPts val="700"/>
              </a:spcBef>
              <a:buClr>
                <a:srgbClr val="13B5EA"/>
              </a:buClr>
              <a:buFont typeface="Arial" pitchFamily="34" charset="0"/>
              <a:buChar char="•"/>
              <a:defRPr sz="1200">
                <a:solidFill>
                  <a:schemeClr val="tx1"/>
                </a:solidFill>
                <a:latin typeface="Arial" pitchFamily="34" charset="0"/>
              </a:defRPr>
            </a:lvl5pPr>
            <a:lvl6pPr marL="25146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6pPr>
            <a:lvl7pPr marL="29718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7pPr>
            <a:lvl8pPr marL="34290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8pPr>
            <a:lvl9pPr marL="38862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9pPr>
          </a:lstStyle>
          <a:p>
            <a:pPr>
              <a:spcBef>
                <a:spcPts val="0"/>
              </a:spcBef>
            </a:pPr>
            <a:r>
              <a:rPr lang="en-US" sz="1200" dirty="0">
                <a:solidFill>
                  <a:schemeClr val="accent5"/>
                </a:solidFill>
              </a:rPr>
              <a:t>Evaluating risks and </a:t>
            </a:r>
          </a:p>
          <a:p>
            <a:pPr>
              <a:spcBef>
                <a:spcPts val="0"/>
              </a:spcBef>
            </a:pPr>
            <a:r>
              <a:rPr lang="en-US" sz="1200" dirty="0">
                <a:solidFill>
                  <a:schemeClr val="accent5"/>
                </a:solidFill>
              </a:rPr>
              <a:t>opportunities</a:t>
            </a:r>
          </a:p>
          <a:p>
            <a:pPr>
              <a:spcBef>
                <a:spcPts val="0"/>
              </a:spcBef>
            </a:pPr>
            <a:r>
              <a:rPr lang="en-US" sz="1200" b="0" dirty="0">
                <a:solidFill>
                  <a:schemeClr val="tx2"/>
                </a:solidFill>
              </a:rPr>
              <a:t>associated with </a:t>
            </a:r>
          </a:p>
          <a:p>
            <a:pPr>
              <a:spcBef>
                <a:spcPts val="0"/>
              </a:spcBef>
            </a:pPr>
            <a:r>
              <a:rPr lang="en-US" sz="1200" b="0" dirty="0">
                <a:solidFill>
                  <a:schemeClr val="tx2"/>
                </a:solidFill>
              </a:rPr>
              <a:t>attractively priced</a:t>
            </a:r>
          </a:p>
          <a:p>
            <a:pPr>
              <a:spcBef>
                <a:spcPts val="0"/>
              </a:spcBef>
            </a:pPr>
            <a:r>
              <a:rPr lang="en-US" sz="1200" b="0" dirty="0">
                <a:solidFill>
                  <a:schemeClr val="tx2"/>
                </a:solidFill>
              </a:rPr>
              <a:t>asset classes</a:t>
            </a:r>
            <a:endParaRPr lang="en-US" sz="1200" b="0" dirty="0"/>
          </a:p>
        </p:txBody>
      </p:sp>
      <p:sp>
        <p:nvSpPr>
          <p:cNvPr id="17" name="Content Placeholder 34"/>
          <p:cNvSpPr txBox="1">
            <a:spLocks/>
          </p:cNvSpPr>
          <p:nvPr/>
        </p:nvSpPr>
        <p:spPr bwMode="gray">
          <a:xfrm>
            <a:off x="4847846" y="4858685"/>
            <a:ext cx="1940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700"/>
              </a:spcBef>
              <a:buFont typeface="Arial" pitchFamily="34" charset="0"/>
              <a:defRPr b="1">
                <a:solidFill>
                  <a:schemeClr val="tx1"/>
                </a:solidFill>
                <a:latin typeface="Arial" pitchFamily="34" charset="0"/>
              </a:defRPr>
            </a:lvl1pPr>
            <a:lvl2pPr marL="742950" indent="-285750" eaLnBrk="0" hangingPunct="0">
              <a:spcBef>
                <a:spcPts val="700"/>
              </a:spcBef>
              <a:buClr>
                <a:srgbClr val="13B5EA"/>
              </a:buClr>
              <a:buFont typeface="Wingdings 3" pitchFamily="18" charset="2"/>
              <a:buChar char=""/>
              <a:defRPr sz="1600">
                <a:solidFill>
                  <a:schemeClr val="tx1"/>
                </a:solidFill>
                <a:latin typeface="Arial" pitchFamily="34" charset="0"/>
              </a:defRPr>
            </a:lvl2pPr>
            <a:lvl3pPr marL="1143000" indent="-228600" eaLnBrk="0" hangingPunct="0">
              <a:spcBef>
                <a:spcPts val="700"/>
              </a:spcBef>
              <a:buClr>
                <a:srgbClr val="13B5EA"/>
              </a:buClr>
              <a:buFont typeface="Arial" pitchFamily="34" charset="0"/>
              <a:buChar char="•"/>
              <a:defRPr sz="1400">
                <a:solidFill>
                  <a:schemeClr val="tx1"/>
                </a:solidFill>
                <a:latin typeface="Arial" pitchFamily="34" charset="0"/>
              </a:defRPr>
            </a:lvl3pPr>
            <a:lvl4pPr marL="1600200" indent="-228600" eaLnBrk="0" hangingPunct="0">
              <a:spcBef>
                <a:spcPts val="700"/>
              </a:spcBef>
              <a:buClr>
                <a:srgbClr val="13B5EA"/>
              </a:buClr>
              <a:buFont typeface="Arial" pitchFamily="34" charset="0"/>
              <a:buChar char="–"/>
              <a:defRPr sz="1200">
                <a:solidFill>
                  <a:schemeClr val="tx1"/>
                </a:solidFill>
                <a:latin typeface="Arial" pitchFamily="34" charset="0"/>
              </a:defRPr>
            </a:lvl4pPr>
            <a:lvl5pPr marL="2057400" indent="-228600" eaLnBrk="0" hangingPunct="0">
              <a:spcBef>
                <a:spcPts val="700"/>
              </a:spcBef>
              <a:buClr>
                <a:srgbClr val="13B5EA"/>
              </a:buClr>
              <a:buFont typeface="Arial" pitchFamily="34" charset="0"/>
              <a:buChar char="•"/>
              <a:defRPr sz="1200">
                <a:solidFill>
                  <a:schemeClr val="tx1"/>
                </a:solidFill>
                <a:latin typeface="Arial" pitchFamily="34" charset="0"/>
              </a:defRPr>
            </a:lvl5pPr>
            <a:lvl6pPr marL="25146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6pPr>
            <a:lvl7pPr marL="29718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7pPr>
            <a:lvl8pPr marL="34290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8pPr>
            <a:lvl9pPr marL="38862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9pPr>
          </a:lstStyle>
          <a:p>
            <a:pPr>
              <a:spcBef>
                <a:spcPts val="0"/>
              </a:spcBef>
            </a:pPr>
            <a:r>
              <a:rPr lang="en-US" sz="1200" dirty="0">
                <a:solidFill>
                  <a:schemeClr val="accent3"/>
                </a:solidFill>
              </a:rPr>
              <a:t>Identifying cost-</a:t>
            </a:r>
          </a:p>
          <a:p>
            <a:pPr>
              <a:spcBef>
                <a:spcPts val="0"/>
              </a:spcBef>
            </a:pPr>
            <a:r>
              <a:rPr lang="en-US" sz="1200" dirty="0">
                <a:solidFill>
                  <a:schemeClr val="accent3"/>
                </a:solidFill>
              </a:rPr>
              <a:t>effective and </a:t>
            </a:r>
          </a:p>
          <a:p>
            <a:pPr>
              <a:spcBef>
                <a:spcPts val="0"/>
              </a:spcBef>
            </a:pPr>
            <a:r>
              <a:rPr lang="en-US" sz="1200" dirty="0">
                <a:solidFill>
                  <a:schemeClr val="accent3"/>
                </a:solidFill>
              </a:rPr>
              <a:t>efficient holdings</a:t>
            </a:r>
          </a:p>
          <a:p>
            <a:pPr>
              <a:spcBef>
                <a:spcPts val="0"/>
              </a:spcBef>
            </a:pPr>
            <a:r>
              <a:rPr lang="en-US" sz="1200" b="0" dirty="0">
                <a:solidFill>
                  <a:schemeClr val="tx2"/>
                </a:solidFill>
              </a:rPr>
              <a:t>for constructing</a:t>
            </a:r>
          </a:p>
          <a:p>
            <a:pPr>
              <a:spcBef>
                <a:spcPts val="0"/>
              </a:spcBef>
            </a:pPr>
            <a:r>
              <a:rPr lang="en-US" sz="1200" b="0" dirty="0">
                <a:solidFill>
                  <a:schemeClr val="tx2"/>
                </a:solidFill>
              </a:rPr>
              <a:t>the portfolio</a:t>
            </a:r>
          </a:p>
        </p:txBody>
      </p:sp>
      <p:cxnSp>
        <p:nvCxnSpPr>
          <p:cNvPr id="18" name="Straight Connector 17"/>
          <p:cNvCxnSpPr/>
          <p:nvPr/>
        </p:nvCxnSpPr>
        <p:spPr>
          <a:xfrm>
            <a:off x="4857371" y="3996635"/>
            <a:ext cx="7135" cy="745083"/>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91947" y="4627789"/>
            <a:ext cx="7135" cy="745083"/>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3" name="Content Placeholder 34"/>
          <p:cNvSpPr txBox="1">
            <a:spLocks/>
          </p:cNvSpPr>
          <p:nvPr/>
        </p:nvSpPr>
        <p:spPr bwMode="gray">
          <a:xfrm>
            <a:off x="6899082" y="5501223"/>
            <a:ext cx="19401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700"/>
              </a:spcBef>
              <a:buFont typeface="Arial" pitchFamily="34" charset="0"/>
              <a:defRPr b="1">
                <a:solidFill>
                  <a:schemeClr val="tx1"/>
                </a:solidFill>
                <a:latin typeface="Arial" pitchFamily="34" charset="0"/>
              </a:defRPr>
            </a:lvl1pPr>
            <a:lvl2pPr marL="742950" indent="-285750" eaLnBrk="0" hangingPunct="0">
              <a:spcBef>
                <a:spcPts val="700"/>
              </a:spcBef>
              <a:buClr>
                <a:srgbClr val="13B5EA"/>
              </a:buClr>
              <a:buFont typeface="Wingdings 3" pitchFamily="18" charset="2"/>
              <a:buChar char=""/>
              <a:defRPr sz="1600">
                <a:solidFill>
                  <a:schemeClr val="tx1"/>
                </a:solidFill>
                <a:latin typeface="Arial" pitchFamily="34" charset="0"/>
              </a:defRPr>
            </a:lvl2pPr>
            <a:lvl3pPr marL="1143000" indent="-228600" eaLnBrk="0" hangingPunct="0">
              <a:spcBef>
                <a:spcPts val="700"/>
              </a:spcBef>
              <a:buClr>
                <a:srgbClr val="13B5EA"/>
              </a:buClr>
              <a:buFont typeface="Arial" pitchFamily="34" charset="0"/>
              <a:buChar char="•"/>
              <a:defRPr sz="1400">
                <a:solidFill>
                  <a:schemeClr val="tx1"/>
                </a:solidFill>
                <a:latin typeface="Arial" pitchFamily="34" charset="0"/>
              </a:defRPr>
            </a:lvl3pPr>
            <a:lvl4pPr marL="1600200" indent="-228600" eaLnBrk="0" hangingPunct="0">
              <a:spcBef>
                <a:spcPts val="700"/>
              </a:spcBef>
              <a:buClr>
                <a:srgbClr val="13B5EA"/>
              </a:buClr>
              <a:buFont typeface="Arial" pitchFamily="34" charset="0"/>
              <a:buChar char="–"/>
              <a:defRPr sz="1200">
                <a:solidFill>
                  <a:schemeClr val="tx1"/>
                </a:solidFill>
                <a:latin typeface="Arial" pitchFamily="34" charset="0"/>
              </a:defRPr>
            </a:lvl4pPr>
            <a:lvl5pPr marL="2057400" indent="-228600" eaLnBrk="0" hangingPunct="0">
              <a:spcBef>
                <a:spcPts val="700"/>
              </a:spcBef>
              <a:buClr>
                <a:srgbClr val="13B5EA"/>
              </a:buClr>
              <a:buFont typeface="Arial" pitchFamily="34" charset="0"/>
              <a:buChar char="•"/>
              <a:defRPr sz="1200">
                <a:solidFill>
                  <a:schemeClr val="tx1"/>
                </a:solidFill>
                <a:latin typeface="Arial" pitchFamily="34" charset="0"/>
              </a:defRPr>
            </a:lvl5pPr>
            <a:lvl6pPr marL="25146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6pPr>
            <a:lvl7pPr marL="29718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7pPr>
            <a:lvl8pPr marL="34290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8pPr>
            <a:lvl9pPr marL="38862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9pPr>
          </a:lstStyle>
          <a:p>
            <a:pPr>
              <a:spcBef>
                <a:spcPts val="0"/>
              </a:spcBef>
            </a:pPr>
            <a:r>
              <a:rPr lang="en-US" sz="1200" dirty="0">
                <a:solidFill>
                  <a:schemeClr val="accent2"/>
                </a:solidFill>
              </a:rPr>
              <a:t>Keeping a “hand on</a:t>
            </a:r>
          </a:p>
          <a:p>
            <a:pPr>
              <a:spcBef>
                <a:spcPts val="0"/>
              </a:spcBef>
            </a:pPr>
            <a:r>
              <a:rPr lang="en-US" sz="1200" dirty="0">
                <a:solidFill>
                  <a:schemeClr val="accent2"/>
                </a:solidFill>
              </a:rPr>
              <a:t>the wheel”</a:t>
            </a:r>
          </a:p>
          <a:p>
            <a:pPr>
              <a:spcBef>
                <a:spcPts val="0"/>
              </a:spcBef>
            </a:pPr>
            <a:r>
              <a:rPr lang="en-US" sz="1200" b="0" dirty="0">
                <a:solidFill>
                  <a:schemeClr val="tx2"/>
                </a:solidFill>
              </a:rPr>
              <a:t>to quickly adapt to </a:t>
            </a:r>
          </a:p>
          <a:p>
            <a:pPr>
              <a:spcBef>
                <a:spcPts val="0"/>
              </a:spcBef>
            </a:pPr>
            <a:r>
              <a:rPr lang="en-US" sz="1200" b="0" dirty="0">
                <a:solidFill>
                  <a:schemeClr val="tx2"/>
                </a:solidFill>
              </a:rPr>
              <a:t>changing market conditions</a:t>
            </a:r>
          </a:p>
        </p:txBody>
      </p:sp>
      <p:cxnSp>
        <p:nvCxnSpPr>
          <p:cNvPr id="25" name="Straight Connector 24"/>
          <p:cNvCxnSpPr/>
          <p:nvPr/>
        </p:nvCxnSpPr>
        <p:spPr>
          <a:xfrm>
            <a:off x="304800" y="3057525"/>
            <a:ext cx="6594282" cy="1570264"/>
          </a:xfrm>
          <a:prstGeom prst="line">
            <a:avLst/>
          </a:prstGeom>
          <a:ln w="285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86000" y="1254125"/>
            <a:ext cx="6043386" cy="1433954"/>
          </a:xfrm>
          <a:prstGeom prst="line">
            <a:avLst/>
          </a:prstGeom>
          <a:ln w="28575">
            <a:solidFill>
              <a:srgbClr val="D9D9D9"/>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04800" y="1257997"/>
            <a:ext cx="0" cy="1808481"/>
          </a:xfrm>
          <a:prstGeom prst="line">
            <a:avLst/>
          </a:prstGeom>
          <a:ln w="285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04800" y="1253558"/>
            <a:ext cx="1981200" cy="3742"/>
          </a:xfrm>
          <a:prstGeom prst="line">
            <a:avLst/>
          </a:prstGeom>
          <a:ln w="2857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4"/>
          </p:nvPr>
        </p:nvSpPr>
        <p:spPr/>
        <p:txBody>
          <a:bodyPr/>
          <a:lstStyle/>
          <a:p>
            <a:r>
              <a:rPr lang="en-US"/>
              <a:t>FOR FINANCIAL PROFESSIONAL USE ONLY - PROPRIETARY AND CONFIDENTIAL</a:t>
            </a:r>
          </a:p>
        </p:txBody>
      </p:sp>
      <p:sp>
        <p:nvSpPr>
          <p:cNvPr id="21" name="Text Placeholder 16"/>
          <p:cNvSpPr txBox="1">
            <a:spLocks/>
          </p:cNvSpPr>
          <p:nvPr/>
        </p:nvSpPr>
        <p:spPr>
          <a:xfrm>
            <a:off x="304800" y="6307133"/>
            <a:ext cx="8261873" cy="116068"/>
          </a:xfrm>
          <a:prstGeom prst="rect">
            <a:avLst/>
          </a:prstGeom>
        </p:spPr>
        <p:txBody>
          <a:bodyPr vert="horz" lIns="0" tIns="0" rIns="0" bIns="0" rtlCol="0" anchor="b">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t>Investment process is subject to change.  </a:t>
            </a:r>
            <a:endParaRPr lang="en-GB" sz="800" b="0" dirty="0">
              <a:latin typeface="Arial" panose="020B0604020202020204" pitchFamily="34" charset="0"/>
              <a:cs typeface="Arial" panose="020B0604020202020204" pitchFamily="34" charset="0"/>
            </a:endParaRPr>
          </a:p>
        </p:txBody>
      </p:sp>
      <p:sp>
        <p:nvSpPr>
          <p:cNvPr id="34" name="TextBox 33"/>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35" name="TextBox 34"/>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416733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p:cNvSpPr>
            <a:spLocks noGrp="1"/>
          </p:cNvSpPr>
          <p:nvPr>
            <p:ph type="body" sz="quarter" idx="15"/>
          </p:nvPr>
        </p:nvSpPr>
        <p:spPr>
          <a:xfrm>
            <a:off x="141147" y="553620"/>
            <a:ext cx="8534400" cy="5274871"/>
          </a:xfrm>
        </p:spPr>
        <p:txBody>
          <a:bodyPr/>
          <a:lstStyle/>
          <a:p>
            <a:pPr lvl="1"/>
            <a:endParaRPr lang="en-US" dirty="0">
              <a:solidFill>
                <a:srgbClr val="E31B23"/>
              </a:solidFill>
            </a:endParaRPr>
          </a:p>
          <a:p>
            <a:pPr lvl="1"/>
            <a:r>
              <a:rPr lang="en-US" dirty="0"/>
              <a:t>We believe it is important to rethink the traditional role of the benchmark</a:t>
            </a:r>
          </a:p>
          <a:p>
            <a:pPr lvl="1"/>
            <a:r>
              <a:rPr lang="en-US" dirty="0"/>
              <a:t>Although purely hypothetical, the Strategic Benchmark allocation has been developed with an objective of improving portfolio diversification</a:t>
            </a:r>
            <a:endParaRPr lang="en-GB" dirty="0"/>
          </a:p>
        </p:txBody>
      </p:sp>
      <p:sp>
        <p:nvSpPr>
          <p:cNvPr id="2" name="Title 1"/>
          <p:cNvSpPr>
            <a:spLocks noGrp="1"/>
          </p:cNvSpPr>
          <p:nvPr>
            <p:ph type="title"/>
          </p:nvPr>
        </p:nvSpPr>
        <p:spPr/>
        <p:txBody>
          <a:bodyPr/>
          <a:lstStyle/>
          <a:p>
            <a:r>
              <a:rPr lang="en-US" dirty="0"/>
              <a:t>         Build a better </a:t>
            </a:r>
            <a:r>
              <a:rPr lang="en-US" u="sng" dirty="0"/>
              <a:t>benchmark</a:t>
            </a:r>
            <a:br>
              <a:rPr lang="en-US" dirty="0"/>
            </a:br>
            <a:r>
              <a:rPr lang="en-US" sz="1600" dirty="0"/>
              <a:t>Introducing the Strategic Benchmark</a:t>
            </a:r>
          </a:p>
        </p:txBody>
      </p:sp>
      <p:sp>
        <p:nvSpPr>
          <p:cNvPr id="3" name="Slide Number Placeholder 2"/>
          <p:cNvSpPr>
            <a:spLocks noGrp="1"/>
          </p:cNvSpPr>
          <p:nvPr>
            <p:ph type="sldNum" sz="quarter" idx="13"/>
          </p:nvPr>
        </p:nvSpPr>
        <p:spPr/>
        <p:txBody>
          <a:bodyPr/>
          <a:lstStyle/>
          <a:p>
            <a:fld id="{C0531ADF-2191-45C5-9D71-08764BF86A6F}" type="slidenum">
              <a:rPr lang="en-US" smtClean="0"/>
              <a:pPr/>
              <a:t>12</a:t>
            </a:fld>
            <a:endParaRPr lang="en-US"/>
          </a:p>
        </p:txBody>
      </p:sp>
      <p:sp>
        <p:nvSpPr>
          <p:cNvPr id="6" name="Rectangle 5"/>
          <p:cNvSpPr/>
          <p:nvPr/>
        </p:nvSpPr>
        <p:spPr>
          <a:xfrm>
            <a:off x="312694" y="1538208"/>
            <a:ext cx="2377485" cy="458541"/>
          </a:xfrm>
          <a:prstGeom prst="rect">
            <a:avLst/>
          </a:prstGeom>
          <a:solidFill>
            <a:schemeClr val="accent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r>
              <a:rPr lang="en-US" sz="1400" b="1" kern="0" dirty="0">
                <a:solidFill>
                  <a:schemeClr val="bg1"/>
                </a:solidFill>
              </a:rPr>
              <a:t>Performance Benchmark</a:t>
            </a:r>
          </a:p>
        </p:txBody>
      </p:sp>
      <p:sp>
        <p:nvSpPr>
          <p:cNvPr id="7" name="Rectangle 6"/>
          <p:cNvSpPr/>
          <p:nvPr/>
        </p:nvSpPr>
        <p:spPr>
          <a:xfrm>
            <a:off x="6459221" y="1582598"/>
            <a:ext cx="2377485" cy="458541"/>
          </a:xfrm>
          <a:prstGeom prst="rect">
            <a:avLst/>
          </a:prstGeom>
          <a:solidFill>
            <a:schemeClr val="accent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r>
              <a:rPr lang="en-US" sz="1400" b="1" kern="0" dirty="0">
                <a:solidFill>
                  <a:schemeClr val="bg1"/>
                </a:solidFill>
              </a:rPr>
              <a:t>Strategic Benchmark</a:t>
            </a:r>
          </a:p>
        </p:txBody>
      </p:sp>
      <p:sp>
        <p:nvSpPr>
          <p:cNvPr id="10" name="TextBox 9"/>
          <p:cNvSpPr txBox="1"/>
          <p:nvPr/>
        </p:nvSpPr>
        <p:spPr>
          <a:xfrm>
            <a:off x="312694" y="1994822"/>
            <a:ext cx="2377485" cy="745012"/>
          </a:xfrm>
          <a:prstGeom prst="rect">
            <a:avLst/>
          </a:prstGeom>
          <a:noFill/>
          <a:ln>
            <a:solidFill>
              <a:schemeClr val="accent1"/>
            </a:solidFill>
          </a:ln>
        </p:spPr>
        <p:txBody>
          <a:bodyPr wrap="square" rtlCol="0">
            <a:spAutoFit/>
          </a:bodyPr>
          <a:lstStyle/>
          <a:p>
            <a:pPr marL="164592" indent="-164592">
              <a:lnSpc>
                <a:spcPct val="114000"/>
              </a:lnSpc>
              <a:spcBef>
                <a:spcPts val="700"/>
              </a:spcBef>
              <a:buClr>
                <a:schemeClr val="tx2"/>
              </a:buClr>
              <a:buSzPct val="110000"/>
              <a:buFont typeface="Arial" panose="020B0604020202020204" pitchFamily="34" charset="0"/>
              <a:buChar char="•"/>
            </a:pPr>
            <a:r>
              <a:rPr lang="en-US" sz="1100" dirty="0">
                <a:solidFill>
                  <a:schemeClr val="tx2"/>
                </a:solidFill>
              </a:rPr>
              <a:t>Point of reference</a:t>
            </a:r>
          </a:p>
          <a:p>
            <a:pPr marL="164592" indent="-164592">
              <a:lnSpc>
                <a:spcPct val="114000"/>
              </a:lnSpc>
              <a:spcBef>
                <a:spcPts val="700"/>
              </a:spcBef>
              <a:buClr>
                <a:schemeClr val="tx2"/>
              </a:buClr>
              <a:buSzPct val="110000"/>
              <a:buFont typeface="Arial" panose="020B0604020202020204" pitchFamily="34" charset="0"/>
              <a:buChar char="•"/>
            </a:pPr>
            <a:r>
              <a:rPr lang="en-US" sz="1100" dirty="0">
                <a:solidFill>
                  <a:schemeClr val="tx2"/>
                </a:solidFill>
              </a:rPr>
              <a:t>Seek to replicate with low cost ETFs</a:t>
            </a:r>
          </a:p>
        </p:txBody>
      </p:sp>
      <p:sp>
        <p:nvSpPr>
          <p:cNvPr id="11" name="TextBox 10"/>
          <p:cNvSpPr txBox="1"/>
          <p:nvPr/>
        </p:nvSpPr>
        <p:spPr>
          <a:xfrm>
            <a:off x="6459221" y="2039212"/>
            <a:ext cx="2377485" cy="568104"/>
          </a:xfrm>
          <a:prstGeom prst="rect">
            <a:avLst/>
          </a:prstGeom>
          <a:noFill/>
          <a:ln>
            <a:solidFill>
              <a:schemeClr val="accent2"/>
            </a:solidFill>
          </a:ln>
        </p:spPr>
        <p:txBody>
          <a:bodyPr wrap="square" rtlCol="0">
            <a:spAutoFit/>
          </a:bodyPr>
          <a:lstStyle/>
          <a:p>
            <a:pPr marL="164592" indent="-164592">
              <a:lnSpc>
                <a:spcPct val="114000"/>
              </a:lnSpc>
              <a:spcBef>
                <a:spcPts val="700"/>
              </a:spcBef>
              <a:buClr>
                <a:schemeClr val="tx2"/>
              </a:buClr>
              <a:buSzPct val="110000"/>
              <a:buFont typeface="Arial" panose="020B0604020202020204" pitchFamily="34" charset="0"/>
              <a:buChar char="•"/>
            </a:pPr>
            <a:r>
              <a:rPr lang="en-US" sz="1100" dirty="0">
                <a:solidFill>
                  <a:schemeClr val="tx2"/>
                </a:solidFill>
              </a:rPr>
              <a:t>Better risk return profile</a:t>
            </a:r>
          </a:p>
          <a:p>
            <a:pPr marL="164592" indent="-164592">
              <a:lnSpc>
                <a:spcPct val="114000"/>
              </a:lnSpc>
              <a:spcBef>
                <a:spcPts val="700"/>
              </a:spcBef>
              <a:buClr>
                <a:schemeClr val="tx2"/>
              </a:buClr>
              <a:buSzPct val="110000"/>
              <a:buFont typeface="Arial" panose="020B0604020202020204" pitchFamily="34" charset="0"/>
              <a:buChar char="•"/>
            </a:pPr>
            <a:r>
              <a:rPr lang="en-US" sz="1100" dirty="0">
                <a:solidFill>
                  <a:schemeClr val="tx2"/>
                </a:solidFill>
              </a:rPr>
              <a:t>Starting point for tactical tilts</a:t>
            </a:r>
          </a:p>
        </p:txBody>
      </p:sp>
      <p:sp>
        <p:nvSpPr>
          <p:cNvPr id="12" name="Right Arrow 11"/>
          <p:cNvSpPr/>
          <p:nvPr/>
        </p:nvSpPr>
        <p:spPr>
          <a:xfrm>
            <a:off x="2798094" y="1961541"/>
            <a:ext cx="3557403" cy="359838"/>
          </a:xfrm>
          <a:prstGeom prst="rightArrow">
            <a:avLst/>
          </a:prstGeom>
          <a:solidFill>
            <a:schemeClr val="bg1">
              <a:lumMod val="85000"/>
            </a:schemeClr>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sp>
        <p:nvSpPr>
          <p:cNvPr id="13" name="TextBox 12"/>
          <p:cNvSpPr txBox="1"/>
          <p:nvPr/>
        </p:nvSpPr>
        <p:spPr>
          <a:xfrm>
            <a:off x="3394998" y="1719769"/>
            <a:ext cx="2330640" cy="834780"/>
          </a:xfrm>
          <a:prstGeom prst="rect">
            <a:avLst/>
          </a:prstGeom>
          <a:solidFill>
            <a:schemeClr val="bg1"/>
          </a:solidFill>
          <a:ln>
            <a:solidFill>
              <a:srgbClr val="D9D9D9"/>
            </a:solidFill>
          </a:ln>
        </p:spPr>
        <p:txBody>
          <a:bodyPr wrap="square" rtlCol="0">
            <a:spAutoFit/>
          </a:bodyPr>
          <a:lstStyle/>
          <a:p>
            <a:pPr marL="164592" indent="-164592">
              <a:lnSpc>
                <a:spcPct val="114000"/>
              </a:lnSpc>
              <a:spcBef>
                <a:spcPts val="700"/>
              </a:spcBef>
              <a:buClr>
                <a:schemeClr val="tx2"/>
              </a:buClr>
              <a:buSzPct val="110000"/>
              <a:buFont typeface="Arial" panose="020B0604020202020204" pitchFamily="34" charset="0"/>
              <a:buChar char="•"/>
            </a:pPr>
            <a:r>
              <a:rPr lang="en-US" sz="1100" dirty="0">
                <a:solidFill>
                  <a:schemeClr val="tx2"/>
                </a:solidFill>
              </a:rPr>
              <a:t>Enhance diversification</a:t>
            </a:r>
          </a:p>
          <a:p>
            <a:pPr marL="164592" indent="-164592">
              <a:lnSpc>
                <a:spcPct val="114000"/>
              </a:lnSpc>
              <a:spcBef>
                <a:spcPts val="700"/>
              </a:spcBef>
              <a:buClr>
                <a:schemeClr val="tx2"/>
              </a:buClr>
              <a:buSzPct val="110000"/>
              <a:buFont typeface="Arial" panose="020B0604020202020204" pitchFamily="34" charset="0"/>
              <a:buChar char="•"/>
            </a:pPr>
            <a:r>
              <a:rPr lang="en-US" sz="1100" dirty="0">
                <a:solidFill>
                  <a:schemeClr val="tx2"/>
                </a:solidFill>
              </a:rPr>
              <a:t>Tilt to factors</a:t>
            </a:r>
          </a:p>
          <a:p>
            <a:pPr marL="164592" indent="-164592">
              <a:lnSpc>
                <a:spcPct val="114000"/>
              </a:lnSpc>
              <a:spcBef>
                <a:spcPts val="700"/>
              </a:spcBef>
              <a:buClr>
                <a:schemeClr val="tx2"/>
              </a:buClr>
              <a:buSzPct val="110000"/>
              <a:buFont typeface="Arial" panose="020B0604020202020204" pitchFamily="34" charset="0"/>
              <a:buChar char="•"/>
            </a:pPr>
            <a:r>
              <a:rPr lang="en-US" sz="1100" dirty="0">
                <a:solidFill>
                  <a:schemeClr val="tx2"/>
                </a:solidFill>
              </a:rPr>
              <a:t>Incorporate currency hedging</a:t>
            </a:r>
          </a:p>
        </p:txBody>
      </p:sp>
      <p:sp>
        <p:nvSpPr>
          <p:cNvPr id="16" name="Content Placeholder 34"/>
          <p:cNvSpPr txBox="1">
            <a:spLocks/>
          </p:cNvSpPr>
          <p:nvPr/>
        </p:nvSpPr>
        <p:spPr bwMode="gray">
          <a:xfrm>
            <a:off x="161865" y="5568560"/>
            <a:ext cx="881338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700"/>
              </a:spcBef>
              <a:buFont typeface="Arial" pitchFamily="34" charset="0"/>
              <a:defRPr b="1">
                <a:solidFill>
                  <a:schemeClr val="tx1"/>
                </a:solidFill>
                <a:latin typeface="Arial" pitchFamily="34" charset="0"/>
              </a:defRPr>
            </a:lvl1pPr>
            <a:lvl2pPr marL="742950" indent="-285750" eaLnBrk="0" hangingPunct="0">
              <a:spcBef>
                <a:spcPts val="700"/>
              </a:spcBef>
              <a:buClr>
                <a:srgbClr val="13B5EA"/>
              </a:buClr>
              <a:buFont typeface="Wingdings 3" pitchFamily="18" charset="2"/>
              <a:buChar char=""/>
              <a:defRPr sz="1600">
                <a:solidFill>
                  <a:schemeClr val="tx1"/>
                </a:solidFill>
                <a:latin typeface="Arial" pitchFamily="34" charset="0"/>
              </a:defRPr>
            </a:lvl2pPr>
            <a:lvl3pPr marL="1143000" indent="-228600" eaLnBrk="0" hangingPunct="0">
              <a:spcBef>
                <a:spcPts val="700"/>
              </a:spcBef>
              <a:buClr>
                <a:srgbClr val="13B5EA"/>
              </a:buClr>
              <a:buFont typeface="Arial" pitchFamily="34" charset="0"/>
              <a:buChar char="•"/>
              <a:defRPr sz="1400">
                <a:solidFill>
                  <a:schemeClr val="tx1"/>
                </a:solidFill>
                <a:latin typeface="Arial" pitchFamily="34" charset="0"/>
              </a:defRPr>
            </a:lvl3pPr>
            <a:lvl4pPr marL="1600200" indent="-228600" eaLnBrk="0" hangingPunct="0">
              <a:spcBef>
                <a:spcPts val="700"/>
              </a:spcBef>
              <a:buClr>
                <a:srgbClr val="13B5EA"/>
              </a:buClr>
              <a:buFont typeface="Arial" pitchFamily="34" charset="0"/>
              <a:buChar char="–"/>
              <a:defRPr sz="1200">
                <a:solidFill>
                  <a:schemeClr val="tx1"/>
                </a:solidFill>
                <a:latin typeface="Arial" pitchFamily="34" charset="0"/>
              </a:defRPr>
            </a:lvl4pPr>
            <a:lvl5pPr marL="2057400" indent="-228600" eaLnBrk="0" hangingPunct="0">
              <a:spcBef>
                <a:spcPts val="700"/>
              </a:spcBef>
              <a:buClr>
                <a:srgbClr val="13B5EA"/>
              </a:buClr>
              <a:buFont typeface="Arial" pitchFamily="34" charset="0"/>
              <a:buChar char="•"/>
              <a:defRPr sz="1200">
                <a:solidFill>
                  <a:schemeClr val="tx1"/>
                </a:solidFill>
                <a:latin typeface="Arial" pitchFamily="34" charset="0"/>
              </a:defRPr>
            </a:lvl5pPr>
            <a:lvl6pPr marL="25146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6pPr>
            <a:lvl7pPr marL="29718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7pPr>
            <a:lvl8pPr marL="34290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8pPr>
            <a:lvl9pPr marL="3886200" indent="-228600" eaLnBrk="0" fontAlgn="base" hangingPunct="0">
              <a:spcBef>
                <a:spcPts val="700"/>
              </a:spcBef>
              <a:spcAft>
                <a:spcPct val="0"/>
              </a:spcAft>
              <a:buClr>
                <a:srgbClr val="13B5EA"/>
              </a:buClr>
              <a:buFont typeface="Arial" pitchFamily="34" charset="0"/>
              <a:buChar char="•"/>
              <a:defRPr sz="1200">
                <a:solidFill>
                  <a:schemeClr val="tx1"/>
                </a:solidFill>
                <a:latin typeface="Arial" pitchFamily="34" charset="0"/>
              </a:defRPr>
            </a:lvl9pPr>
          </a:lstStyle>
          <a:p>
            <a:pPr algn="just">
              <a:spcBef>
                <a:spcPts val="0"/>
              </a:spcBef>
            </a:pPr>
            <a:r>
              <a:rPr lang="en-US" sz="800" b="0" baseline="30000" dirty="0">
                <a:solidFill>
                  <a:schemeClr val="tx2"/>
                </a:solidFill>
                <a:latin typeface="Arial Narrow" panose="020B0606020202030204" pitchFamily="34" charset="0"/>
              </a:rPr>
              <a:t>1</a:t>
            </a:r>
            <a:r>
              <a:rPr lang="en-US" sz="800" b="0" dirty="0">
                <a:solidFill>
                  <a:schemeClr val="tx2"/>
                </a:solidFill>
                <a:latin typeface="Arial Narrow" panose="020B0606020202030204" pitchFamily="34" charset="0"/>
              </a:rPr>
              <a:t>Strategic Benchmark and Performance Benchmark shown reflect the Target Allocation 60/40 ETF model. </a:t>
            </a:r>
          </a:p>
          <a:p>
            <a:pPr algn="just">
              <a:spcBef>
                <a:spcPts val="0"/>
              </a:spcBef>
            </a:pPr>
            <a:r>
              <a:rPr lang="en-US" sz="800" b="0" dirty="0">
                <a:solidFill>
                  <a:schemeClr val="tx2"/>
                </a:solidFill>
                <a:latin typeface="Arial Narrow" panose="020B0606020202030204" pitchFamily="34" charset="0"/>
              </a:rPr>
              <a:t>Source: BlackRock. Time period shown 30 September 2007 to 30 September 2017. </a:t>
            </a:r>
            <a:r>
              <a:rPr lang="en-US" sz="800" dirty="0">
                <a:solidFill>
                  <a:schemeClr val="tx2"/>
                </a:solidFill>
                <a:latin typeface="Arial Narrow" panose="020B0606020202030204" pitchFamily="34" charset="0"/>
              </a:rPr>
              <a:t>Index performance is for illustrative purposes only. Index performance does not reflect any management fees, transaction costs or expenses. Indexes are unmanaged and one cannot invest directly in an index. Past performance is no guarantee of future results. </a:t>
            </a:r>
            <a:r>
              <a:rPr lang="en-US" sz="800" b="0" dirty="0">
                <a:solidFill>
                  <a:schemeClr val="tx2"/>
                </a:solidFill>
                <a:latin typeface="Arial Narrow" panose="020B0606020202030204" pitchFamily="34" charset="0"/>
              </a:rPr>
              <a:t>The Strategic Benchmark consists of the following blend of indexes: 8.8% Bloomberg Barclays U.S Intermediate Credit, 1.9% Bloomberg Barclays US Treasury Inflation Notes, 3.2% Bloomberg Barclays 1-3 Year Credit, 9.5% Bloomberg Barclays US MBS Index, 5.5% </a:t>
            </a:r>
            <a:r>
              <a:rPr lang="en-US" sz="800" b="0" dirty="0" err="1">
                <a:solidFill>
                  <a:schemeClr val="tx2"/>
                </a:solidFill>
                <a:latin typeface="Arial Narrow" panose="020B0606020202030204" pitchFamily="34" charset="0"/>
              </a:rPr>
              <a:t>iBoxx</a:t>
            </a:r>
            <a:r>
              <a:rPr lang="en-US" sz="800" b="0" dirty="0">
                <a:solidFill>
                  <a:schemeClr val="tx2"/>
                </a:solidFill>
                <a:latin typeface="Arial Narrow" panose="020B0606020202030204" pitchFamily="34" charset="0"/>
              </a:rPr>
              <a:t> USD Liquid Investment Grade, 9.5% ICE U.S. Treasury 7-10 Year, 1.6% MSCI USA Minimum Volatility, 7.8% MSCI EAFE IMI, 7.2% MSCI EAFE US Dollar Hedged, 5.0% MSCI EM Emerging Markets IMI, 24.8% S&amp;P 500 Index, 2.9% S&amp;P 500 Value Index, 2.9% S&amp;P 500 Growth Index, 2.7% S&amp;P Small Cap 600 Index, 5.1% S&amp;P </a:t>
            </a:r>
            <a:r>
              <a:rPr lang="en-US" sz="800" b="0" dirty="0" err="1">
                <a:solidFill>
                  <a:schemeClr val="tx2"/>
                </a:solidFill>
                <a:latin typeface="Arial Narrow" panose="020B0606020202030204" pitchFamily="34" charset="0"/>
              </a:rPr>
              <a:t>MidCap</a:t>
            </a:r>
            <a:r>
              <a:rPr lang="en-US" sz="800" b="0" dirty="0">
                <a:solidFill>
                  <a:schemeClr val="tx2"/>
                </a:solidFill>
                <a:latin typeface="Arial Narrow" panose="020B0606020202030204" pitchFamily="34" charset="0"/>
              </a:rPr>
              <a:t> 400 Index. The Performance Benchmark consists of the following blend of indexes: 40% Bloomberg Barclays US Universal, 49% MSCI ACWI, 21% MSCI USA Index.  </a:t>
            </a:r>
          </a:p>
          <a:p>
            <a:pPr>
              <a:spcBef>
                <a:spcPts val="0"/>
              </a:spcBef>
            </a:pPr>
            <a:endParaRPr lang="en-US" sz="800" b="0" dirty="0"/>
          </a:p>
        </p:txBody>
      </p:sp>
      <p:sp>
        <p:nvSpPr>
          <p:cNvPr id="17" name="Content Placeholder 15"/>
          <p:cNvSpPr txBox="1">
            <a:spLocks/>
          </p:cNvSpPr>
          <p:nvPr/>
        </p:nvSpPr>
        <p:spPr bwMode="auto">
          <a:xfrm>
            <a:off x="336169" y="2797808"/>
            <a:ext cx="8482013" cy="323850"/>
          </a:xfrm>
          <a:prstGeom prst="rect">
            <a:avLst/>
          </a:prstGeom>
          <a:no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700"/>
              </a:spcBef>
              <a:buFont typeface="Arial" charset="0"/>
              <a:buNone/>
            </a:pPr>
            <a:r>
              <a:rPr lang="en-US" sz="1400" b="1" dirty="0">
                <a:solidFill>
                  <a:schemeClr val="tx2"/>
                </a:solidFill>
              </a:rPr>
              <a:t>Historical Returns vs. Risk (10 year hypothetical results)</a:t>
            </a:r>
            <a:r>
              <a:rPr lang="en-US" sz="1400" b="1" baseline="30000" dirty="0">
                <a:solidFill>
                  <a:schemeClr val="tx2"/>
                </a:solidFill>
              </a:rPr>
              <a:t>1</a:t>
            </a:r>
          </a:p>
        </p:txBody>
      </p:sp>
      <p:sp>
        <p:nvSpPr>
          <p:cNvPr id="5" name="Footer Placeholder 4"/>
          <p:cNvSpPr>
            <a:spLocks noGrp="1"/>
          </p:cNvSpPr>
          <p:nvPr>
            <p:ph type="ftr" sz="quarter" idx="14"/>
          </p:nvPr>
        </p:nvSpPr>
        <p:spPr/>
        <p:txBody>
          <a:bodyPr/>
          <a:lstStyle/>
          <a:p>
            <a:r>
              <a:rPr lang="en-US"/>
              <a:t>FOR FINANCIAL PROFESSIONAL USE ONLY - PROPRIETARY AND CONFIDENTIAL</a:t>
            </a:r>
          </a:p>
        </p:txBody>
      </p:sp>
      <p:sp>
        <p:nvSpPr>
          <p:cNvPr id="18" name="Rectangle 17"/>
          <p:cNvSpPr/>
          <p:nvPr/>
        </p:nvSpPr>
        <p:spPr>
          <a:xfrm>
            <a:off x="308175" y="100946"/>
            <a:ext cx="478099" cy="380985"/>
          </a:xfrm>
          <a:prstGeom prst="rect">
            <a:avLst/>
          </a:prstGeom>
          <a:solidFill>
            <a:schemeClr val="accent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r>
              <a:rPr lang="en-US" sz="2800" b="1" kern="0" dirty="0">
                <a:solidFill>
                  <a:schemeClr val="bg1"/>
                </a:solidFill>
              </a:rPr>
              <a:t>1</a:t>
            </a:r>
          </a:p>
        </p:txBody>
      </p:sp>
      <p:graphicFrame>
        <p:nvGraphicFramePr>
          <p:cNvPr id="25" name="Chart 24"/>
          <p:cNvGraphicFramePr>
            <a:graphicFrameLocks/>
          </p:cNvGraphicFramePr>
          <p:nvPr>
            <p:extLst>
              <p:ext uri="{D42A27DB-BD31-4B8C-83A1-F6EECF244321}">
                <p14:modId xmlns:p14="http://schemas.microsoft.com/office/powerpoint/2010/main" val="1436115016"/>
              </p:ext>
            </p:extLst>
          </p:nvPr>
        </p:nvGraphicFramePr>
        <p:xfrm>
          <a:off x="296594" y="3006573"/>
          <a:ext cx="8543925" cy="2638424"/>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p:cNvSpPr txBox="1"/>
          <p:nvPr/>
        </p:nvSpPr>
        <p:spPr>
          <a:xfrm>
            <a:off x="3830822" y="3525909"/>
            <a:ext cx="1894816" cy="184666"/>
          </a:xfrm>
          <a:prstGeom prst="rect">
            <a:avLst/>
          </a:prstGeom>
          <a:solidFill>
            <a:schemeClr val="bg1"/>
          </a:solidFill>
        </p:spPr>
        <p:txBody>
          <a:bodyPr wrap="square" lIns="0" tIns="0" rIns="0" bIns="0" rtlCol="0">
            <a:spAutoFit/>
          </a:bodyPr>
          <a:lstStyle/>
          <a:p>
            <a:pPr algn="ctr">
              <a:buClr>
                <a:schemeClr val="tx2"/>
              </a:buClr>
              <a:buSzPct val="110000"/>
            </a:pPr>
            <a:r>
              <a:rPr lang="en-US" sz="1200" b="1" dirty="0">
                <a:solidFill>
                  <a:schemeClr val="accent2"/>
                </a:solidFill>
              </a:rPr>
              <a:t>Strategic Benchmark</a:t>
            </a:r>
            <a:endParaRPr lang="en-US" sz="1200" dirty="0">
              <a:solidFill>
                <a:schemeClr val="accent2"/>
              </a:solidFill>
            </a:endParaRPr>
          </a:p>
        </p:txBody>
      </p:sp>
      <p:sp>
        <p:nvSpPr>
          <p:cNvPr id="27" name="TextBox 26"/>
          <p:cNvSpPr txBox="1"/>
          <p:nvPr/>
        </p:nvSpPr>
        <p:spPr>
          <a:xfrm>
            <a:off x="5725638" y="4713907"/>
            <a:ext cx="1894816" cy="184666"/>
          </a:xfrm>
          <a:prstGeom prst="rect">
            <a:avLst/>
          </a:prstGeom>
          <a:solidFill>
            <a:schemeClr val="bg1"/>
          </a:solidFill>
        </p:spPr>
        <p:txBody>
          <a:bodyPr wrap="square" lIns="0" tIns="0" rIns="0" bIns="0" rtlCol="0">
            <a:spAutoFit/>
          </a:bodyPr>
          <a:lstStyle/>
          <a:p>
            <a:pPr algn="ctr">
              <a:buClr>
                <a:schemeClr val="tx2"/>
              </a:buClr>
              <a:buSzPct val="110000"/>
            </a:pPr>
            <a:r>
              <a:rPr lang="en-US" sz="1200" b="1" dirty="0">
                <a:solidFill>
                  <a:schemeClr val="accent1"/>
                </a:solidFill>
              </a:rPr>
              <a:t>Performance Benchmark</a:t>
            </a:r>
            <a:endParaRPr lang="en-US" sz="1200" dirty="0">
              <a:solidFill>
                <a:schemeClr val="accent1"/>
              </a:solidFill>
            </a:endParaRPr>
          </a:p>
        </p:txBody>
      </p:sp>
      <p:sp>
        <p:nvSpPr>
          <p:cNvPr id="29" name="TextBox 28"/>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30" name="TextBox 29"/>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3091577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nvPr>
        </p:nvGraphicFramePr>
        <p:xfrm>
          <a:off x="50549" y="3986002"/>
          <a:ext cx="4572000" cy="22259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a:graphicFrameLocks/>
          </p:cNvGraphicFramePr>
          <p:nvPr>
            <p:extLst/>
          </p:nvPr>
        </p:nvGraphicFramePr>
        <p:xfrm>
          <a:off x="4729453" y="3986002"/>
          <a:ext cx="4572000" cy="2225914"/>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flipV="1">
            <a:off x="2336549" y="3773231"/>
            <a:ext cx="2296515" cy="360739"/>
          </a:xfrm>
          <a:prstGeom prst="line">
            <a:avLst/>
          </a:prstGeom>
          <a:ln>
            <a:solidFill>
              <a:srgbClr val="D9D9D9"/>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771274" y="5224056"/>
            <a:ext cx="2389912" cy="643881"/>
          </a:xfrm>
          <a:prstGeom prst="line">
            <a:avLst/>
          </a:prstGeom>
          <a:ln>
            <a:solidFill>
              <a:srgbClr val="D9D9D9"/>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611476" y="3793036"/>
            <a:ext cx="2384858" cy="335124"/>
          </a:xfrm>
          <a:prstGeom prst="line">
            <a:avLst/>
          </a:prstGeom>
          <a:ln>
            <a:solidFill>
              <a:srgbClr val="D9D9D9"/>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66638" y="5025908"/>
            <a:ext cx="2262745" cy="821365"/>
          </a:xfrm>
          <a:prstGeom prst="line">
            <a:avLst/>
          </a:prstGeom>
          <a:ln>
            <a:solidFill>
              <a:srgbClr val="D9D9D9"/>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26" name="Chart 25"/>
          <p:cNvGraphicFramePr>
            <a:graphicFrameLocks/>
          </p:cNvGraphicFramePr>
          <p:nvPr>
            <p:extLst/>
          </p:nvPr>
        </p:nvGraphicFramePr>
        <p:xfrm>
          <a:off x="2686159" y="3641375"/>
          <a:ext cx="3883865" cy="1890890"/>
        </p:xfrm>
        <a:graphic>
          <a:graphicData uri="http://schemas.openxmlformats.org/drawingml/2006/chart">
            <c:chart xmlns:c="http://schemas.openxmlformats.org/drawingml/2006/chart" xmlns:r="http://schemas.openxmlformats.org/officeDocument/2006/relationships" r:id="rId5"/>
          </a:graphicData>
        </a:graphic>
      </p:graphicFrame>
      <p:sp>
        <p:nvSpPr>
          <p:cNvPr id="45" name="Circular Arrow 44"/>
          <p:cNvSpPr/>
          <p:nvPr/>
        </p:nvSpPr>
        <p:spPr>
          <a:xfrm flipH="1">
            <a:off x="4261380" y="3359925"/>
            <a:ext cx="704850" cy="651121"/>
          </a:xfrm>
          <a:prstGeom prst="circularArrow">
            <a:avLst/>
          </a:prstGeom>
          <a:gradFill flip="none" rotWithShape="1">
            <a:gsLst>
              <a:gs pos="0">
                <a:schemeClr val="accent1"/>
              </a:gs>
              <a:gs pos="47000">
                <a:schemeClr val="accent1">
                  <a:lumMod val="45000"/>
                  <a:lumOff val="55000"/>
                </a:schemeClr>
              </a:gs>
              <a:gs pos="100000">
                <a:schemeClr val="accent2"/>
              </a:gs>
            </a:gsLst>
            <a:path path="circle">
              <a:fillToRect l="100000" t="100000"/>
            </a:path>
            <a:tileRect r="-100000" b="-100000"/>
          </a:gra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sp>
        <p:nvSpPr>
          <p:cNvPr id="47" name="Circular Arrow 46"/>
          <p:cNvSpPr/>
          <p:nvPr/>
        </p:nvSpPr>
        <p:spPr>
          <a:xfrm rot="12873669" flipH="1">
            <a:off x="3722473" y="5088061"/>
            <a:ext cx="704850" cy="651121"/>
          </a:xfrm>
          <a:prstGeom prst="circularArrow">
            <a:avLst/>
          </a:prstGeom>
          <a:gradFill flip="none" rotWithShape="1">
            <a:gsLst>
              <a:gs pos="0">
                <a:schemeClr val="accent2"/>
              </a:gs>
              <a:gs pos="38000">
                <a:schemeClr val="accent2"/>
              </a:gs>
              <a:gs pos="100000">
                <a:schemeClr val="accent1"/>
              </a:gs>
            </a:gsLst>
            <a:path path="circle">
              <a:fillToRect l="100000" t="100000"/>
            </a:path>
            <a:tileRect r="-100000" b="-100000"/>
          </a:gra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sp>
        <p:nvSpPr>
          <p:cNvPr id="50" name="Circular Arrow 49"/>
          <p:cNvSpPr/>
          <p:nvPr/>
        </p:nvSpPr>
        <p:spPr>
          <a:xfrm rot="4754705" flipH="1">
            <a:off x="7624459" y="4519807"/>
            <a:ext cx="704850" cy="651121"/>
          </a:xfrm>
          <a:prstGeom prst="circularArrow">
            <a:avLst/>
          </a:prstGeom>
          <a:gradFill flip="none" rotWithShape="1">
            <a:gsLst>
              <a:gs pos="0">
                <a:schemeClr val="accent2"/>
              </a:gs>
              <a:gs pos="65000">
                <a:srgbClr val="E6F2CC"/>
              </a:gs>
            </a:gsLst>
            <a:path path="circle">
              <a:fillToRect l="100000" t="100000"/>
            </a:path>
            <a:tileRect r="-100000" b="-100000"/>
          </a:gra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sp>
        <p:nvSpPr>
          <p:cNvPr id="52" name="Circular Arrow 51"/>
          <p:cNvSpPr/>
          <p:nvPr/>
        </p:nvSpPr>
        <p:spPr>
          <a:xfrm rot="8534634">
            <a:off x="7358217" y="5676584"/>
            <a:ext cx="571284" cy="580173"/>
          </a:xfrm>
          <a:prstGeom prst="circularArrow">
            <a:avLst/>
          </a:prstGeom>
          <a:gradFill flip="none" rotWithShape="1">
            <a:gsLst>
              <a:gs pos="46000">
                <a:srgbClr val="CCE496"/>
              </a:gs>
              <a:gs pos="0">
                <a:srgbClr val="E6F2CC"/>
              </a:gs>
              <a:gs pos="80000">
                <a:srgbClr val="92D050"/>
              </a:gs>
            </a:gsLst>
            <a:path path="circle">
              <a:fillToRect l="100000" t="100000"/>
            </a:path>
            <a:tileRect r="-100000" b="-100000"/>
          </a:gra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sp>
        <p:nvSpPr>
          <p:cNvPr id="54" name="Circular Arrow 53"/>
          <p:cNvSpPr/>
          <p:nvPr/>
        </p:nvSpPr>
        <p:spPr>
          <a:xfrm rot="16549429" flipH="1">
            <a:off x="985084" y="4534691"/>
            <a:ext cx="704850" cy="651121"/>
          </a:xfrm>
          <a:prstGeom prst="circularArrow">
            <a:avLst/>
          </a:prstGeom>
          <a:gradFill flip="none" rotWithShape="1">
            <a:gsLst>
              <a:gs pos="0">
                <a:schemeClr val="accent1"/>
              </a:gs>
              <a:gs pos="79000">
                <a:srgbClr val="CCD7EA"/>
              </a:gs>
            </a:gsLst>
            <a:path path="circle">
              <a:fillToRect l="100000" t="100000"/>
            </a:path>
            <a:tileRect r="-100000" b="-100000"/>
          </a:gra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sp>
        <p:nvSpPr>
          <p:cNvPr id="55" name="Content Placeholder 15"/>
          <p:cNvSpPr txBox="1">
            <a:spLocks/>
          </p:cNvSpPr>
          <p:nvPr/>
        </p:nvSpPr>
        <p:spPr bwMode="auto">
          <a:xfrm>
            <a:off x="336169" y="1088352"/>
            <a:ext cx="8482013" cy="3238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Font typeface="Arial" charset="0"/>
              <a:buNone/>
            </a:pPr>
            <a:r>
              <a:rPr lang="en-US" sz="1400" b="1" dirty="0">
                <a:solidFill>
                  <a:schemeClr val="tx2"/>
                </a:solidFill>
              </a:rPr>
              <a:t>Combine top-down, bottom-up, and big data research to form investment views</a:t>
            </a:r>
          </a:p>
        </p:txBody>
      </p:sp>
      <p:sp>
        <p:nvSpPr>
          <p:cNvPr id="56" name="TextBox 55"/>
          <p:cNvSpPr txBox="1"/>
          <p:nvPr/>
        </p:nvSpPr>
        <p:spPr>
          <a:xfrm>
            <a:off x="4675573" y="4380743"/>
            <a:ext cx="792767" cy="276999"/>
          </a:xfrm>
          <a:prstGeom prst="rect">
            <a:avLst/>
          </a:prstGeom>
          <a:noFill/>
        </p:spPr>
        <p:txBody>
          <a:bodyPr wrap="square" rtlCol="0">
            <a:spAutoFit/>
          </a:bodyPr>
          <a:lstStyle/>
          <a:p>
            <a:pPr>
              <a:buClr>
                <a:schemeClr val="tx2"/>
              </a:buClr>
              <a:buSzPct val="110000"/>
            </a:pPr>
            <a:r>
              <a:rPr lang="en-US" sz="1200" dirty="0">
                <a:solidFill>
                  <a:schemeClr val="bg1"/>
                </a:solidFill>
              </a:rPr>
              <a:t>Equity</a:t>
            </a:r>
          </a:p>
        </p:txBody>
      </p:sp>
      <p:sp>
        <p:nvSpPr>
          <p:cNvPr id="57" name="TextBox 56"/>
          <p:cNvSpPr txBox="1"/>
          <p:nvPr/>
        </p:nvSpPr>
        <p:spPr>
          <a:xfrm>
            <a:off x="3808194" y="4317894"/>
            <a:ext cx="792767" cy="461665"/>
          </a:xfrm>
          <a:prstGeom prst="rect">
            <a:avLst/>
          </a:prstGeom>
          <a:noFill/>
        </p:spPr>
        <p:txBody>
          <a:bodyPr wrap="square" rtlCol="0">
            <a:spAutoFit/>
          </a:bodyPr>
          <a:lstStyle/>
          <a:p>
            <a:pPr algn="ctr">
              <a:buClr>
                <a:schemeClr val="tx2"/>
              </a:buClr>
              <a:buSzPct val="110000"/>
            </a:pPr>
            <a:r>
              <a:rPr lang="en-US" sz="1200" dirty="0">
                <a:solidFill>
                  <a:schemeClr val="bg1"/>
                </a:solidFill>
              </a:rPr>
              <a:t>Fixed Income</a:t>
            </a:r>
          </a:p>
        </p:txBody>
      </p:sp>
      <p:sp>
        <p:nvSpPr>
          <p:cNvPr id="59" name="TextBox 58"/>
          <p:cNvSpPr txBox="1"/>
          <p:nvPr/>
        </p:nvSpPr>
        <p:spPr>
          <a:xfrm>
            <a:off x="8384309" y="4673805"/>
            <a:ext cx="302852" cy="153888"/>
          </a:xfrm>
          <a:prstGeom prst="rect">
            <a:avLst/>
          </a:prstGeom>
          <a:noFill/>
        </p:spPr>
        <p:txBody>
          <a:bodyPr wrap="square" lIns="0" tIns="0" rIns="0" bIns="0" rtlCol="0">
            <a:spAutoFit/>
          </a:bodyPr>
          <a:lstStyle/>
          <a:p>
            <a:pPr>
              <a:buClr>
                <a:schemeClr val="tx2"/>
              </a:buClr>
              <a:buSzPct val="110000"/>
            </a:pPr>
            <a:r>
              <a:rPr lang="en-US" sz="1000" b="1" u="sng" dirty="0">
                <a:solidFill>
                  <a:schemeClr val="tx2"/>
                </a:solidFill>
              </a:rPr>
              <a:t>+</a:t>
            </a:r>
            <a:r>
              <a:rPr lang="en-US" sz="1000" dirty="0">
                <a:solidFill>
                  <a:schemeClr val="tx2"/>
                </a:solidFill>
              </a:rPr>
              <a:t> %</a:t>
            </a:r>
          </a:p>
        </p:txBody>
      </p:sp>
      <p:sp>
        <p:nvSpPr>
          <p:cNvPr id="60" name="TextBox 59"/>
          <p:cNvSpPr txBox="1"/>
          <p:nvPr/>
        </p:nvSpPr>
        <p:spPr>
          <a:xfrm>
            <a:off x="7204966" y="5157737"/>
            <a:ext cx="792767" cy="153888"/>
          </a:xfrm>
          <a:prstGeom prst="rect">
            <a:avLst/>
          </a:prstGeom>
          <a:noFill/>
        </p:spPr>
        <p:txBody>
          <a:bodyPr wrap="square" lIns="0" tIns="0" rIns="0" bIns="0" rtlCol="0">
            <a:spAutoFit/>
          </a:bodyPr>
          <a:lstStyle/>
          <a:p>
            <a:pPr>
              <a:buClr>
                <a:schemeClr val="tx2"/>
              </a:buClr>
              <a:buSzPct val="110000"/>
            </a:pPr>
            <a:r>
              <a:rPr lang="en-US" sz="1000" dirty="0">
                <a:solidFill>
                  <a:schemeClr val="bg1"/>
                </a:solidFill>
              </a:rPr>
              <a:t>International</a:t>
            </a:r>
          </a:p>
        </p:txBody>
      </p:sp>
      <p:sp>
        <p:nvSpPr>
          <p:cNvPr id="61" name="TextBox 60"/>
          <p:cNvSpPr txBox="1"/>
          <p:nvPr/>
        </p:nvSpPr>
        <p:spPr>
          <a:xfrm rot="17402658">
            <a:off x="6394189" y="5555083"/>
            <a:ext cx="792767" cy="153888"/>
          </a:xfrm>
          <a:prstGeom prst="rect">
            <a:avLst/>
          </a:prstGeom>
          <a:noFill/>
        </p:spPr>
        <p:txBody>
          <a:bodyPr wrap="square" lIns="0" tIns="0" rIns="0" bIns="0" rtlCol="0">
            <a:spAutoFit/>
          </a:bodyPr>
          <a:lstStyle/>
          <a:p>
            <a:pPr algn="ctr">
              <a:buClr>
                <a:schemeClr val="tx2"/>
              </a:buClr>
              <a:buSzPct val="110000"/>
            </a:pPr>
            <a:r>
              <a:rPr lang="en-US" sz="1000" dirty="0">
                <a:solidFill>
                  <a:schemeClr val="tx2"/>
                </a:solidFill>
              </a:rPr>
              <a:t>Growth</a:t>
            </a:r>
          </a:p>
        </p:txBody>
      </p:sp>
      <p:sp>
        <p:nvSpPr>
          <p:cNvPr id="63" name="TextBox 62"/>
          <p:cNvSpPr txBox="1"/>
          <p:nvPr/>
        </p:nvSpPr>
        <p:spPr>
          <a:xfrm rot="16026823">
            <a:off x="6635227" y="5612672"/>
            <a:ext cx="792767" cy="153888"/>
          </a:xfrm>
          <a:prstGeom prst="rect">
            <a:avLst/>
          </a:prstGeom>
          <a:noFill/>
        </p:spPr>
        <p:txBody>
          <a:bodyPr wrap="square" lIns="0" tIns="0" rIns="0" bIns="0" rtlCol="0">
            <a:spAutoFit/>
          </a:bodyPr>
          <a:lstStyle/>
          <a:p>
            <a:pPr algn="ctr">
              <a:buClr>
                <a:schemeClr val="tx2"/>
              </a:buClr>
              <a:buSzPct val="110000"/>
            </a:pPr>
            <a:r>
              <a:rPr lang="en-US" sz="1000" dirty="0">
                <a:solidFill>
                  <a:schemeClr val="tx2"/>
                </a:solidFill>
              </a:rPr>
              <a:t>Mid / Small</a:t>
            </a:r>
          </a:p>
        </p:txBody>
      </p:sp>
      <p:sp>
        <p:nvSpPr>
          <p:cNvPr id="64" name="TextBox 63"/>
          <p:cNvSpPr txBox="1"/>
          <p:nvPr/>
        </p:nvSpPr>
        <p:spPr>
          <a:xfrm rot="14400000">
            <a:off x="6896209" y="5548822"/>
            <a:ext cx="792767" cy="153888"/>
          </a:xfrm>
          <a:prstGeom prst="rect">
            <a:avLst/>
          </a:prstGeom>
          <a:noFill/>
        </p:spPr>
        <p:txBody>
          <a:bodyPr wrap="square" lIns="0" tIns="0" rIns="0" bIns="0" rtlCol="0">
            <a:spAutoFit/>
          </a:bodyPr>
          <a:lstStyle/>
          <a:p>
            <a:pPr algn="ctr">
              <a:buClr>
                <a:schemeClr val="tx2"/>
              </a:buClr>
              <a:buSzPct val="110000"/>
            </a:pPr>
            <a:r>
              <a:rPr lang="en-US" sz="1000" dirty="0">
                <a:solidFill>
                  <a:schemeClr val="tx2"/>
                </a:solidFill>
              </a:rPr>
              <a:t>Value</a:t>
            </a:r>
          </a:p>
        </p:txBody>
      </p:sp>
      <p:sp>
        <p:nvSpPr>
          <p:cNvPr id="65" name="TextBox 64"/>
          <p:cNvSpPr txBox="1"/>
          <p:nvPr/>
        </p:nvSpPr>
        <p:spPr>
          <a:xfrm>
            <a:off x="1552185" y="4549662"/>
            <a:ext cx="792767" cy="153888"/>
          </a:xfrm>
          <a:prstGeom prst="rect">
            <a:avLst/>
          </a:prstGeom>
          <a:noFill/>
        </p:spPr>
        <p:txBody>
          <a:bodyPr wrap="square" lIns="0" tIns="0" rIns="0" bIns="0" rtlCol="0">
            <a:spAutoFit/>
          </a:bodyPr>
          <a:lstStyle/>
          <a:p>
            <a:pPr algn="ctr">
              <a:buClr>
                <a:schemeClr val="tx2"/>
              </a:buClr>
              <a:buSzPct val="110000"/>
            </a:pPr>
            <a:r>
              <a:rPr lang="en-US" sz="1000" dirty="0">
                <a:solidFill>
                  <a:schemeClr val="bg1"/>
                </a:solidFill>
              </a:rPr>
              <a:t>Government</a:t>
            </a:r>
          </a:p>
        </p:txBody>
      </p:sp>
      <p:sp>
        <p:nvSpPr>
          <p:cNvPr id="66" name="TextBox 65"/>
          <p:cNvSpPr txBox="1"/>
          <p:nvPr/>
        </p:nvSpPr>
        <p:spPr>
          <a:xfrm>
            <a:off x="1423623" y="5173653"/>
            <a:ext cx="792767" cy="153888"/>
          </a:xfrm>
          <a:prstGeom prst="rect">
            <a:avLst/>
          </a:prstGeom>
          <a:noFill/>
        </p:spPr>
        <p:txBody>
          <a:bodyPr wrap="square" lIns="0" tIns="0" rIns="0" bIns="0" rtlCol="0">
            <a:spAutoFit/>
          </a:bodyPr>
          <a:lstStyle/>
          <a:p>
            <a:pPr algn="ctr">
              <a:buClr>
                <a:schemeClr val="tx2"/>
              </a:buClr>
              <a:buSzPct val="110000"/>
            </a:pPr>
            <a:r>
              <a:rPr lang="en-US" sz="1000" dirty="0">
                <a:solidFill>
                  <a:schemeClr val="bg1"/>
                </a:solidFill>
              </a:rPr>
              <a:t>Corporate</a:t>
            </a:r>
          </a:p>
        </p:txBody>
      </p:sp>
      <p:sp>
        <p:nvSpPr>
          <p:cNvPr id="67" name="TextBox 66"/>
          <p:cNvSpPr txBox="1"/>
          <p:nvPr/>
        </p:nvSpPr>
        <p:spPr>
          <a:xfrm>
            <a:off x="7869368" y="6136093"/>
            <a:ext cx="302852" cy="153888"/>
          </a:xfrm>
          <a:prstGeom prst="rect">
            <a:avLst/>
          </a:prstGeom>
          <a:noFill/>
        </p:spPr>
        <p:txBody>
          <a:bodyPr wrap="square" lIns="0" tIns="0" rIns="0" bIns="0" rtlCol="0">
            <a:spAutoFit/>
          </a:bodyPr>
          <a:lstStyle/>
          <a:p>
            <a:pPr>
              <a:buClr>
                <a:schemeClr val="tx2"/>
              </a:buClr>
              <a:buSzPct val="110000"/>
            </a:pPr>
            <a:r>
              <a:rPr lang="en-US" sz="1000" b="1" u="sng" dirty="0">
                <a:solidFill>
                  <a:schemeClr val="tx2"/>
                </a:solidFill>
              </a:rPr>
              <a:t>+</a:t>
            </a:r>
            <a:r>
              <a:rPr lang="en-US" sz="1000" dirty="0">
                <a:solidFill>
                  <a:schemeClr val="tx2"/>
                </a:solidFill>
              </a:rPr>
              <a:t> %</a:t>
            </a:r>
          </a:p>
        </p:txBody>
      </p:sp>
      <p:sp>
        <p:nvSpPr>
          <p:cNvPr id="68" name="TextBox 67"/>
          <p:cNvSpPr txBox="1"/>
          <p:nvPr/>
        </p:nvSpPr>
        <p:spPr>
          <a:xfrm>
            <a:off x="755698" y="4706363"/>
            <a:ext cx="302852" cy="153888"/>
          </a:xfrm>
          <a:prstGeom prst="rect">
            <a:avLst/>
          </a:prstGeom>
          <a:noFill/>
        </p:spPr>
        <p:txBody>
          <a:bodyPr wrap="square" lIns="0" tIns="0" rIns="0" bIns="0" rtlCol="0">
            <a:spAutoFit/>
          </a:bodyPr>
          <a:lstStyle/>
          <a:p>
            <a:pPr>
              <a:buClr>
                <a:schemeClr val="tx2"/>
              </a:buClr>
              <a:buSzPct val="110000"/>
            </a:pPr>
            <a:r>
              <a:rPr lang="en-US" sz="1000" b="1" u="sng" dirty="0">
                <a:solidFill>
                  <a:schemeClr val="tx2"/>
                </a:solidFill>
              </a:rPr>
              <a:t>+</a:t>
            </a:r>
            <a:r>
              <a:rPr lang="en-US" sz="1000" dirty="0">
                <a:solidFill>
                  <a:schemeClr val="tx2"/>
                </a:solidFill>
              </a:rPr>
              <a:t> %</a:t>
            </a:r>
          </a:p>
        </p:txBody>
      </p:sp>
      <p:sp>
        <p:nvSpPr>
          <p:cNvPr id="69" name="TextBox 68"/>
          <p:cNvSpPr txBox="1"/>
          <p:nvPr/>
        </p:nvSpPr>
        <p:spPr>
          <a:xfrm>
            <a:off x="4476665" y="3574985"/>
            <a:ext cx="302852" cy="153888"/>
          </a:xfrm>
          <a:prstGeom prst="rect">
            <a:avLst/>
          </a:prstGeom>
          <a:noFill/>
        </p:spPr>
        <p:txBody>
          <a:bodyPr wrap="square" lIns="0" tIns="0" rIns="0" bIns="0" rtlCol="0">
            <a:spAutoFit/>
          </a:bodyPr>
          <a:lstStyle/>
          <a:p>
            <a:pPr>
              <a:buClr>
                <a:schemeClr val="tx2"/>
              </a:buClr>
              <a:buSzPct val="110000"/>
            </a:pPr>
            <a:r>
              <a:rPr lang="en-US" sz="1000" b="1" u="sng" dirty="0">
                <a:solidFill>
                  <a:schemeClr val="tx2"/>
                </a:solidFill>
              </a:rPr>
              <a:t>+</a:t>
            </a:r>
            <a:r>
              <a:rPr lang="en-US" sz="1000" dirty="0">
                <a:solidFill>
                  <a:schemeClr val="tx2"/>
                </a:solidFill>
              </a:rPr>
              <a:t> 5%</a:t>
            </a:r>
          </a:p>
        </p:txBody>
      </p:sp>
      <p:sp>
        <p:nvSpPr>
          <p:cNvPr id="70" name="TextBox 69"/>
          <p:cNvSpPr txBox="1"/>
          <p:nvPr/>
        </p:nvSpPr>
        <p:spPr>
          <a:xfrm>
            <a:off x="3977950" y="5319281"/>
            <a:ext cx="302852" cy="153888"/>
          </a:xfrm>
          <a:prstGeom prst="rect">
            <a:avLst/>
          </a:prstGeom>
          <a:noFill/>
        </p:spPr>
        <p:txBody>
          <a:bodyPr wrap="square" lIns="0" tIns="0" rIns="0" bIns="0" rtlCol="0">
            <a:spAutoFit/>
          </a:bodyPr>
          <a:lstStyle/>
          <a:p>
            <a:pPr>
              <a:buClr>
                <a:schemeClr val="tx2"/>
              </a:buClr>
              <a:buSzPct val="110000"/>
            </a:pPr>
            <a:r>
              <a:rPr lang="en-US" sz="1000" b="1" u="sng" dirty="0">
                <a:solidFill>
                  <a:schemeClr val="tx2"/>
                </a:solidFill>
              </a:rPr>
              <a:t>+</a:t>
            </a:r>
            <a:r>
              <a:rPr lang="en-US" sz="1000" dirty="0">
                <a:solidFill>
                  <a:schemeClr val="tx2"/>
                </a:solidFill>
              </a:rPr>
              <a:t> 5%</a:t>
            </a:r>
          </a:p>
        </p:txBody>
      </p:sp>
      <p:sp>
        <p:nvSpPr>
          <p:cNvPr id="75" name="TextBox 74"/>
          <p:cNvSpPr txBox="1"/>
          <p:nvPr/>
        </p:nvSpPr>
        <p:spPr>
          <a:xfrm>
            <a:off x="6730452" y="3818560"/>
            <a:ext cx="1894816" cy="184666"/>
          </a:xfrm>
          <a:prstGeom prst="rect">
            <a:avLst/>
          </a:prstGeom>
          <a:noFill/>
        </p:spPr>
        <p:txBody>
          <a:bodyPr wrap="square" lIns="0" tIns="0" rIns="0" bIns="0" rtlCol="0">
            <a:spAutoFit/>
          </a:bodyPr>
          <a:lstStyle/>
          <a:p>
            <a:pPr>
              <a:buClr>
                <a:schemeClr val="tx2"/>
              </a:buClr>
              <a:buSzPct val="110000"/>
            </a:pPr>
            <a:r>
              <a:rPr lang="en-US" sz="1200" b="1" dirty="0">
                <a:solidFill>
                  <a:schemeClr val="tx2"/>
                </a:solidFill>
              </a:rPr>
              <a:t>Country / Style Allocation</a:t>
            </a:r>
            <a:endParaRPr lang="en-US" sz="1200" dirty="0">
              <a:solidFill>
                <a:schemeClr val="tx2"/>
              </a:solidFill>
            </a:endParaRPr>
          </a:p>
        </p:txBody>
      </p:sp>
      <p:sp>
        <p:nvSpPr>
          <p:cNvPr id="76" name="TextBox 75"/>
          <p:cNvSpPr txBox="1"/>
          <p:nvPr/>
        </p:nvSpPr>
        <p:spPr>
          <a:xfrm>
            <a:off x="7043579" y="4521602"/>
            <a:ext cx="792767" cy="153888"/>
          </a:xfrm>
          <a:prstGeom prst="rect">
            <a:avLst/>
          </a:prstGeom>
          <a:noFill/>
        </p:spPr>
        <p:txBody>
          <a:bodyPr wrap="square" lIns="0" tIns="0" rIns="0" bIns="0" rtlCol="0">
            <a:spAutoFit/>
          </a:bodyPr>
          <a:lstStyle/>
          <a:p>
            <a:pPr algn="ctr">
              <a:buClr>
                <a:schemeClr val="tx2"/>
              </a:buClr>
              <a:buSzPct val="110000"/>
            </a:pPr>
            <a:r>
              <a:rPr lang="en-US" sz="1000" dirty="0">
                <a:solidFill>
                  <a:schemeClr val="bg1"/>
                </a:solidFill>
              </a:rPr>
              <a:t>US</a:t>
            </a:r>
          </a:p>
        </p:txBody>
      </p:sp>
      <p:sp>
        <p:nvSpPr>
          <p:cNvPr id="77" name="TextBox 76"/>
          <p:cNvSpPr txBox="1"/>
          <p:nvPr/>
        </p:nvSpPr>
        <p:spPr>
          <a:xfrm>
            <a:off x="755698" y="3818560"/>
            <a:ext cx="1894816" cy="184666"/>
          </a:xfrm>
          <a:prstGeom prst="rect">
            <a:avLst/>
          </a:prstGeom>
          <a:noFill/>
        </p:spPr>
        <p:txBody>
          <a:bodyPr wrap="square" lIns="0" tIns="0" rIns="0" bIns="0" rtlCol="0">
            <a:spAutoFit/>
          </a:bodyPr>
          <a:lstStyle/>
          <a:p>
            <a:pPr>
              <a:buClr>
                <a:schemeClr val="tx2"/>
              </a:buClr>
              <a:buSzPct val="110000"/>
            </a:pPr>
            <a:r>
              <a:rPr lang="en-US" sz="1200" b="1" dirty="0">
                <a:solidFill>
                  <a:schemeClr val="tx2"/>
                </a:solidFill>
              </a:rPr>
              <a:t>Sector Allocation</a:t>
            </a:r>
            <a:endParaRPr lang="en-US" sz="1200" dirty="0">
              <a:solidFill>
                <a:schemeClr val="tx2"/>
              </a:solidFill>
            </a:endParaRPr>
          </a:p>
        </p:txBody>
      </p:sp>
      <p:sp>
        <p:nvSpPr>
          <p:cNvPr id="40" name="Title 8"/>
          <p:cNvSpPr>
            <a:spLocks noGrp="1"/>
          </p:cNvSpPr>
          <p:nvPr>
            <p:ph type="title"/>
          </p:nvPr>
        </p:nvSpPr>
        <p:spPr>
          <a:xfrm>
            <a:off x="304800" y="149369"/>
            <a:ext cx="8534400" cy="603179"/>
          </a:xfrm>
        </p:spPr>
        <p:txBody>
          <a:bodyPr/>
          <a:lstStyle/>
          <a:p>
            <a:r>
              <a:rPr lang="en-US" dirty="0"/>
              <a:t>         </a:t>
            </a:r>
            <a:r>
              <a:rPr lang="en-US" dirty="0">
                <a:solidFill>
                  <a:schemeClr val="accent5"/>
                </a:solidFill>
              </a:rPr>
              <a:t>Determine the risk </a:t>
            </a:r>
            <a:r>
              <a:rPr lang="en-US" u="sng" dirty="0">
                <a:solidFill>
                  <a:schemeClr val="accent5"/>
                </a:solidFill>
              </a:rPr>
              <a:t>budget</a:t>
            </a:r>
            <a:r>
              <a:rPr lang="en-US" dirty="0">
                <a:solidFill>
                  <a:schemeClr val="accent5"/>
                </a:solidFill>
              </a:rPr>
              <a:t> for tactical tilts</a:t>
            </a:r>
            <a:br>
              <a:rPr lang="en-US" dirty="0">
                <a:solidFill>
                  <a:schemeClr val="accent5"/>
                </a:solidFill>
              </a:rPr>
            </a:br>
            <a:r>
              <a:rPr lang="en-US" sz="1600" dirty="0">
                <a:solidFill>
                  <a:schemeClr val="accent5"/>
                </a:solidFill>
              </a:rPr>
              <a:t>Getting the most bang for our buck</a:t>
            </a:r>
          </a:p>
        </p:txBody>
      </p:sp>
      <p:sp>
        <p:nvSpPr>
          <p:cNvPr id="41" name="Isosceles Triangle 40"/>
          <p:cNvSpPr/>
          <p:nvPr/>
        </p:nvSpPr>
        <p:spPr>
          <a:xfrm flipV="1">
            <a:off x="387835" y="2909775"/>
            <a:ext cx="8406431" cy="337776"/>
          </a:xfrm>
          <a:prstGeom prst="triangle">
            <a:avLst/>
          </a:prstGeom>
          <a:noFill/>
          <a:ln w="9525" cap="flat" cmpd="sng" algn="ctr">
            <a:solidFill>
              <a:schemeClr val="bg2">
                <a:lumMod val="75000"/>
              </a:schemeClr>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a:solidFill>
                <a:schemeClr val="tx2"/>
              </a:solidFill>
            </a:endParaRPr>
          </a:p>
        </p:txBody>
      </p:sp>
      <p:sp>
        <p:nvSpPr>
          <p:cNvPr id="42" name="TextBox 41"/>
          <p:cNvSpPr txBox="1"/>
          <p:nvPr/>
        </p:nvSpPr>
        <p:spPr>
          <a:xfrm>
            <a:off x="2743200" y="2940163"/>
            <a:ext cx="3695700" cy="276999"/>
          </a:xfrm>
          <a:prstGeom prst="rect">
            <a:avLst/>
          </a:prstGeom>
          <a:noFill/>
        </p:spPr>
        <p:txBody>
          <a:bodyPr wrap="square" rtlCol="0">
            <a:spAutoFit/>
          </a:bodyPr>
          <a:lstStyle/>
          <a:p>
            <a:pPr algn="ctr">
              <a:buClr>
                <a:schemeClr val="tx2"/>
              </a:buClr>
            </a:pPr>
            <a:r>
              <a:rPr lang="en-US" sz="1200" b="1" i="1" dirty="0">
                <a:solidFill>
                  <a:schemeClr val="tx2"/>
                </a:solidFill>
              </a:rPr>
              <a:t>Tactical tilts</a:t>
            </a:r>
          </a:p>
        </p:txBody>
      </p:sp>
      <p:sp>
        <p:nvSpPr>
          <p:cNvPr id="2" name="Slide Number Placeholder 1"/>
          <p:cNvSpPr>
            <a:spLocks noGrp="1"/>
          </p:cNvSpPr>
          <p:nvPr>
            <p:ph type="sldNum" sz="quarter" idx="13"/>
          </p:nvPr>
        </p:nvSpPr>
        <p:spPr/>
        <p:txBody>
          <a:bodyPr/>
          <a:lstStyle/>
          <a:p>
            <a:fld id="{C0531ADF-2191-45C5-9D71-08764BF86A6F}" type="slidenum">
              <a:rPr lang="en-US" smtClean="0"/>
              <a:pPr/>
              <a:t>13</a:t>
            </a:fld>
            <a:endParaRPr lang="en-US"/>
          </a:p>
        </p:txBody>
      </p:sp>
      <p:sp>
        <p:nvSpPr>
          <p:cNvPr id="43" name="TextBox 42"/>
          <p:cNvSpPr txBox="1"/>
          <p:nvPr/>
        </p:nvSpPr>
        <p:spPr>
          <a:xfrm>
            <a:off x="288378" y="6251169"/>
            <a:ext cx="2031893" cy="215444"/>
          </a:xfrm>
          <a:prstGeom prst="rect">
            <a:avLst/>
          </a:prstGeom>
          <a:noFill/>
        </p:spPr>
        <p:txBody>
          <a:bodyPr wrap="square" rtlCol="0">
            <a:spAutoFit/>
          </a:bodyPr>
          <a:lstStyle/>
          <a:p>
            <a:pPr>
              <a:buClr>
                <a:schemeClr val="tx2"/>
              </a:buClr>
            </a:pPr>
            <a:r>
              <a:rPr lang="en-US" sz="800" dirty="0">
                <a:solidFill>
                  <a:schemeClr val="tx2"/>
                </a:solidFill>
              </a:rPr>
              <a:t>For illustrative purposes only.</a:t>
            </a:r>
          </a:p>
        </p:txBody>
      </p:sp>
      <p:sp>
        <p:nvSpPr>
          <p:cNvPr id="3" name="Footer Placeholder 2"/>
          <p:cNvSpPr>
            <a:spLocks noGrp="1"/>
          </p:cNvSpPr>
          <p:nvPr>
            <p:ph type="ftr" sz="quarter" idx="14"/>
          </p:nvPr>
        </p:nvSpPr>
        <p:spPr/>
        <p:txBody>
          <a:bodyPr/>
          <a:lstStyle/>
          <a:p>
            <a:r>
              <a:rPr lang="en-US"/>
              <a:t>FOR FINANCIAL PROFESSIONAL USE ONLY - PROPRIETARY AND CONFIDENTIAL</a:t>
            </a:r>
          </a:p>
        </p:txBody>
      </p:sp>
      <p:sp>
        <p:nvSpPr>
          <p:cNvPr id="46" name="Rectangle 45"/>
          <p:cNvSpPr/>
          <p:nvPr/>
        </p:nvSpPr>
        <p:spPr>
          <a:xfrm>
            <a:off x="308175" y="100946"/>
            <a:ext cx="478099" cy="380985"/>
          </a:xfrm>
          <a:prstGeom prst="rect">
            <a:avLst/>
          </a:prstGeom>
          <a:solidFill>
            <a:schemeClr val="accent5"/>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r>
              <a:rPr lang="en-US" sz="2800" b="1" kern="0" dirty="0">
                <a:solidFill>
                  <a:schemeClr val="bg1"/>
                </a:solidFill>
              </a:rPr>
              <a:t>2</a:t>
            </a:r>
          </a:p>
        </p:txBody>
      </p:sp>
      <p:graphicFrame>
        <p:nvGraphicFramePr>
          <p:cNvPr id="44" name="Table 43"/>
          <p:cNvGraphicFramePr>
            <a:graphicFrameLocks noGrp="1"/>
          </p:cNvGraphicFramePr>
          <p:nvPr>
            <p:extLst/>
          </p:nvPr>
        </p:nvGraphicFramePr>
        <p:xfrm>
          <a:off x="6090218" y="1986250"/>
          <a:ext cx="2748982" cy="712944"/>
        </p:xfrm>
        <a:graphic>
          <a:graphicData uri="http://schemas.openxmlformats.org/drawingml/2006/table">
            <a:tbl>
              <a:tblPr firstRow="1" bandRow="1">
                <a:tableStyleId>{5C22544A-7EE6-4342-B048-85BDC9FD1C3A}</a:tableStyleId>
              </a:tblPr>
              <a:tblGrid>
                <a:gridCol w="1486773">
                  <a:extLst>
                    <a:ext uri="{9D8B030D-6E8A-4147-A177-3AD203B41FA5}">
                      <a16:colId xmlns:a16="http://schemas.microsoft.com/office/drawing/2014/main" val="20000"/>
                    </a:ext>
                  </a:extLst>
                </a:gridCol>
                <a:gridCol w="1262209">
                  <a:extLst>
                    <a:ext uri="{9D8B030D-6E8A-4147-A177-3AD203B41FA5}">
                      <a16:colId xmlns:a16="http://schemas.microsoft.com/office/drawing/2014/main" val="20001"/>
                    </a:ext>
                  </a:extLst>
                </a:gridCol>
              </a:tblGrid>
              <a:tr h="153718">
                <a:tc>
                  <a:txBody>
                    <a:bodyPr/>
                    <a:lstStyle/>
                    <a:p>
                      <a:pPr marL="0" indent="0" algn="l"/>
                      <a:r>
                        <a:rPr lang="en-US" sz="800" b="1" dirty="0">
                          <a:solidFill>
                            <a:schemeClr val="tx2"/>
                          </a:solidFill>
                        </a:rPr>
                        <a:t>Equity</a:t>
                      </a:r>
                      <a:r>
                        <a:rPr lang="en-US" sz="800" b="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dirty="0">
                        <a:solidFill>
                          <a:schemeClr val="tx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9792">
                <a:tc>
                  <a:txBody>
                    <a:bodyPr/>
                    <a:lstStyle/>
                    <a:p>
                      <a:pPr marL="0" indent="0" algn="l"/>
                      <a:r>
                        <a:rPr lang="en-US" sz="800" b="1" kern="1200" dirty="0">
                          <a:solidFill>
                            <a:schemeClr val="tx2"/>
                          </a:solidFill>
                          <a:latin typeface="+mn-lt"/>
                          <a:ea typeface="+mn-ea"/>
                          <a:cs typeface="+mn-cs"/>
                        </a:rPr>
                        <a:t>Corporate</a:t>
                      </a:r>
                      <a:r>
                        <a:rPr lang="en-US" sz="800" b="1" kern="1200" baseline="0" dirty="0">
                          <a:solidFill>
                            <a:schemeClr val="tx2"/>
                          </a:solidFill>
                          <a:latin typeface="+mn-lt"/>
                          <a:ea typeface="+mn-ea"/>
                          <a:cs typeface="+mn-cs"/>
                        </a:rPr>
                        <a:t> </a:t>
                      </a:r>
                      <a:r>
                        <a:rPr lang="en-US" sz="800" b="1" kern="1200" dirty="0">
                          <a:solidFill>
                            <a:schemeClr val="tx2"/>
                          </a:solidFill>
                          <a:latin typeface="+mn-lt"/>
                          <a:ea typeface="+mn-ea"/>
                          <a:cs typeface="+mn-cs"/>
                        </a:rPr>
                        <a:t>Bonds </a:t>
                      </a:r>
                      <a:r>
                        <a:rPr lang="en-US" sz="800" b="0" i="1" kern="1200" dirty="0">
                          <a:solidFill>
                            <a:schemeClr val="tx2"/>
                          </a:solidFill>
                          <a:latin typeface="+mn-lt"/>
                          <a:ea typeface="+mn-ea"/>
                          <a:cs typeface="+mn-cs"/>
                        </a:rPr>
                        <a:t>(Credit)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dirty="0">
                        <a:solidFill>
                          <a:schemeClr val="tx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9792">
                <a:tc>
                  <a:txBody>
                    <a:bodyPr/>
                    <a:lstStyle/>
                    <a:p>
                      <a:pPr marL="0" indent="0" algn="l"/>
                      <a:r>
                        <a:rPr lang="en-US" sz="800" b="1" kern="1200" dirty="0">
                          <a:solidFill>
                            <a:schemeClr val="tx2"/>
                          </a:solidFill>
                          <a:latin typeface="+mn-lt"/>
                          <a:ea typeface="+mn-ea"/>
                          <a:cs typeface="+mn-cs"/>
                        </a:rPr>
                        <a:t>Treasuries </a:t>
                      </a:r>
                      <a:r>
                        <a:rPr lang="en-US" sz="800" b="0" i="1" kern="1200" dirty="0">
                          <a:solidFill>
                            <a:schemeClr val="tx2"/>
                          </a:solidFill>
                          <a:latin typeface="+mn-lt"/>
                          <a:ea typeface="+mn-ea"/>
                          <a:cs typeface="+mn-cs"/>
                        </a:rPr>
                        <a:t>(Interest</a:t>
                      </a:r>
                      <a:r>
                        <a:rPr lang="en-US" sz="800" b="0" i="1" kern="1200" baseline="0" dirty="0">
                          <a:solidFill>
                            <a:schemeClr val="tx2"/>
                          </a:solidFill>
                          <a:latin typeface="+mn-lt"/>
                          <a:ea typeface="+mn-ea"/>
                          <a:cs typeface="+mn-cs"/>
                        </a:rPr>
                        <a:t> Rates)</a:t>
                      </a:r>
                      <a:endParaRPr lang="en-US" sz="800" b="0" i="1"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dirty="0">
                        <a:solidFill>
                          <a:schemeClr val="tx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9" name="TextBox 48"/>
          <p:cNvSpPr txBox="1"/>
          <p:nvPr/>
        </p:nvSpPr>
        <p:spPr>
          <a:xfrm>
            <a:off x="7232422" y="1799092"/>
            <a:ext cx="660758" cy="215444"/>
          </a:xfrm>
          <a:prstGeom prst="rect">
            <a:avLst/>
          </a:prstGeom>
          <a:noFill/>
        </p:spPr>
        <p:txBody>
          <a:bodyPr wrap="none" rtlCol="0">
            <a:spAutoFit/>
          </a:bodyPr>
          <a:lstStyle/>
          <a:p>
            <a:pPr>
              <a:buClr>
                <a:schemeClr val="tx2"/>
              </a:buClr>
              <a:buSzPct val="110000"/>
            </a:pPr>
            <a:r>
              <a:rPr lang="en-US" sz="800" i="1" dirty="0">
                <a:solidFill>
                  <a:schemeClr val="tx2"/>
                </a:solidFill>
              </a:rPr>
              <a:t>Expensive</a:t>
            </a:r>
          </a:p>
        </p:txBody>
      </p:sp>
      <p:sp>
        <p:nvSpPr>
          <p:cNvPr id="51" name="TextBox 50"/>
          <p:cNvSpPr txBox="1"/>
          <p:nvPr/>
        </p:nvSpPr>
        <p:spPr>
          <a:xfrm>
            <a:off x="8384309" y="1799092"/>
            <a:ext cx="489236" cy="215444"/>
          </a:xfrm>
          <a:prstGeom prst="rect">
            <a:avLst/>
          </a:prstGeom>
          <a:noFill/>
        </p:spPr>
        <p:txBody>
          <a:bodyPr wrap="none" rtlCol="0">
            <a:spAutoFit/>
          </a:bodyPr>
          <a:lstStyle/>
          <a:p>
            <a:pPr>
              <a:buClr>
                <a:schemeClr val="tx2"/>
              </a:buClr>
              <a:buSzPct val="110000"/>
            </a:pPr>
            <a:r>
              <a:rPr lang="en-US" sz="800" i="1" dirty="0">
                <a:solidFill>
                  <a:schemeClr val="tx2"/>
                </a:solidFill>
              </a:rPr>
              <a:t>Cheap</a:t>
            </a:r>
          </a:p>
        </p:txBody>
      </p:sp>
      <p:grpSp>
        <p:nvGrpSpPr>
          <p:cNvPr id="8" name="Group 7"/>
          <p:cNvGrpSpPr/>
          <p:nvPr/>
        </p:nvGrpSpPr>
        <p:grpSpPr>
          <a:xfrm>
            <a:off x="7534905" y="2041033"/>
            <a:ext cx="1155268" cy="116746"/>
            <a:chOff x="7349067" y="1728973"/>
            <a:chExt cx="1341231" cy="136894"/>
          </a:xfrm>
        </p:grpSpPr>
        <p:cxnSp>
          <p:nvCxnSpPr>
            <p:cNvPr id="48" name="Straight Connector 47"/>
            <p:cNvCxnSpPr/>
            <p:nvPr/>
          </p:nvCxnSpPr>
          <p:spPr>
            <a:xfrm>
              <a:off x="7349067" y="1797420"/>
              <a:ext cx="1341231" cy="0"/>
            </a:xfrm>
            <a:prstGeom prst="line">
              <a:avLst/>
            </a:prstGeom>
            <a:ln w="12700">
              <a:solidFill>
                <a:schemeClr val="bg2">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flipH="1">
              <a:off x="8235071" y="1728973"/>
              <a:ext cx="141191" cy="136894"/>
            </a:xfrm>
            <a:prstGeom prst="ellipse">
              <a:avLst/>
            </a:prstGeom>
            <a:solidFill>
              <a:schemeClr val="accent3"/>
            </a:solidFill>
            <a:ln w="9525" cap="flat" cmpd="sng" algn="ctr">
              <a:solidFill>
                <a:schemeClr val="tx2"/>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grpSp>
      <p:grpSp>
        <p:nvGrpSpPr>
          <p:cNvPr id="7" name="Group 6"/>
          <p:cNvGrpSpPr/>
          <p:nvPr/>
        </p:nvGrpSpPr>
        <p:grpSpPr>
          <a:xfrm>
            <a:off x="7534905" y="2281757"/>
            <a:ext cx="1155268" cy="116746"/>
            <a:chOff x="7349067" y="1974800"/>
            <a:chExt cx="1341231" cy="136894"/>
          </a:xfrm>
        </p:grpSpPr>
        <p:cxnSp>
          <p:nvCxnSpPr>
            <p:cNvPr id="58" name="Straight Connector 57"/>
            <p:cNvCxnSpPr/>
            <p:nvPr/>
          </p:nvCxnSpPr>
          <p:spPr>
            <a:xfrm>
              <a:off x="7349067" y="2043247"/>
              <a:ext cx="1341231" cy="0"/>
            </a:xfrm>
            <a:prstGeom prst="line">
              <a:avLst/>
            </a:prstGeom>
            <a:ln w="12700">
              <a:solidFill>
                <a:schemeClr val="bg2">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flipH="1">
              <a:off x="8016325" y="1974800"/>
              <a:ext cx="141191" cy="136894"/>
            </a:xfrm>
            <a:prstGeom prst="ellipse">
              <a:avLst/>
            </a:prstGeom>
            <a:solidFill>
              <a:schemeClr val="accent3"/>
            </a:solidFill>
            <a:ln w="9525" cap="flat" cmpd="sng" algn="ctr">
              <a:solidFill>
                <a:schemeClr val="tx2"/>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grpSp>
      <p:grpSp>
        <p:nvGrpSpPr>
          <p:cNvPr id="6" name="Group 5"/>
          <p:cNvGrpSpPr/>
          <p:nvPr/>
        </p:nvGrpSpPr>
        <p:grpSpPr>
          <a:xfrm>
            <a:off x="7534905" y="2522482"/>
            <a:ext cx="1155268" cy="116746"/>
            <a:chOff x="7349067" y="2210422"/>
            <a:chExt cx="1341231" cy="136894"/>
          </a:xfrm>
        </p:grpSpPr>
        <p:cxnSp>
          <p:nvCxnSpPr>
            <p:cNvPr id="71" name="Straight Connector 70"/>
            <p:cNvCxnSpPr/>
            <p:nvPr/>
          </p:nvCxnSpPr>
          <p:spPr>
            <a:xfrm>
              <a:off x="7349067" y="2278869"/>
              <a:ext cx="1341231" cy="0"/>
            </a:xfrm>
            <a:prstGeom prst="line">
              <a:avLst/>
            </a:prstGeom>
            <a:ln w="12700">
              <a:solidFill>
                <a:schemeClr val="bg2">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flipH="1">
              <a:off x="7520680" y="2210422"/>
              <a:ext cx="141191" cy="136894"/>
            </a:xfrm>
            <a:prstGeom prst="ellipse">
              <a:avLst/>
            </a:prstGeom>
            <a:solidFill>
              <a:schemeClr val="accent3"/>
            </a:solidFill>
            <a:ln w="9525" cap="flat" cmpd="sng" algn="ctr">
              <a:solidFill>
                <a:schemeClr val="tx2"/>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grpSp>
      <p:pic>
        <p:nvPicPr>
          <p:cNvPr id="73" name="Picture 72" descr="image00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6682" y="2141012"/>
            <a:ext cx="882499" cy="6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98"/>
          <p:cNvSpPr txBox="1"/>
          <p:nvPr/>
        </p:nvSpPr>
        <p:spPr>
          <a:xfrm>
            <a:off x="412424" y="1791398"/>
            <a:ext cx="99053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spcBef>
                <a:spcPct val="20000"/>
              </a:spcBef>
              <a:buClr>
                <a:srgbClr val="4F4E50"/>
              </a:buClr>
            </a:pPr>
            <a:r>
              <a:rPr lang="en-US" sz="900" i="1" dirty="0">
                <a:solidFill>
                  <a:srgbClr val="4F4E50"/>
                </a:solidFill>
                <a:ea typeface="ＭＳ Ｐゴシック" pitchFamily="34" charset="-128"/>
              </a:rPr>
              <a:t>Conference call transcript</a:t>
            </a:r>
          </a:p>
        </p:txBody>
      </p:sp>
      <p:sp>
        <p:nvSpPr>
          <p:cNvPr id="78" name="TextBox 99"/>
          <p:cNvSpPr txBox="1"/>
          <p:nvPr/>
        </p:nvSpPr>
        <p:spPr>
          <a:xfrm>
            <a:off x="1752663" y="1791398"/>
            <a:ext cx="990537" cy="3970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spcBef>
                <a:spcPct val="20000"/>
              </a:spcBef>
              <a:buClr>
                <a:srgbClr val="4F4E50"/>
              </a:buClr>
            </a:pPr>
            <a:r>
              <a:rPr lang="en-US" sz="900" i="1" dirty="0">
                <a:solidFill>
                  <a:srgbClr val="4F4E50"/>
                </a:solidFill>
                <a:ea typeface="ＭＳ Ｐゴシック" pitchFamily="34" charset="-128"/>
              </a:rPr>
              <a:t>Aggregated</a:t>
            </a:r>
          </a:p>
          <a:p>
            <a:pPr algn="ctr" defTabSz="914400">
              <a:spcBef>
                <a:spcPct val="20000"/>
              </a:spcBef>
              <a:buClr>
                <a:srgbClr val="4F4E50"/>
              </a:buClr>
            </a:pPr>
            <a:r>
              <a:rPr lang="en-US" sz="900" i="1" dirty="0">
                <a:solidFill>
                  <a:srgbClr val="4F4E50"/>
                </a:solidFill>
                <a:ea typeface="ＭＳ Ｐゴシック" pitchFamily="34" charset="-128"/>
              </a:rPr>
              <a:t>signal</a:t>
            </a:r>
          </a:p>
        </p:txBody>
      </p:sp>
      <p:pic>
        <p:nvPicPr>
          <p:cNvPr id="79" name="Picture 78"/>
          <p:cNvPicPr>
            <a:picLocks/>
          </p:cNvPicPr>
          <p:nvPr/>
        </p:nvPicPr>
        <p:blipFill>
          <a:blip r:embed="rId7"/>
          <a:stretch>
            <a:fillRect/>
          </a:stretch>
        </p:blipFill>
        <p:spPr>
          <a:xfrm>
            <a:off x="478395" y="2160212"/>
            <a:ext cx="839002" cy="657613"/>
          </a:xfrm>
          <a:prstGeom prst="rect">
            <a:avLst/>
          </a:prstGeom>
        </p:spPr>
      </p:pic>
      <p:sp>
        <p:nvSpPr>
          <p:cNvPr id="80" name="Right Arrow 79"/>
          <p:cNvSpPr/>
          <p:nvPr/>
        </p:nvSpPr>
        <p:spPr>
          <a:xfrm>
            <a:off x="1476648" y="2408387"/>
            <a:ext cx="170125" cy="201478"/>
          </a:xfrm>
          <a:prstGeom prst="rightArrow">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en-US" sz="1800" dirty="0">
              <a:solidFill>
                <a:srgbClr val="FFFFFF"/>
              </a:solidFill>
            </a:endParaRPr>
          </a:p>
        </p:txBody>
      </p:sp>
      <p:cxnSp>
        <p:nvCxnSpPr>
          <p:cNvPr id="91" name="Straight Connector 90"/>
          <p:cNvCxnSpPr/>
          <p:nvPr/>
        </p:nvCxnSpPr>
        <p:spPr>
          <a:xfrm>
            <a:off x="6018507" y="1599356"/>
            <a:ext cx="0" cy="1227390"/>
          </a:xfrm>
          <a:prstGeom prst="line">
            <a:avLst/>
          </a:prstGeom>
          <a:ln>
            <a:solidFill>
              <a:srgbClr val="D9D9D9"/>
            </a:solidFill>
            <a:prstDash val="sysDot"/>
          </a:ln>
        </p:spPr>
        <p:style>
          <a:lnRef idx="1">
            <a:schemeClr val="accent1"/>
          </a:lnRef>
          <a:fillRef idx="0">
            <a:schemeClr val="accent1"/>
          </a:fillRef>
          <a:effectRef idx="0">
            <a:schemeClr val="accent1"/>
          </a:effectRef>
          <a:fontRef idx="minor">
            <a:schemeClr val="tx1"/>
          </a:fontRef>
        </p:style>
      </p:cxnSp>
      <p:sp>
        <p:nvSpPr>
          <p:cNvPr id="92" name="Rounded Rectangle 91"/>
          <p:cNvSpPr/>
          <p:nvPr/>
        </p:nvSpPr>
        <p:spPr>
          <a:xfrm>
            <a:off x="6095813" y="1547707"/>
            <a:ext cx="2740893" cy="217654"/>
          </a:xfrm>
          <a:prstGeom prst="roundRect">
            <a:avLst/>
          </a:prstGeom>
          <a:solidFill>
            <a:schemeClr val="accent3"/>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r>
              <a:rPr lang="en-US" sz="1200" b="1" kern="0" dirty="0">
                <a:solidFill>
                  <a:schemeClr val="bg1"/>
                </a:solidFill>
              </a:rPr>
              <a:t>Valuation</a:t>
            </a:r>
          </a:p>
        </p:txBody>
      </p:sp>
      <p:sp>
        <p:nvSpPr>
          <p:cNvPr id="93" name="Rounded Rectangle 92"/>
          <p:cNvSpPr/>
          <p:nvPr/>
        </p:nvSpPr>
        <p:spPr>
          <a:xfrm>
            <a:off x="3200307" y="1547707"/>
            <a:ext cx="2740893" cy="217654"/>
          </a:xfrm>
          <a:prstGeom prst="roundRect">
            <a:avLst/>
          </a:prstGeom>
          <a:solidFill>
            <a:schemeClr val="accent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r>
              <a:rPr lang="en-US" sz="1200" b="1" kern="0" dirty="0">
                <a:solidFill>
                  <a:schemeClr val="bg1"/>
                </a:solidFill>
              </a:rPr>
              <a:t>Corporate Earnings</a:t>
            </a:r>
          </a:p>
        </p:txBody>
      </p:sp>
      <p:sp>
        <p:nvSpPr>
          <p:cNvPr id="94" name="Rounded Rectangle 93"/>
          <p:cNvSpPr/>
          <p:nvPr/>
        </p:nvSpPr>
        <p:spPr>
          <a:xfrm>
            <a:off x="304800" y="1547707"/>
            <a:ext cx="2740893" cy="217654"/>
          </a:xfrm>
          <a:prstGeom prst="roundRect">
            <a:avLst/>
          </a:prstGeom>
          <a:solidFill>
            <a:schemeClr val="accent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r>
              <a:rPr lang="en-US" sz="1200" b="1" kern="0" dirty="0">
                <a:solidFill>
                  <a:schemeClr val="bg1"/>
                </a:solidFill>
              </a:rPr>
              <a:t>Sentiment</a:t>
            </a:r>
          </a:p>
        </p:txBody>
      </p:sp>
      <p:cxnSp>
        <p:nvCxnSpPr>
          <p:cNvPr id="95" name="Straight Connector 94"/>
          <p:cNvCxnSpPr/>
          <p:nvPr/>
        </p:nvCxnSpPr>
        <p:spPr>
          <a:xfrm>
            <a:off x="3123000" y="1599356"/>
            <a:ext cx="0" cy="1227390"/>
          </a:xfrm>
          <a:prstGeom prst="line">
            <a:avLst/>
          </a:prstGeom>
          <a:ln>
            <a:solidFill>
              <a:srgbClr val="D9D9D9"/>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89" name="Table 88"/>
          <p:cNvGraphicFramePr>
            <a:graphicFrameLocks noGrp="1"/>
          </p:cNvGraphicFramePr>
          <p:nvPr>
            <p:extLst/>
          </p:nvPr>
        </p:nvGraphicFramePr>
        <p:xfrm>
          <a:off x="3182013" y="1986250"/>
          <a:ext cx="2748982" cy="712944"/>
        </p:xfrm>
        <a:graphic>
          <a:graphicData uri="http://schemas.openxmlformats.org/drawingml/2006/table">
            <a:tbl>
              <a:tblPr firstRow="1" bandRow="1">
                <a:tableStyleId>{5C22544A-7EE6-4342-B048-85BDC9FD1C3A}</a:tableStyleId>
              </a:tblPr>
              <a:tblGrid>
                <a:gridCol w="1486773">
                  <a:extLst>
                    <a:ext uri="{9D8B030D-6E8A-4147-A177-3AD203B41FA5}">
                      <a16:colId xmlns:a16="http://schemas.microsoft.com/office/drawing/2014/main" val="20000"/>
                    </a:ext>
                  </a:extLst>
                </a:gridCol>
                <a:gridCol w="1262209">
                  <a:extLst>
                    <a:ext uri="{9D8B030D-6E8A-4147-A177-3AD203B41FA5}">
                      <a16:colId xmlns:a16="http://schemas.microsoft.com/office/drawing/2014/main" val="20001"/>
                    </a:ext>
                  </a:extLst>
                </a:gridCol>
              </a:tblGrid>
              <a:tr h="153718">
                <a:tc>
                  <a:txBody>
                    <a:bodyPr/>
                    <a:lstStyle/>
                    <a:p>
                      <a:pPr marL="0" indent="0" algn="l"/>
                      <a:r>
                        <a:rPr lang="en-US" sz="800" b="1" dirty="0">
                          <a:solidFill>
                            <a:schemeClr val="tx2"/>
                          </a:solidFill>
                        </a:rPr>
                        <a:t>US</a:t>
                      </a:r>
                      <a:endParaRPr lang="en-US" sz="8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dirty="0">
                        <a:solidFill>
                          <a:schemeClr val="tx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9792">
                <a:tc>
                  <a:txBody>
                    <a:bodyPr/>
                    <a:lstStyle/>
                    <a:p>
                      <a:pPr marL="0" indent="0" algn="l"/>
                      <a:r>
                        <a:rPr lang="en-US" sz="800" b="1" kern="1200" dirty="0">
                          <a:solidFill>
                            <a:schemeClr val="tx2"/>
                          </a:solidFill>
                          <a:latin typeface="+mn-lt"/>
                          <a:ea typeface="+mn-ea"/>
                          <a:cs typeface="+mn-cs"/>
                        </a:rPr>
                        <a:t>International Developed</a:t>
                      </a:r>
                      <a:endParaRPr lang="en-US" sz="800" b="0" i="1"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dirty="0">
                        <a:solidFill>
                          <a:schemeClr val="tx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9792">
                <a:tc>
                  <a:txBody>
                    <a:bodyPr/>
                    <a:lstStyle/>
                    <a:p>
                      <a:pPr marL="0" indent="0" algn="l"/>
                      <a:r>
                        <a:rPr lang="en-US" sz="800" b="1" kern="1200" dirty="0">
                          <a:solidFill>
                            <a:schemeClr val="tx2"/>
                          </a:solidFill>
                          <a:latin typeface="+mn-lt"/>
                          <a:ea typeface="+mn-ea"/>
                          <a:cs typeface="+mn-cs"/>
                        </a:rPr>
                        <a:t>Emerging Markets</a:t>
                      </a:r>
                      <a:endParaRPr lang="en-US" sz="800" b="0" i="1"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dirty="0">
                        <a:solidFill>
                          <a:schemeClr val="tx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0" name="TextBox 89"/>
          <p:cNvSpPr txBox="1"/>
          <p:nvPr/>
        </p:nvSpPr>
        <p:spPr>
          <a:xfrm>
            <a:off x="4324217" y="1799092"/>
            <a:ext cx="676788" cy="215444"/>
          </a:xfrm>
          <a:prstGeom prst="rect">
            <a:avLst/>
          </a:prstGeom>
          <a:noFill/>
        </p:spPr>
        <p:txBody>
          <a:bodyPr wrap="none" rtlCol="0">
            <a:spAutoFit/>
          </a:bodyPr>
          <a:lstStyle/>
          <a:p>
            <a:pPr>
              <a:buClr>
                <a:schemeClr val="tx2"/>
              </a:buClr>
              <a:buSzPct val="110000"/>
            </a:pPr>
            <a:r>
              <a:rPr lang="en-US" sz="800" i="1" dirty="0">
                <a:solidFill>
                  <a:schemeClr val="tx2"/>
                </a:solidFill>
              </a:rPr>
              <a:t>Worsening</a:t>
            </a:r>
          </a:p>
        </p:txBody>
      </p:sp>
      <p:sp>
        <p:nvSpPr>
          <p:cNvPr id="97" name="TextBox 96"/>
          <p:cNvSpPr txBox="1"/>
          <p:nvPr/>
        </p:nvSpPr>
        <p:spPr>
          <a:xfrm>
            <a:off x="5389859" y="1799092"/>
            <a:ext cx="636713" cy="215444"/>
          </a:xfrm>
          <a:prstGeom prst="rect">
            <a:avLst/>
          </a:prstGeom>
          <a:noFill/>
        </p:spPr>
        <p:txBody>
          <a:bodyPr wrap="none" rtlCol="0">
            <a:spAutoFit/>
          </a:bodyPr>
          <a:lstStyle/>
          <a:p>
            <a:pPr>
              <a:buClr>
                <a:schemeClr val="tx2"/>
              </a:buClr>
              <a:buSzPct val="110000"/>
            </a:pPr>
            <a:r>
              <a:rPr lang="en-US" sz="800" i="1" dirty="0">
                <a:solidFill>
                  <a:schemeClr val="tx2"/>
                </a:solidFill>
              </a:rPr>
              <a:t>Improving</a:t>
            </a:r>
          </a:p>
        </p:txBody>
      </p:sp>
      <p:grpSp>
        <p:nvGrpSpPr>
          <p:cNvPr id="98" name="Group 97"/>
          <p:cNvGrpSpPr/>
          <p:nvPr/>
        </p:nvGrpSpPr>
        <p:grpSpPr>
          <a:xfrm>
            <a:off x="4626700" y="2041033"/>
            <a:ext cx="1155268" cy="116746"/>
            <a:chOff x="7349067" y="1728973"/>
            <a:chExt cx="1341231" cy="136894"/>
          </a:xfrm>
        </p:grpSpPr>
        <p:cxnSp>
          <p:nvCxnSpPr>
            <p:cNvPr id="99" name="Straight Connector 98"/>
            <p:cNvCxnSpPr/>
            <p:nvPr/>
          </p:nvCxnSpPr>
          <p:spPr>
            <a:xfrm>
              <a:off x="7349067" y="1797420"/>
              <a:ext cx="1341231" cy="0"/>
            </a:xfrm>
            <a:prstGeom prst="line">
              <a:avLst/>
            </a:prstGeom>
            <a:ln w="12700">
              <a:solidFill>
                <a:schemeClr val="bg2">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flipH="1">
              <a:off x="7949086" y="1728973"/>
              <a:ext cx="141191" cy="136894"/>
            </a:xfrm>
            <a:prstGeom prst="ellipse">
              <a:avLst/>
            </a:prstGeom>
            <a:solidFill>
              <a:schemeClr val="accent2"/>
            </a:solidFill>
            <a:ln w="9525" cap="flat" cmpd="sng" algn="ctr">
              <a:solidFill>
                <a:schemeClr val="tx2"/>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grpSp>
      <p:grpSp>
        <p:nvGrpSpPr>
          <p:cNvPr id="101" name="Group 100"/>
          <p:cNvGrpSpPr/>
          <p:nvPr/>
        </p:nvGrpSpPr>
        <p:grpSpPr>
          <a:xfrm>
            <a:off x="4626700" y="2281757"/>
            <a:ext cx="1155268" cy="116746"/>
            <a:chOff x="7349067" y="1974800"/>
            <a:chExt cx="1341231" cy="136894"/>
          </a:xfrm>
        </p:grpSpPr>
        <p:cxnSp>
          <p:nvCxnSpPr>
            <p:cNvPr id="102" name="Straight Connector 101"/>
            <p:cNvCxnSpPr/>
            <p:nvPr/>
          </p:nvCxnSpPr>
          <p:spPr>
            <a:xfrm>
              <a:off x="7349067" y="2043247"/>
              <a:ext cx="1341231" cy="0"/>
            </a:xfrm>
            <a:prstGeom prst="line">
              <a:avLst/>
            </a:prstGeom>
            <a:ln w="12700">
              <a:solidFill>
                <a:schemeClr val="bg2">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flipH="1">
              <a:off x="8211843" y="1974800"/>
              <a:ext cx="141191" cy="136894"/>
            </a:xfrm>
            <a:prstGeom prst="ellipse">
              <a:avLst/>
            </a:prstGeom>
            <a:solidFill>
              <a:schemeClr val="accent2"/>
            </a:solidFill>
            <a:ln w="9525" cap="flat" cmpd="sng" algn="ctr">
              <a:solidFill>
                <a:schemeClr val="tx2"/>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grpSp>
      <p:grpSp>
        <p:nvGrpSpPr>
          <p:cNvPr id="104" name="Group 103"/>
          <p:cNvGrpSpPr/>
          <p:nvPr/>
        </p:nvGrpSpPr>
        <p:grpSpPr>
          <a:xfrm>
            <a:off x="4626700" y="2522482"/>
            <a:ext cx="1155268" cy="116746"/>
            <a:chOff x="7349067" y="2210422"/>
            <a:chExt cx="1341231" cy="136894"/>
          </a:xfrm>
        </p:grpSpPr>
        <p:cxnSp>
          <p:nvCxnSpPr>
            <p:cNvPr id="105" name="Straight Connector 104"/>
            <p:cNvCxnSpPr/>
            <p:nvPr/>
          </p:nvCxnSpPr>
          <p:spPr>
            <a:xfrm>
              <a:off x="7349067" y="2278869"/>
              <a:ext cx="1341231" cy="0"/>
            </a:xfrm>
            <a:prstGeom prst="line">
              <a:avLst/>
            </a:prstGeom>
            <a:ln w="12700">
              <a:solidFill>
                <a:schemeClr val="bg2">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flipH="1">
              <a:off x="8398159" y="2210422"/>
              <a:ext cx="141191" cy="136894"/>
            </a:xfrm>
            <a:prstGeom prst="ellipse">
              <a:avLst/>
            </a:prstGeom>
            <a:solidFill>
              <a:schemeClr val="accent2"/>
            </a:solidFill>
            <a:ln w="9525" cap="flat" cmpd="sng" algn="ctr">
              <a:solidFill>
                <a:schemeClr val="tx2"/>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grpSp>
      <p:sp>
        <p:nvSpPr>
          <p:cNvPr id="108" name="TextBox 107"/>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109" name="TextBox 108"/>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248878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15"/>
          <p:cNvPicPr>
            <a:picLocks noChangeAspect="1"/>
          </p:cNvPicPr>
          <p:nvPr/>
        </p:nvPicPr>
        <p:blipFill rotWithShape="1">
          <a:blip r:embed="rId3">
            <a:extLst>
              <a:ext uri="{28A0092B-C50C-407E-A947-70E740481C1C}">
                <a14:useLocalDpi xmlns:a14="http://schemas.microsoft.com/office/drawing/2010/main" val="0"/>
              </a:ext>
            </a:extLst>
          </a:blip>
          <a:srcRect r="3438" b="29290"/>
          <a:stretch/>
        </p:blipFill>
        <p:spPr>
          <a:xfrm>
            <a:off x="314326" y="3798718"/>
            <a:ext cx="8534399" cy="2410991"/>
          </a:xfrm>
          <a:prstGeom prst="rect">
            <a:avLst/>
          </a:prstGeom>
          <a:solidFill>
            <a:schemeClr val="bg1">
              <a:lumMod val="95000"/>
            </a:schemeClr>
          </a:solidFill>
        </p:spPr>
      </p:pic>
      <p:sp>
        <p:nvSpPr>
          <p:cNvPr id="11" name="Title 1"/>
          <p:cNvSpPr>
            <a:spLocks noGrp="1"/>
          </p:cNvSpPr>
          <p:nvPr>
            <p:ph type="title"/>
          </p:nvPr>
        </p:nvSpPr>
        <p:spPr>
          <a:xfrm>
            <a:off x="310654" y="162593"/>
            <a:ext cx="8498384" cy="596469"/>
          </a:xfrm>
        </p:spPr>
        <p:txBody>
          <a:bodyPr/>
          <a:lstStyle/>
          <a:p>
            <a:r>
              <a:rPr lang="en-US" dirty="0"/>
              <a:t>         </a:t>
            </a:r>
            <a:r>
              <a:rPr lang="en-US" u="sng" dirty="0">
                <a:solidFill>
                  <a:schemeClr val="accent3"/>
                </a:solidFill>
              </a:rPr>
              <a:t>Invest </a:t>
            </a:r>
            <a:r>
              <a:rPr lang="en-US" dirty="0">
                <a:solidFill>
                  <a:schemeClr val="accent3"/>
                </a:solidFill>
              </a:rPr>
              <a:t>in the most appropriate vehicle</a:t>
            </a:r>
            <a:br>
              <a:rPr lang="en-US" dirty="0">
                <a:solidFill>
                  <a:schemeClr val="accent3"/>
                </a:solidFill>
              </a:rPr>
            </a:br>
            <a:r>
              <a:rPr lang="en-US" sz="1600" dirty="0">
                <a:solidFill>
                  <a:schemeClr val="accent3"/>
                </a:solidFill>
              </a:rPr>
              <a:t>Key considerations</a:t>
            </a:r>
            <a:endParaRPr lang="en-US" dirty="0">
              <a:solidFill>
                <a:schemeClr val="accent3"/>
              </a:solidFill>
            </a:endParaRPr>
          </a:p>
        </p:txBody>
      </p:sp>
      <p:graphicFrame>
        <p:nvGraphicFramePr>
          <p:cNvPr id="2" name="Table 1"/>
          <p:cNvGraphicFramePr>
            <a:graphicFrameLocks noGrp="1"/>
          </p:cNvGraphicFramePr>
          <p:nvPr>
            <p:extLst/>
          </p:nvPr>
        </p:nvGraphicFramePr>
        <p:xfrm>
          <a:off x="304800" y="1499289"/>
          <a:ext cx="8534400" cy="1496786"/>
        </p:xfrm>
        <a:graphic>
          <a:graphicData uri="http://schemas.openxmlformats.org/drawingml/2006/table">
            <a:tbl>
              <a:tblPr firstRow="1" bandRow="1">
                <a:tableStyleId>{5C22544A-7EE6-4342-B048-85BDC9FD1C3A}</a:tableStyleId>
              </a:tblPr>
              <a:tblGrid>
                <a:gridCol w="1580644">
                  <a:extLst>
                    <a:ext uri="{9D8B030D-6E8A-4147-A177-3AD203B41FA5}">
                      <a16:colId xmlns:a16="http://schemas.microsoft.com/office/drawing/2014/main" val="20000"/>
                    </a:ext>
                  </a:extLst>
                </a:gridCol>
                <a:gridCol w="6953756">
                  <a:extLst>
                    <a:ext uri="{9D8B030D-6E8A-4147-A177-3AD203B41FA5}">
                      <a16:colId xmlns:a16="http://schemas.microsoft.com/office/drawing/2014/main" val="20001"/>
                    </a:ext>
                  </a:extLst>
                </a:gridCol>
              </a:tblGrid>
              <a:tr h="282269">
                <a:tc>
                  <a:txBody>
                    <a:bodyPr/>
                    <a:lstStyle/>
                    <a:p>
                      <a:pPr algn="l"/>
                      <a:r>
                        <a:rPr lang="en-US" sz="1200" b="1" kern="1200" dirty="0">
                          <a:solidFill>
                            <a:schemeClr val="tx2"/>
                          </a:solidFill>
                          <a:latin typeface="+mj-lt"/>
                          <a:ea typeface="+mn-ea"/>
                          <a:cs typeface="+mn-cs"/>
                        </a:rPr>
                        <a:t>Characteristic</a:t>
                      </a:r>
                    </a:p>
                  </a:txBody>
                  <a:tcPr marL="45720" marR="45720" anchor="ctr">
                    <a:lnR w="9525" cap="flat" cmpd="sng" algn="ctr">
                      <a:solidFill>
                        <a:schemeClr val="tx2"/>
                      </a:solidFill>
                      <a:prstDash val="solid"/>
                      <a:round/>
                      <a:headEnd type="none" w="med" len="med"/>
                      <a:tailEnd type="none" w="med" len="med"/>
                    </a:lnR>
                    <a:lnB w="9525" cap="flat" cmpd="sng" algn="ctr">
                      <a:solidFill>
                        <a:schemeClr val="tx2"/>
                      </a:solidFill>
                      <a:prstDash val="solid"/>
                      <a:round/>
                      <a:headEnd type="none" w="med" len="med"/>
                      <a:tailEnd type="none" w="med" len="med"/>
                    </a:lnB>
                    <a:solidFill>
                      <a:srgbClr val="D9D9D9"/>
                    </a:solidFill>
                  </a:tcPr>
                </a:tc>
                <a:tc>
                  <a:txBody>
                    <a:bodyPr/>
                    <a:lstStyle/>
                    <a:p>
                      <a:pPr marL="0" indent="0" algn="l">
                        <a:spcBef>
                          <a:spcPts val="400"/>
                        </a:spcBef>
                        <a:buFont typeface="Arial" pitchFamily="34" charset="0"/>
                        <a:buNone/>
                      </a:pPr>
                      <a:r>
                        <a:rPr lang="en-US" sz="1200" b="1" kern="1200" dirty="0">
                          <a:solidFill>
                            <a:schemeClr val="tx2"/>
                          </a:solidFill>
                          <a:latin typeface="+mj-lt"/>
                          <a:ea typeface="+mn-ea"/>
                          <a:cs typeface="+mn-cs"/>
                        </a:rPr>
                        <a:t>Description</a:t>
                      </a:r>
                    </a:p>
                  </a:txBody>
                  <a:tcPr marL="45720" marR="45720" anchor="ctr">
                    <a:lnL w="9525" cap="flat" cmpd="sng" algn="ctr">
                      <a:solidFill>
                        <a:schemeClr val="tx2"/>
                      </a:solidFill>
                      <a:prstDash val="solid"/>
                      <a:round/>
                      <a:headEnd type="none" w="med" len="med"/>
                      <a:tailEnd type="none" w="med" len="med"/>
                    </a:lnL>
                    <a:lnB w="9525" cap="flat" cmpd="sng" algn="ctr">
                      <a:solidFill>
                        <a:schemeClr val="tx2"/>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04839">
                <a:tc>
                  <a:txBody>
                    <a:bodyPr/>
                    <a:lstStyle/>
                    <a:p>
                      <a:pPr algn="l"/>
                      <a:r>
                        <a:rPr lang="en-US" sz="1200" b="1" dirty="0">
                          <a:solidFill>
                            <a:schemeClr val="bg1"/>
                          </a:solidFill>
                          <a:latin typeface="+mj-lt"/>
                        </a:rPr>
                        <a:t>Exposure</a:t>
                      </a:r>
                    </a:p>
                  </a:txBody>
                  <a:tcPr marL="45720" marR="45720" anchor="ctr">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rgbClr val="7F7F7F"/>
                      </a:solidFill>
                      <a:prstDash val="dot"/>
                      <a:round/>
                      <a:headEnd type="none" w="med" len="med"/>
                      <a:tailEnd type="none" w="med" len="med"/>
                    </a:lnB>
                    <a:solidFill>
                      <a:schemeClr val="accent1"/>
                    </a:solidFill>
                  </a:tcPr>
                </a:tc>
                <a:tc>
                  <a:txBody>
                    <a:bodyPr/>
                    <a:lstStyle/>
                    <a:p>
                      <a:r>
                        <a:rPr lang="en-US" sz="1200" dirty="0">
                          <a:solidFill>
                            <a:schemeClr val="tx2"/>
                          </a:solidFill>
                          <a:latin typeface="+mj-lt"/>
                        </a:rPr>
                        <a:t>Identify vehicles that express the desired risk factors or attributes</a:t>
                      </a:r>
                    </a:p>
                  </a:txBody>
                  <a:tcPr marL="45720" marR="45720" anchor="ctr">
                    <a:lnL w="9525" cap="flat" cmpd="sng" algn="ctr">
                      <a:solidFill>
                        <a:schemeClr val="tx2"/>
                      </a:solid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rgbClr val="7F7F7F"/>
                      </a:solidFill>
                      <a:prstDash val="dot"/>
                      <a:round/>
                      <a:headEnd type="none" w="med" len="med"/>
                      <a:tailEnd type="none" w="med" len="med"/>
                    </a:lnB>
                    <a:noFill/>
                  </a:tcPr>
                </a:tc>
                <a:extLst>
                  <a:ext uri="{0D108BD9-81ED-4DB2-BD59-A6C34878D82A}">
                    <a16:rowId xmlns:a16="http://schemas.microsoft.com/office/drawing/2014/main" val="10001"/>
                  </a:ext>
                </a:extLst>
              </a:tr>
              <a:tr h="404839">
                <a:tc>
                  <a:txBody>
                    <a:bodyPr/>
                    <a:lstStyle/>
                    <a:p>
                      <a:pPr algn="l"/>
                      <a:r>
                        <a:rPr lang="en-US" sz="1200" b="1" dirty="0">
                          <a:solidFill>
                            <a:schemeClr val="bg1"/>
                          </a:solidFill>
                          <a:latin typeface="+mj-lt"/>
                        </a:rPr>
                        <a:t>Efficiency</a:t>
                      </a:r>
                    </a:p>
                  </a:txBody>
                  <a:tcPr marL="45720" marR="45720" anchor="ctr">
                    <a:lnR w="9525" cap="flat" cmpd="sng" algn="ctr">
                      <a:solidFill>
                        <a:schemeClr val="tx2"/>
                      </a:solidFill>
                      <a:prstDash val="solid"/>
                      <a:round/>
                      <a:headEnd type="none" w="med" len="med"/>
                      <a:tailEnd type="none" w="med" len="med"/>
                    </a:lnR>
                    <a:lnT w="9525" cap="flat" cmpd="sng" algn="ctr">
                      <a:solidFill>
                        <a:srgbClr val="7F7F7F"/>
                      </a:solidFill>
                      <a:prstDash val="dot"/>
                      <a:round/>
                      <a:headEnd type="none" w="med" len="med"/>
                      <a:tailEnd type="none" w="med" len="med"/>
                    </a:lnT>
                    <a:lnB w="9525" cap="flat" cmpd="sng" algn="ctr">
                      <a:solidFill>
                        <a:srgbClr val="7F7F7F"/>
                      </a:solidFill>
                      <a:prstDash val="dot"/>
                      <a:round/>
                      <a:headEnd type="none" w="med" len="med"/>
                      <a:tailEnd type="none" w="med" len="med"/>
                    </a:lnB>
                    <a:solidFill>
                      <a:schemeClr val="accent2"/>
                    </a:solidFill>
                  </a:tcPr>
                </a:tc>
                <a:tc>
                  <a:txBody>
                    <a:bodyPr/>
                    <a:lstStyle/>
                    <a:p>
                      <a:r>
                        <a:rPr lang="en-US" sz="1200" dirty="0">
                          <a:solidFill>
                            <a:schemeClr val="tx2"/>
                          </a:solidFill>
                          <a:latin typeface="+mj-lt"/>
                        </a:rPr>
                        <a:t>Determine the need for capital-efficiency vs. a vehicle with security selection</a:t>
                      </a:r>
                    </a:p>
                  </a:txBody>
                  <a:tcPr marL="45720" marR="45720" anchor="ctr">
                    <a:lnL w="9525" cap="flat" cmpd="sng" algn="ctr">
                      <a:solidFill>
                        <a:schemeClr val="tx2"/>
                      </a:solidFill>
                      <a:prstDash val="solid"/>
                      <a:round/>
                      <a:headEnd type="none" w="med" len="med"/>
                      <a:tailEnd type="none" w="med" len="med"/>
                    </a:lnL>
                    <a:lnT w="9525" cap="flat" cmpd="sng" algn="ctr">
                      <a:solidFill>
                        <a:srgbClr val="7F7F7F"/>
                      </a:solidFill>
                      <a:prstDash val="dot"/>
                      <a:round/>
                      <a:headEnd type="none" w="med" len="med"/>
                      <a:tailEnd type="none" w="med" len="med"/>
                    </a:lnT>
                    <a:lnB w="9525" cap="flat" cmpd="sng" algn="ctr">
                      <a:solidFill>
                        <a:srgbClr val="7F7F7F"/>
                      </a:solidFill>
                      <a:prstDash val="dot"/>
                      <a:round/>
                      <a:headEnd type="none" w="med" len="med"/>
                      <a:tailEnd type="none" w="med" len="med"/>
                    </a:lnB>
                    <a:noFill/>
                  </a:tcPr>
                </a:tc>
                <a:extLst>
                  <a:ext uri="{0D108BD9-81ED-4DB2-BD59-A6C34878D82A}">
                    <a16:rowId xmlns:a16="http://schemas.microsoft.com/office/drawing/2014/main" val="10002"/>
                  </a:ext>
                </a:extLst>
              </a:tr>
              <a:tr h="404839">
                <a:tc>
                  <a:txBody>
                    <a:bodyPr/>
                    <a:lstStyle/>
                    <a:p>
                      <a:pPr algn="l"/>
                      <a:r>
                        <a:rPr lang="en-US" sz="1200" b="1" dirty="0">
                          <a:solidFill>
                            <a:schemeClr val="bg1"/>
                          </a:solidFill>
                          <a:latin typeface="+mj-lt"/>
                        </a:rPr>
                        <a:t>Cost</a:t>
                      </a:r>
                    </a:p>
                  </a:txBody>
                  <a:tcPr marL="45720" marR="45720" anchor="ctr">
                    <a:lnR w="9525" cap="flat" cmpd="sng" algn="ctr">
                      <a:solidFill>
                        <a:schemeClr val="tx2"/>
                      </a:solidFill>
                      <a:prstDash val="solid"/>
                      <a:round/>
                      <a:headEnd type="none" w="med" len="med"/>
                      <a:tailEnd type="none" w="med" len="med"/>
                    </a:lnR>
                    <a:lnT w="9525" cap="flat" cmpd="sng" algn="ctr">
                      <a:solidFill>
                        <a:srgbClr val="7F7F7F"/>
                      </a:solidFill>
                      <a:prstDash val="dot"/>
                      <a:round/>
                      <a:headEnd type="none" w="med" len="med"/>
                      <a:tailEnd type="none" w="med" len="med"/>
                    </a:lnT>
                    <a:lnB w="9525" cap="flat" cmpd="sng" algn="ctr">
                      <a:solidFill>
                        <a:schemeClr val="tx2"/>
                      </a:solidFill>
                      <a:prstDash val="solid"/>
                      <a:round/>
                      <a:headEnd type="none" w="med" len="med"/>
                      <a:tailEnd type="none" w="med" len="med"/>
                    </a:lnB>
                    <a:solidFill>
                      <a:schemeClr val="accent3"/>
                    </a:solidFill>
                  </a:tcPr>
                </a:tc>
                <a:tc>
                  <a:txBody>
                    <a:bodyPr/>
                    <a:lstStyle/>
                    <a:p>
                      <a:r>
                        <a:rPr lang="en-US" sz="1200" dirty="0">
                          <a:solidFill>
                            <a:schemeClr val="tx2"/>
                          </a:solidFill>
                          <a:latin typeface="+mj-lt"/>
                        </a:rPr>
                        <a:t>Find opportunities to minimize expense ratio and transaction costs</a:t>
                      </a:r>
                    </a:p>
                  </a:txBody>
                  <a:tcPr marL="45720" marR="45720" anchor="ctr">
                    <a:lnL w="9525" cap="flat" cmpd="sng" algn="ctr">
                      <a:solidFill>
                        <a:schemeClr val="tx2"/>
                      </a:solidFill>
                      <a:prstDash val="solid"/>
                      <a:round/>
                      <a:headEnd type="none" w="med" len="med"/>
                      <a:tailEnd type="none" w="med" len="med"/>
                    </a:lnL>
                    <a:lnT w="9525" cap="flat" cmpd="sng" algn="ctr">
                      <a:solidFill>
                        <a:srgbClr val="7F7F7F"/>
                      </a:solidFill>
                      <a:prstDash val="dot"/>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6" name="Text Placeholder 3"/>
          <p:cNvSpPr>
            <a:spLocks noGrp="1"/>
          </p:cNvSpPr>
          <p:nvPr>
            <p:ph type="body" sz="quarter" idx="15"/>
          </p:nvPr>
        </p:nvSpPr>
        <p:spPr>
          <a:xfrm>
            <a:off x="124326" y="597600"/>
            <a:ext cx="8534400" cy="5274871"/>
          </a:xfrm>
        </p:spPr>
        <p:txBody>
          <a:bodyPr/>
          <a:lstStyle/>
          <a:p>
            <a:pPr lvl="1"/>
            <a:endParaRPr lang="en-US" dirty="0">
              <a:solidFill>
                <a:srgbClr val="E31B23"/>
              </a:solidFill>
            </a:endParaRPr>
          </a:p>
          <a:p>
            <a:pPr lvl="1"/>
            <a:r>
              <a:rPr lang="en-US" dirty="0"/>
              <a:t>Our underlying vehicle selection process is primarily driven by exposure, efficiency, and cost</a:t>
            </a:r>
          </a:p>
          <a:p>
            <a:pPr lvl="1"/>
            <a:r>
              <a:rPr lang="en-US" dirty="0"/>
              <a:t>We often incorporate active mutual funds with unique exposures or a proven track record of outperformance</a:t>
            </a:r>
          </a:p>
        </p:txBody>
      </p:sp>
      <p:sp>
        <p:nvSpPr>
          <p:cNvPr id="214" name="Footer Placeholder 213"/>
          <p:cNvSpPr>
            <a:spLocks noGrp="1"/>
          </p:cNvSpPr>
          <p:nvPr>
            <p:ph type="ftr" sz="quarter" idx="14"/>
          </p:nvPr>
        </p:nvSpPr>
        <p:spPr/>
        <p:txBody>
          <a:bodyPr/>
          <a:lstStyle/>
          <a:p>
            <a:r>
              <a:rPr lang="en-US"/>
              <a:t>FOR FINANCIAL PROFESSIONAL USE ONLY - PROPRIETARY AND CONFIDENTIAL</a:t>
            </a:r>
            <a:endParaRPr lang="en-US" dirty="0"/>
          </a:p>
        </p:txBody>
      </p:sp>
      <p:sp>
        <p:nvSpPr>
          <p:cNvPr id="215" name="Slide Number Placeholder 214"/>
          <p:cNvSpPr>
            <a:spLocks noGrp="1"/>
          </p:cNvSpPr>
          <p:nvPr>
            <p:ph type="sldNum" sz="quarter" idx="13"/>
          </p:nvPr>
        </p:nvSpPr>
        <p:spPr/>
        <p:txBody>
          <a:bodyPr/>
          <a:lstStyle/>
          <a:p>
            <a:fld id="{C0531ADF-2191-45C5-9D71-08764BF86A6F}" type="slidenum">
              <a:rPr lang="en-US" smtClean="0"/>
              <a:pPr/>
              <a:t>14</a:t>
            </a:fld>
            <a:endParaRPr lang="en-US"/>
          </a:p>
        </p:txBody>
      </p:sp>
      <p:sp>
        <p:nvSpPr>
          <p:cNvPr id="229" name="Rectangle 228"/>
          <p:cNvSpPr/>
          <p:nvPr/>
        </p:nvSpPr>
        <p:spPr>
          <a:xfrm>
            <a:off x="304800" y="3549174"/>
            <a:ext cx="8534399" cy="307777"/>
          </a:xfrm>
          <a:prstGeom prst="rect">
            <a:avLst/>
          </a:prstGeom>
        </p:spPr>
        <p:txBody>
          <a:bodyPr wrap="square">
            <a:spAutoFit/>
          </a:bodyPr>
          <a:lstStyle/>
          <a:p>
            <a:pPr marL="0" lvl="1">
              <a:buClr>
                <a:srgbClr val="00467F"/>
              </a:buClr>
            </a:pPr>
            <a:r>
              <a:rPr lang="en-US" sz="1400" b="1" dirty="0">
                <a:solidFill>
                  <a:schemeClr val="tx2"/>
                </a:solidFill>
              </a:rPr>
              <a:t>Leverages a wide, global opportunity set of over 300 iShares ETFs &amp; 600 BlackRock mutual funds</a:t>
            </a:r>
            <a:endParaRPr lang="en-US" sz="1200" b="1" dirty="0">
              <a:solidFill>
                <a:schemeClr val="accent1"/>
              </a:solidFill>
            </a:endParaRPr>
          </a:p>
        </p:txBody>
      </p:sp>
      <p:grpSp>
        <p:nvGrpSpPr>
          <p:cNvPr id="253" name="Group 252"/>
          <p:cNvGrpSpPr/>
          <p:nvPr/>
        </p:nvGrpSpPr>
        <p:grpSpPr>
          <a:xfrm>
            <a:off x="2767895" y="4507857"/>
            <a:ext cx="3543102" cy="1122796"/>
            <a:chOff x="2469779" y="4065613"/>
            <a:chExt cx="3650461" cy="1265196"/>
          </a:xfrm>
          <a:solidFill>
            <a:schemeClr val="bg1"/>
          </a:solidFill>
        </p:grpSpPr>
        <p:sp>
          <p:nvSpPr>
            <p:cNvPr id="236" name="Rounded Rectangle 235"/>
            <p:cNvSpPr/>
            <p:nvPr/>
          </p:nvSpPr>
          <p:spPr>
            <a:xfrm>
              <a:off x="2469779" y="4065613"/>
              <a:ext cx="797794" cy="553306"/>
            </a:xfrm>
            <a:prstGeom prst="roundRect">
              <a:avLst/>
            </a:prstGeom>
            <a:grpFill/>
            <a:ln w="1905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14000"/>
                </a:lnSpc>
                <a:buClr>
                  <a:schemeClr val="tx2"/>
                </a:buClr>
                <a:buSzPct val="110000"/>
              </a:pPr>
              <a:r>
                <a:rPr lang="en-US" sz="1000" b="1" kern="0" dirty="0">
                  <a:solidFill>
                    <a:schemeClr val="tx2"/>
                  </a:solidFill>
                </a:rPr>
                <a:t>Core</a:t>
              </a:r>
            </a:p>
            <a:p>
              <a:pPr algn="ctr">
                <a:lnSpc>
                  <a:spcPct val="114000"/>
                </a:lnSpc>
                <a:buClr>
                  <a:schemeClr val="tx2"/>
                </a:buClr>
                <a:buSzPct val="110000"/>
              </a:pPr>
              <a:endParaRPr lang="en-US" sz="800" b="1" kern="0" dirty="0">
                <a:solidFill>
                  <a:schemeClr val="tx2"/>
                </a:solidFill>
              </a:endParaRPr>
            </a:p>
            <a:p>
              <a:pPr algn="ctr">
                <a:lnSpc>
                  <a:spcPct val="114000"/>
                </a:lnSpc>
                <a:buClr>
                  <a:schemeClr val="tx2"/>
                </a:buClr>
                <a:buSzPct val="110000"/>
              </a:pPr>
              <a:r>
                <a:rPr lang="en-US" sz="800" b="1" kern="0" dirty="0">
                  <a:solidFill>
                    <a:schemeClr val="tx2"/>
                  </a:solidFill>
                </a:rPr>
                <a:t>25</a:t>
              </a:r>
              <a:endParaRPr lang="en-US" sz="1100" b="1" kern="0" dirty="0">
                <a:solidFill>
                  <a:schemeClr val="tx2"/>
                </a:solidFill>
              </a:endParaRPr>
            </a:p>
          </p:txBody>
        </p:sp>
        <p:sp>
          <p:nvSpPr>
            <p:cNvPr id="237" name="Rounded Rectangle 236"/>
            <p:cNvSpPr/>
            <p:nvPr/>
          </p:nvSpPr>
          <p:spPr>
            <a:xfrm>
              <a:off x="3420668" y="4065613"/>
              <a:ext cx="797794" cy="553306"/>
            </a:xfrm>
            <a:prstGeom prst="roundRect">
              <a:avLst/>
            </a:prstGeom>
            <a:grpFill/>
            <a:ln w="1905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14000"/>
                </a:lnSpc>
                <a:buClr>
                  <a:schemeClr val="tx2"/>
                </a:buClr>
                <a:buSzPct val="110000"/>
              </a:pPr>
              <a:r>
                <a:rPr lang="en-US" sz="1000" b="1" kern="0" dirty="0">
                  <a:solidFill>
                    <a:schemeClr val="tx2"/>
                  </a:solidFill>
                </a:rPr>
                <a:t>Sector</a:t>
              </a:r>
            </a:p>
            <a:p>
              <a:pPr algn="ctr">
                <a:lnSpc>
                  <a:spcPct val="114000"/>
                </a:lnSpc>
                <a:buClr>
                  <a:schemeClr val="tx2"/>
                </a:buClr>
                <a:buSzPct val="110000"/>
              </a:pPr>
              <a:endParaRPr lang="en-US" sz="800" b="1" kern="0" dirty="0">
                <a:solidFill>
                  <a:schemeClr val="tx2"/>
                </a:solidFill>
              </a:endParaRPr>
            </a:p>
            <a:p>
              <a:pPr algn="ctr">
                <a:lnSpc>
                  <a:spcPct val="114000"/>
                </a:lnSpc>
                <a:buClr>
                  <a:schemeClr val="tx2"/>
                </a:buClr>
                <a:buSzPct val="110000"/>
              </a:pPr>
              <a:r>
                <a:rPr lang="en-US" sz="800" b="1" kern="0" dirty="0">
                  <a:solidFill>
                    <a:schemeClr val="tx2"/>
                  </a:solidFill>
                </a:rPr>
                <a:t>66</a:t>
              </a:r>
              <a:endParaRPr lang="en-US" sz="1100" b="1" kern="0" dirty="0">
                <a:solidFill>
                  <a:schemeClr val="tx2"/>
                </a:solidFill>
              </a:endParaRPr>
            </a:p>
          </p:txBody>
        </p:sp>
        <p:sp>
          <p:nvSpPr>
            <p:cNvPr id="238" name="Rounded Rectangle 237"/>
            <p:cNvSpPr/>
            <p:nvPr/>
          </p:nvSpPr>
          <p:spPr>
            <a:xfrm>
              <a:off x="2469779" y="4777503"/>
              <a:ext cx="797794" cy="553306"/>
            </a:xfrm>
            <a:prstGeom prst="roundRect">
              <a:avLst/>
            </a:prstGeom>
            <a:grpFill/>
            <a:ln w="1905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14000"/>
                </a:lnSpc>
                <a:buClr>
                  <a:schemeClr val="tx2"/>
                </a:buClr>
                <a:buSzPct val="110000"/>
              </a:pPr>
              <a:r>
                <a:rPr lang="en-US" sz="1000" b="1" kern="0" dirty="0">
                  <a:solidFill>
                    <a:schemeClr val="tx2"/>
                  </a:solidFill>
                </a:rPr>
                <a:t>Country</a:t>
              </a:r>
            </a:p>
            <a:p>
              <a:pPr algn="ctr">
                <a:lnSpc>
                  <a:spcPct val="114000"/>
                </a:lnSpc>
                <a:buClr>
                  <a:schemeClr val="tx2"/>
                </a:buClr>
                <a:buSzPct val="110000"/>
              </a:pPr>
              <a:endParaRPr lang="en-US" sz="800" b="1" kern="0" dirty="0">
                <a:solidFill>
                  <a:schemeClr val="tx2"/>
                </a:solidFill>
              </a:endParaRPr>
            </a:p>
            <a:p>
              <a:pPr algn="ctr">
                <a:lnSpc>
                  <a:spcPct val="114000"/>
                </a:lnSpc>
                <a:buClr>
                  <a:schemeClr val="tx2"/>
                </a:buClr>
                <a:buSzPct val="110000"/>
              </a:pPr>
              <a:r>
                <a:rPr lang="en-US" sz="800" b="1" kern="0" dirty="0">
                  <a:solidFill>
                    <a:schemeClr val="tx2"/>
                  </a:solidFill>
                </a:rPr>
                <a:t>65</a:t>
              </a:r>
              <a:endParaRPr lang="en-US" sz="1100" b="1" kern="0" dirty="0">
                <a:solidFill>
                  <a:schemeClr val="tx2"/>
                </a:solidFill>
              </a:endParaRPr>
            </a:p>
          </p:txBody>
        </p:sp>
        <p:sp>
          <p:nvSpPr>
            <p:cNvPr id="239" name="Rounded Rectangle 238"/>
            <p:cNvSpPr/>
            <p:nvPr/>
          </p:nvSpPr>
          <p:spPr>
            <a:xfrm>
              <a:off x="3420668" y="4777503"/>
              <a:ext cx="797794" cy="553306"/>
            </a:xfrm>
            <a:prstGeom prst="roundRect">
              <a:avLst/>
            </a:prstGeom>
            <a:grpFill/>
            <a:ln w="1905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14000"/>
                </a:lnSpc>
                <a:buClr>
                  <a:schemeClr val="tx2"/>
                </a:buClr>
                <a:buSzPct val="110000"/>
              </a:pPr>
              <a:r>
                <a:rPr lang="en-US" sz="1000" b="1" kern="0" dirty="0">
                  <a:solidFill>
                    <a:schemeClr val="tx2"/>
                  </a:solidFill>
                </a:rPr>
                <a:t>Industry</a:t>
              </a:r>
            </a:p>
            <a:p>
              <a:pPr algn="ctr">
                <a:lnSpc>
                  <a:spcPct val="114000"/>
                </a:lnSpc>
                <a:buClr>
                  <a:schemeClr val="tx2"/>
                </a:buClr>
                <a:buSzPct val="110000"/>
              </a:pPr>
              <a:endParaRPr lang="en-US" sz="800" b="1" kern="0" dirty="0">
                <a:solidFill>
                  <a:schemeClr val="tx2"/>
                </a:solidFill>
              </a:endParaRPr>
            </a:p>
            <a:p>
              <a:pPr algn="ctr">
                <a:lnSpc>
                  <a:spcPct val="114000"/>
                </a:lnSpc>
                <a:buClr>
                  <a:schemeClr val="tx2"/>
                </a:buClr>
                <a:buSzPct val="110000"/>
              </a:pPr>
              <a:r>
                <a:rPr lang="en-US" sz="800" b="1" kern="0" dirty="0">
                  <a:solidFill>
                    <a:schemeClr val="tx2"/>
                  </a:solidFill>
                </a:rPr>
                <a:t>17</a:t>
              </a:r>
              <a:endParaRPr lang="en-US" sz="1100" b="1" kern="0" dirty="0">
                <a:solidFill>
                  <a:schemeClr val="tx2"/>
                </a:solidFill>
              </a:endParaRPr>
            </a:p>
          </p:txBody>
        </p:sp>
        <p:sp>
          <p:nvSpPr>
            <p:cNvPr id="240" name="Rounded Rectangle 239"/>
            <p:cNvSpPr/>
            <p:nvPr/>
          </p:nvSpPr>
          <p:spPr>
            <a:xfrm>
              <a:off x="4371557" y="4065613"/>
              <a:ext cx="797794" cy="553306"/>
            </a:xfrm>
            <a:prstGeom prst="roundRect">
              <a:avLst/>
            </a:prstGeom>
            <a:grpFill/>
            <a:ln w="1905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14000"/>
                </a:lnSpc>
                <a:buClr>
                  <a:schemeClr val="tx2"/>
                </a:buClr>
                <a:buSzPct val="110000"/>
              </a:pPr>
              <a:r>
                <a:rPr lang="en-US" sz="1000" b="1" kern="0" dirty="0">
                  <a:solidFill>
                    <a:schemeClr val="tx2"/>
                  </a:solidFill>
                </a:rPr>
                <a:t>Smart</a:t>
              </a:r>
            </a:p>
            <a:p>
              <a:pPr algn="ctr">
                <a:lnSpc>
                  <a:spcPct val="114000"/>
                </a:lnSpc>
                <a:buClr>
                  <a:schemeClr val="tx2"/>
                </a:buClr>
                <a:buSzPct val="110000"/>
              </a:pPr>
              <a:r>
                <a:rPr lang="en-US" sz="1000" b="1" kern="0" dirty="0">
                  <a:solidFill>
                    <a:schemeClr val="tx2"/>
                  </a:solidFill>
                </a:rPr>
                <a:t>Beta</a:t>
              </a:r>
              <a:endParaRPr lang="en-US" sz="800" b="1" kern="0" dirty="0">
                <a:solidFill>
                  <a:schemeClr val="tx2"/>
                </a:solidFill>
              </a:endParaRPr>
            </a:p>
            <a:p>
              <a:pPr algn="ctr">
                <a:lnSpc>
                  <a:spcPct val="114000"/>
                </a:lnSpc>
                <a:buClr>
                  <a:schemeClr val="tx2"/>
                </a:buClr>
                <a:buSzPct val="110000"/>
              </a:pPr>
              <a:r>
                <a:rPr lang="en-US" sz="800" b="1" kern="0" dirty="0">
                  <a:solidFill>
                    <a:schemeClr val="tx2"/>
                  </a:solidFill>
                </a:rPr>
                <a:t>48</a:t>
              </a:r>
              <a:endParaRPr lang="en-US" sz="1100" b="1" kern="0" dirty="0">
                <a:solidFill>
                  <a:schemeClr val="tx2"/>
                </a:solidFill>
              </a:endParaRPr>
            </a:p>
          </p:txBody>
        </p:sp>
        <p:sp>
          <p:nvSpPr>
            <p:cNvPr id="241" name="Rounded Rectangle 240"/>
            <p:cNvSpPr/>
            <p:nvPr/>
          </p:nvSpPr>
          <p:spPr>
            <a:xfrm>
              <a:off x="5322446" y="4065613"/>
              <a:ext cx="797794" cy="553306"/>
            </a:xfrm>
            <a:prstGeom prst="roundRect">
              <a:avLst/>
            </a:prstGeom>
            <a:grpFill/>
            <a:ln w="1905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14000"/>
                </a:lnSpc>
                <a:buClr>
                  <a:schemeClr val="tx2"/>
                </a:buClr>
                <a:buSzPct val="110000"/>
              </a:pPr>
              <a:r>
                <a:rPr lang="en-US" sz="1000" b="1" kern="0" dirty="0">
                  <a:solidFill>
                    <a:schemeClr val="tx2"/>
                  </a:solidFill>
                </a:rPr>
                <a:t>Equity</a:t>
              </a:r>
            </a:p>
            <a:p>
              <a:pPr algn="ctr">
                <a:lnSpc>
                  <a:spcPct val="114000"/>
                </a:lnSpc>
                <a:buClr>
                  <a:schemeClr val="tx2"/>
                </a:buClr>
                <a:buSzPct val="110000"/>
              </a:pPr>
              <a:r>
                <a:rPr lang="en-US" sz="1000" b="1" kern="0" dirty="0">
                  <a:solidFill>
                    <a:schemeClr val="tx2"/>
                  </a:solidFill>
                </a:rPr>
                <a:t>Income</a:t>
              </a:r>
              <a:endParaRPr lang="en-US" sz="800" b="1" kern="0" dirty="0">
                <a:solidFill>
                  <a:schemeClr val="tx2"/>
                </a:solidFill>
              </a:endParaRPr>
            </a:p>
            <a:p>
              <a:pPr algn="ctr">
                <a:lnSpc>
                  <a:spcPct val="114000"/>
                </a:lnSpc>
                <a:buClr>
                  <a:schemeClr val="tx2"/>
                </a:buClr>
                <a:buSzPct val="110000"/>
              </a:pPr>
              <a:r>
                <a:rPr lang="en-US" sz="800" b="1" kern="0" dirty="0">
                  <a:solidFill>
                    <a:schemeClr val="tx2"/>
                  </a:solidFill>
                </a:rPr>
                <a:t>10</a:t>
              </a:r>
              <a:endParaRPr lang="en-US" sz="1100" b="1" kern="0" dirty="0">
                <a:solidFill>
                  <a:schemeClr val="tx2"/>
                </a:solidFill>
              </a:endParaRPr>
            </a:p>
          </p:txBody>
        </p:sp>
        <p:sp>
          <p:nvSpPr>
            <p:cNvPr id="242" name="Rounded Rectangle 241"/>
            <p:cNvSpPr/>
            <p:nvPr/>
          </p:nvSpPr>
          <p:spPr>
            <a:xfrm>
              <a:off x="4371557" y="4777503"/>
              <a:ext cx="797794" cy="553306"/>
            </a:xfrm>
            <a:prstGeom prst="roundRect">
              <a:avLst/>
            </a:prstGeom>
            <a:grpFill/>
            <a:ln w="1905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14000"/>
                </a:lnSpc>
                <a:buClr>
                  <a:schemeClr val="tx2"/>
                </a:buClr>
                <a:buSzPct val="110000"/>
              </a:pPr>
              <a:r>
                <a:rPr lang="en-US" sz="1000" b="1" kern="0" dirty="0">
                  <a:solidFill>
                    <a:schemeClr val="tx2"/>
                  </a:solidFill>
                </a:rPr>
                <a:t>Minimum</a:t>
              </a:r>
            </a:p>
            <a:p>
              <a:pPr algn="ctr">
                <a:lnSpc>
                  <a:spcPct val="114000"/>
                </a:lnSpc>
                <a:buClr>
                  <a:schemeClr val="tx2"/>
                </a:buClr>
                <a:buSzPct val="110000"/>
              </a:pPr>
              <a:r>
                <a:rPr lang="en-US" sz="1000" b="1" kern="0" dirty="0">
                  <a:solidFill>
                    <a:schemeClr val="tx2"/>
                  </a:solidFill>
                </a:rPr>
                <a:t>Volatility</a:t>
              </a:r>
              <a:endParaRPr lang="en-US" sz="800" b="1" kern="0" dirty="0">
                <a:solidFill>
                  <a:schemeClr val="tx2"/>
                </a:solidFill>
              </a:endParaRPr>
            </a:p>
            <a:p>
              <a:pPr algn="ctr">
                <a:lnSpc>
                  <a:spcPct val="114000"/>
                </a:lnSpc>
                <a:buClr>
                  <a:schemeClr val="tx2"/>
                </a:buClr>
                <a:buSzPct val="110000"/>
              </a:pPr>
              <a:r>
                <a:rPr lang="en-US" sz="800" b="1" kern="0" dirty="0">
                  <a:solidFill>
                    <a:schemeClr val="tx2"/>
                  </a:solidFill>
                </a:rPr>
                <a:t>12</a:t>
              </a:r>
              <a:endParaRPr lang="en-US" sz="1100" b="1" kern="0" dirty="0">
                <a:solidFill>
                  <a:schemeClr val="tx2"/>
                </a:solidFill>
              </a:endParaRPr>
            </a:p>
          </p:txBody>
        </p:sp>
        <p:sp>
          <p:nvSpPr>
            <p:cNvPr id="243" name="Rounded Rectangle 242"/>
            <p:cNvSpPr/>
            <p:nvPr/>
          </p:nvSpPr>
          <p:spPr>
            <a:xfrm>
              <a:off x="5322446" y="4777503"/>
              <a:ext cx="797794" cy="553306"/>
            </a:xfrm>
            <a:prstGeom prst="roundRect">
              <a:avLst/>
            </a:prstGeom>
            <a:grpFill/>
            <a:ln w="1905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14000"/>
                </a:lnSpc>
                <a:buClr>
                  <a:schemeClr val="tx2"/>
                </a:buClr>
                <a:buSzPct val="110000"/>
              </a:pPr>
              <a:r>
                <a:rPr lang="en-US" sz="1000" b="1" kern="0" dirty="0">
                  <a:solidFill>
                    <a:schemeClr val="tx2"/>
                  </a:solidFill>
                </a:rPr>
                <a:t>Sustainable</a:t>
              </a:r>
              <a:endParaRPr lang="en-US" sz="800" b="1" kern="0" dirty="0">
                <a:solidFill>
                  <a:schemeClr val="tx2"/>
                </a:solidFill>
              </a:endParaRPr>
            </a:p>
            <a:p>
              <a:pPr algn="ctr">
                <a:lnSpc>
                  <a:spcPct val="114000"/>
                </a:lnSpc>
                <a:buClr>
                  <a:schemeClr val="tx2"/>
                </a:buClr>
                <a:buSzPct val="110000"/>
              </a:pPr>
              <a:endParaRPr lang="en-US" sz="800" b="1" kern="0" dirty="0">
                <a:solidFill>
                  <a:schemeClr val="tx2"/>
                </a:solidFill>
              </a:endParaRPr>
            </a:p>
            <a:p>
              <a:pPr algn="ctr">
                <a:lnSpc>
                  <a:spcPct val="114000"/>
                </a:lnSpc>
                <a:buClr>
                  <a:schemeClr val="tx2"/>
                </a:buClr>
                <a:buSzPct val="110000"/>
              </a:pPr>
              <a:r>
                <a:rPr lang="en-US" sz="800" b="1" kern="0" dirty="0">
                  <a:solidFill>
                    <a:schemeClr val="tx2"/>
                  </a:solidFill>
                </a:rPr>
                <a:t>10</a:t>
              </a:r>
              <a:endParaRPr lang="en-US" sz="1100" b="1" kern="0" dirty="0">
                <a:solidFill>
                  <a:schemeClr val="tx2"/>
                </a:solidFill>
              </a:endParaRPr>
            </a:p>
          </p:txBody>
        </p:sp>
      </p:grpSp>
      <p:grpSp>
        <p:nvGrpSpPr>
          <p:cNvPr id="252" name="Group 251"/>
          <p:cNvGrpSpPr/>
          <p:nvPr/>
        </p:nvGrpSpPr>
        <p:grpSpPr>
          <a:xfrm>
            <a:off x="6869828" y="4507857"/>
            <a:ext cx="1697257" cy="1122796"/>
            <a:chOff x="6457449" y="4065613"/>
            <a:chExt cx="1748686" cy="1265196"/>
          </a:xfrm>
          <a:solidFill>
            <a:schemeClr val="bg1"/>
          </a:solidFill>
        </p:grpSpPr>
        <p:sp>
          <p:nvSpPr>
            <p:cNvPr id="244" name="Rounded Rectangle 243"/>
            <p:cNvSpPr/>
            <p:nvPr/>
          </p:nvSpPr>
          <p:spPr>
            <a:xfrm>
              <a:off x="6457449" y="4065613"/>
              <a:ext cx="797794" cy="553306"/>
            </a:xfrm>
            <a:prstGeom prst="roundRect">
              <a:avLst/>
            </a:prstGeom>
            <a:grpFill/>
            <a:ln w="19050" cap="flat" cmpd="sng" algn="ctr">
              <a:solidFill>
                <a:schemeClr val="accent3"/>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14000"/>
                </a:lnSpc>
                <a:buClr>
                  <a:schemeClr val="tx2"/>
                </a:buClr>
                <a:buSzPct val="110000"/>
              </a:pPr>
              <a:r>
                <a:rPr lang="en-US" sz="1000" b="1" kern="0" dirty="0">
                  <a:solidFill>
                    <a:schemeClr val="tx2"/>
                  </a:solidFill>
                </a:rPr>
                <a:t>United States</a:t>
              </a:r>
              <a:endParaRPr lang="en-US" sz="800" b="1" kern="0" dirty="0">
                <a:solidFill>
                  <a:schemeClr val="tx2"/>
                </a:solidFill>
              </a:endParaRPr>
            </a:p>
            <a:p>
              <a:pPr algn="ctr">
                <a:lnSpc>
                  <a:spcPct val="114000"/>
                </a:lnSpc>
                <a:buClr>
                  <a:schemeClr val="tx2"/>
                </a:buClr>
                <a:buSzPct val="110000"/>
              </a:pPr>
              <a:r>
                <a:rPr lang="en-US" sz="800" b="1" kern="0" dirty="0">
                  <a:solidFill>
                    <a:schemeClr val="tx2"/>
                  </a:solidFill>
                </a:rPr>
                <a:t>172</a:t>
              </a:r>
              <a:endParaRPr lang="en-US" sz="1100" b="1" kern="0" dirty="0">
                <a:solidFill>
                  <a:schemeClr val="tx2"/>
                </a:solidFill>
              </a:endParaRPr>
            </a:p>
          </p:txBody>
        </p:sp>
        <p:sp>
          <p:nvSpPr>
            <p:cNvPr id="245" name="Rounded Rectangle 244"/>
            <p:cNvSpPr/>
            <p:nvPr/>
          </p:nvSpPr>
          <p:spPr>
            <a:xfrm>
              <a:off x="7408341" y="4065613"/>
              <a:ext cx="797794" cy="553306"/>
            </a:xfrm>
            <a:prstGeom prst="roundRect">
              <a:avLst/>
            </a:prstGeom>
            <a:grpFill/>
            <a:ln w="19050" cap="flat" cmpd="sng" algn="ctr">
              <a:solidFill>
                <a:schemeClr val="accent3"/>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14000"/>
                </a:lnSpc>
                <a:buClr>
                  <a:schemeClr val="tx2"/>
                </a:buClr>
                <a:buSzPct val="110000"/>
              </a:pPr>
              <a:r>
                <a:rPr lang="en-US" sz="1000" b="1" kern="0" dirty="0">
                  <a:solidFill>
                    <a:schemeClr val="tx2"/>
                  </a:solidFill>
                </a:rPr>
                <a:t>Global</a:t>
              </a:r>
            </a:p>
            <a:p>
              <a:pPr algn="ctr">
                <a:lnSpc>
                  <a:spcPct val="114000"/>
                </a:lnSpc>
                <a:buClr>
                  <a:schemeClr val="tx2"/>
                </a:buClr>
                <a:buSzPct val="110000"/>
              </a:pPr>
              <a:endParaRPr lang="en-US" sz="800" b="1" kern="0" dirty="0">
                <a:solidFill>
                  <a:schemeClr val="tx2"/>
                </a:solidFill>
              </a:endParaRPr>
            </a:p>
            <a:p>
              <a:pPr algn="ctr">
                <a:lnSpc>
                  <a:spcPct val="114000"/>
                </a:lnSpc>
                <a:buClr>
                  <a:schemeClr val="tx2"/>
                </a:buClr>
                <a:buSzPct val="110000"/>
              </a:pPr>
              <a:r>
                <a:rPr lang="en-US" sz="800" b="1" kern="0" dirty="0">
                  <a:solidFill>
                    <a:schemeClr val="tx2"/>
                  </a:solidFill>
                </a:rPr>
                <a:t>90</a:t>
              </a:r>
              <a:endParaRPr lang="en-US" sz="1100" b="1" kern="0" dirty="0">
                <a:solidFill>
                  <a:schemeClr val="tx2"/>
                </a:solidFill>
              </a:endParaRPr>
            </a:p>
          </p:txBody>
        </p:sp>
        <p:sp>
          <p:nvSpPr>
            <p:cNvPr id="246" name="Rounded Rectangle 245"/>
            <p:cNvSpPr/>
            <p:nvPr/>
          </p:nvSpPr>
          <p:spPr>
            <a:xfrm>
              <a:off x="6457449" y="4777503"/>
              <a:ext cx="797794" cy="553306"/>
            </a:xfrm>
            <a:prstGeom prst="roundRect">
              <a:avLst/>
            </a:prstGeom>
            <a:grpFill/>
            <a:ln w="19050" cap="flat" cmpd="sng" algn="ctr">
              <a:solidFill>
                <a:schemeClr val="accent3"/>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14000"/>
                </a:lnSpc>
                <a:buClr>
                  <a:schemeClr val="tx2"/>
                </a:buClr>
                <a:buSzPct val="110000"/>
              </a:pPr>
              <a:r>
                <a:rPr lang="en-US" sz="1000" b="1" kern="0" dirty="0">
                  <a:solidFill>
                    <a:schemeClr val="tx2"/>
                  </a:solidFill>
                </a:rPr>
                <a:t>Europe</a:t>
              </a:r>
            </a:p>
            <a:p>
              <a:pPr algn="ctr">
                <a:lnSpc>
                  <a:spcPct val="114000"/>
                </a:lnSpc>
                <a:buClr>
                  <a:schemeClr val="tx2"/>
                </a:buClr>
                <a:buSzPct val="110000"/>
              </a:pPr>
              <a:endParaRPr lang="en-US" sz="800" b="1" kern="0" dirty="0">
                <a:solidFill>
                  <a:schemeClr val="tx2"/>
                </a:solidFill>
              </a:endParaRPr>
            </a:p>
            <a:p>
              <a:pPr algn="ctr">
                <a:lnSpc>
                  <a:spcPct val="114000"/>
                </a:lnSpc>
                <a:buClr>
                  <a:schemeClr val="tx2"/>
                </a:buClr>
                <a:buSzPct val="110000"/>
              </a:pPr>
              <a:r>
                <a:rPr lang="en-US" sz="800" b="1" kern="0" dirty="0">
                  <a:solidFill>
                    <a:schemeClr val="tx2"/>
                  </a:solidFill>
                </a:rPr>
                <a:t>36</a:t>
              </a:r>
              <a:endParaRPr lang="en-US" sz="1100" b="1" kern="0" dirty="0">
                <a:solidFill>
                  <a:schemeClr val="tx2"/>
                </a:solidFill>
              </a:endParaRPr>
            </a:p>
          </p:txBody>
        </p:sp>
        <p:sp>
          <p:nvSpPr>
            <p:cNvPr id="247" name="Rounded Rectangle 246"/>
            <p:cNvSpPr/>
            <p:nvPr/>
          </p:nvSpPr>
          <p:spPr>
            <a:xfrm>
              <a:off x="7408341" y="4777503"/>
              <a:ext cx="797794" cy="553306"/>
            </a:xfrm>
            <a:prstGeom prst="roundRect">
              <a:avLst/>
            </a:prstGeom>
            <a:grpFill/>
            <a:ln w="19050" cap="flat" cmpd="sng" algn="ctr">
              <a:solidFill>
                <a:schemeClr val="accent3"/>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14000"/>
                </a:lnSpc>
                <a:buClr>
                  <a:schemeClr val="tx2"/>
                </a:buClr>
                <a:buSzPct val="110000"/>
              </a:pPr>
              <a:r>
                <a:rPr lang="en-US" sz="1000" b="1" kern="0" dirty="0">
                  <a:solidFill>
                    <a:schemeClr val="tx2"/>
                  </a:solidFill>
                </a:rPr>
                <a:t>Asia</a:t>
              </a:r>
            </a:p>
            <a:p>
              <a:pPr algn="ctr">
                <a:lnSpc>
                  <a:spcPct val="114000"/>
                </a:lnSpc>
                <a:buClr>
                  <a:schemeClr val="tx2"/>
                </a:buClr>
                <a:buSzPct val="110000"/>
              </a:pPr>
              <a:r>
                <a:rPr lang="en-US" sz="1000" b="1" kern="0" dirty="0">
                  <a:solidFill>
                    <a:schemeClr val="tx2"/>
                  </a:solidFill>
                </a:rPr>
                <a:t>Pacific</a:t>
              </a:r>
              <a:endParaRPr lang="en-US" sz="800" b="1" kern="0" dirty="0">
                <a:solidFill>
                  <a:schemeClr val="tx2"/>
                </a:solidFill>
              </a:endParaRPr>
            </a:p>
            <a:p>
              <a:pPr algn="ctr">
                <a:lnSpc>
                  <a:spcPct val="114000"/>
                </a:lnSpc>
                <a:buClr>
                  <a:schemeClr val="tx2"/>
                </a:buClr>
                <a:buSzPct val="110000"/>
              </a:pPr>
              <a:r>
                <a:rPr lang="en-US" sz="800" b="1" kern="0" dirty="0">
                  <a:solidFill>
                    <a:schemeClr val="tx2"/>
                  </a:solidFill>
                </a:rPr>
                <a:t>33</a:t>
              </a:r>
              <a:endParaRPr lang="en-US" sz="1100" b="1" kern="0" dirty="0">
                <a:solidFill>
                  <a:schemeClr val="tx2"/>
                </a:solidFill>
              </a:endParaRPr>
            </a:p>
          </p:txBody>
        </p:sp>
      </p:grpSp>
      <p:grpSp>
        <p:nvGrpSpPr>
          <p:cNvPr id="254" name="Group 253"/>
          <p:cNvGrpSpPr/>
          <p:nvPr/>
        </p:nvGrpSpPr>
        <p:grpSpPr>
          <a:xfrm>
            <a:off x="528732" y="4507857"/>
            <a:ext cx="1697254" cy="1122796"/>
            <a:chOff x="386971" y="4065613"/>
            <a:chExt cx="1748683" cy="1265196"/>
          </a:xfrm>
          <a:solidFill>
            <a:schemeClr val="bg1"/>
          </a:solidFill>
        </p:grpSpPr>
        <p:sp>
          <p:nvSpPr>
            <p:cNvPr id="217" name="Rounded Rectangle 216"/>
            <p:cNvSpPr/>
            <p:nvPr/>
          </p:nvSpPr>
          <p:spPr>
            <a:xfrm>
              <a:off x="386971" y="4065613"/>
              <a:ext cx="797794" cy="553306"/>
            </a:xfrm>
            <a:prstGeom prst="roundRect">
              <a:avLst/>
            </a:prstGeom>
            <a:grpFill/>
            <a:ln w="19050" cap="flat" cmpd="sng" algn="ctr">
              <a:solidFill>
                <a:schemeClr val="accent1"/>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14000"/>
                </a:lnSpc>
                <a:buClr>
                  <a:schemeClr val="tx2"/>
                </a:buClr>
                <a:buSzPct val="110000"/>
              </a:pPr>
              <a:r>
                <a:rPr lang="en-US" sz="1000" b="1" kern="0" dirty="0">
                  <a:solidFill>
                    <a:schemeClr val="tx2"/>
                  </a:solidFill>
                </a:rPr>
                <a:t>Equity</a:t>
              </a:r>
            </a:p>
            <a:p>
              <a:pPr algn="ctr">
                <a:lnSpc>
                  <a:spcPct val="114000"/>
                </a:lnSpc>
                <a:buClr>
                  <a:schemeClr val="tx2"/>
                </a:buClr>
                <a:buSzPct val="110000"/>
              </a:pPr>
              <a:endParaRPr lang="en-US" sz="800" b="1" kern="0" dirty="0">
                <a:solidFill>
                  <a:schemeClr val="tx2"/>
                </a:solidFill>
              </a:endParaRPr>
            </a:p>
            <a:p>
              <a:pPr algn="ctr">
                <a:lnSpc>
                  <a:spcPct val="114000"/>
                </a:lnSpc>
                <a:buClr>
                  <a:schemeClr val="tx2"/>
                </a:buClr>
                <a:buSzPct val="110000"/>
              </a:pPr>
              <a:r>
                <a:rPr lang="en-US" sz="800" b="1" kern="0" dirty="0">
                  <a:solidFill>
                    <a:schemeClr val="tx2"/>
                  </a:solidFill>
                </a:rPr>
                <a:t>242</a:t>
              </a:r>
              <a:endParaRPr lang="en-US" sz="1100" b="1" kern="0" dirty="0">
                <a:solidFill>
                  <a:schemeClr val="tx2"/>
                </a:solidFill>
              </a:endParaRPr>
            </a:p>
          </p:txBody>
        </p:sp>
        <p:sp>
          <p:nvSpPr>
            <p:cNvPr id="219" name="Rounded Rectangle 218"/>
            <p:cNvSpPr/>
            <p:nvPr/>
          </p:nvSpPr>
          <p:spPr>
            <a:xfrm>
              <a:off x="386971" y="4777503"/>
              <a:ext cx="797794" cy="553306"/>
            </a:xfrm>
            <a:prstGeom prst="roundRect">
              <a:avLst/>
            </a:prstGeom>
            <a:grpFill/>
            <a:ln w="19050" cap="flat" cmpd="sng" algn="ctr">
              <a:solidFill>
                <a:schemeClr val="accent4"/>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14000"/>
                </a:lnSpc>
                <a:buClr>
                  <a:schemeClr val="tx2"/>
                </a:buClr>
                <a:buSzPct val="110000"/>
              </a:pPr>
              <a:r>
                <a:rPr lang="en-US" sz="900" b="1" kern="0" dirty="0">
                  <a:solidFill>
                    <a:schemeClr val="tx2"/>
                  </a:solidFill>
                </a:rPr>
                <a:t>Commodity</a:t>
              </a:r>
            </a:p>
            <a:p>
              <a:pPr algn="ctr">
                <a:lnSpc>
                  <a:spcPct val="114000"/>
                </a:lnSpc>
                <a:buClr>
                  <a:schemeClr val="tx2"/>
                </a:buClr>
                <a:buSzPct val="110000"/>
              </a:pPr>
              <a:endParaRPr lang="en-US" sz="900" b="1" kern="0" dirty="0">
                <a:solidFill>
                  <a:schemeClr val="tx2"/>
                </a:solidFill>
              </a:endParaRPr>
            </a:p>
            <a:p>
              <a:pPr algn="ctr">
                <a:lnSpc>
                  <a:spcPct val="114000"/>
                </a:lnSpc>
                <a:buClr>
                  <a:schemeClr val="tx2"/>
                </a:buClr>
                <a:buSzPct val="110000"/>
              </a:pPr>
              <a:r>
                <a:rPr lang="en-US" sz="800" b="1" kern="0" dirty="0">
                  <a:solidFill>
                    <a:schemeClr val="tx2"/>
                  </a:solidFill>
                </a:rPr>
                <a:t>5</a:t>
              </a:r>
              <a:endParaRPr lang="en-US" sz="1100" b="1" kern="0" dirty="0">
                <a:solidFill>
                  <a:schemeClr val="tx2"/>
                </a:solidFill>
              </a:endParaRPr>
            </a:p>
          </p:txBody>
        </p:sp>
        <p:sp>
          <p:nvSpPr>
            <p:cNvPr id="220" name="Rounded Rectangle 219"/>
            <p:cNvSpPr/>
            <p:nvPr/>
          </p:nvSpPr>
          <p:spPr>
            <a:xfrm>
              <a:off x="1337860" y="4777503"/>
              <a:ext cx="797794" cy="553306"/>
            </a:xfrm>
            <a:prstGeom prst="roundRect">
              <a:avLst/>
            </a:prstGeom>
            <a:grpFill/>
            <a:ln w="19050" cap="flat" cmpd="sng" algn="ctr">
              <a:solidFill>
                <a:schemeClr val="accent5"/>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14000"/>
                </a:lnSpc>
                <a:buClr>
                  <a:schemeClr val="tx2"/>
                </a:buClr>
                <a:buSzPct val="110000"/>
              </a:pPr>
              <a:r>
                <a:rPr lang="en-US" sz="900" b="1" kern="0" dirty="0">
                  <a:solidFill>
                    <a:schemeClr val="tx2"/>
                  </a:solidFill>
                </a:rPr>
                <a:t>Real</a:t>
              </a:r>
            </a:p>
            <a:p>
              <a:pPr algn="ctr">
                <a:lnSpc>
                  <a:spcPct val="114000"/>
                </a:lnSpc>
                <a:buClr>
                  <a:schemeClr val="tx2"/>
                </a:buClr>
                <a:buSzPct val="110000"/>
              </a:pPr>
              <a:r>
                <a:rPr lang="en-US" sz="900" b="1" kern="0" dirty="0">
                  <a:solidFill>
                    <a:schemeClr val="tx2"/>
                  </a:solidFill>
                </a:rPr>
                <a:t>Estate</a:t>
              </a:r>
            </a:p>
            <a:p>
              <a:pPr algn="ctr">
                <a:lnSpc>
                  <a:spcPct val="114000"/>
                </a:lnSpc>
                <a:buClr>
                  <a:schemeClr val="tx2"/>
                </a:buClr>
                <a:buSzPct val="110000"/>
              </a:pPr>
              <a:r>
                <a:rPr lang="en-US" sz="800" b="1" kern="0" dirty="0">
                  <a:solidFill>
                    <a:schemeClr val="tx2"/>
                  </a:solidFill>
                </a:rPr>
                <a:t>9</a:t>
              </a:r>
              <a:endParaRPr lang="en-US" sz="1100" b="1" kern="0" dirty="0">
                <a:solidFill>
                  <a:schemeClr val="tx2"/>
                </a:solidFill>
              </a:endParaRPr>
            </a:p>
          </p:txBody>
        </p:sp>
        <p:sp>
          <p:nvSpPr>
            <p:cNvPr id="248" name="Rounded Rectangle 247"/>
            <p:cNvSpPr/>
            <p:nvPr/>
          </p:nvSpPr>
          <p:spPr>
            <a:xfrm>
              <a:off x="1337860" y="4065613"/>
              <a:ext cx="797794" cy="553306"/>
            </a:xfrm>
            <a:prstGeom prst="roundRect">
              <a:avLst/>
            </a:prstGeom>
            <a:grpFill/>
            <a:ln w="19050" cap="flat" cmpd="sng" algn="ctr">
              <a:solidFill>
                <a:schemeClr val="accent6"/>
              </a:solid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buClr>
                  <a:schemeClr val="tx2"/>
                </a:buClr>
                <a:buSzPct val="110000"/>
              </a:pPr>
              <a:r>
                <a:rPr lang="en-US" sz="1000" b="1" kern="0" dirty="0">
                  <a:solidFill>
                    <a:schemeClr val="tx2"/>
                  </a:solidFill>
                </a:rPr>
                <a:t>Fixed Income</a:t>
              </a:r>
            </a:p>
            <a:p>
              <a:pPr algn="ctr">
                <a:buClr>
                  <a:schemeClr val="tx2"/>
                </a:buClr>
                <a:buSzPct val="110000"/>
              </a:pPr>
              <a:r>
                <a:rPr lang="en-US" sz="800" b="1" kern="0" dirty="0">
                  <a:solidFill>
                    <a:schemeClr val="tx2"/>
                  </a:solidFill>
                </a:rPr>
                <a:t>86</a:t>
              </a:r>
              <a:endParaRPr lang="en-US" sz="1100" b="1" kern="0" dirty="0">
                <a:solidFill>
                  <a:schemeClr val="tx2"/>
                </a:solidFill>
              </a:endParaRPr>
            </a:p>
          </p:txBody>
        </p:sp>
      </p:grpSp>
      <p:sp>
        <p:nvSpPr>
          <p:cNvPr id="255" name="TextBox 254"/>
          <p:cNvSpPr txBox="1"/>
          <p:nvPr/>
        </p:nvSpPr>
        <p:spPr>
          <a:xfrm>
            <a:off x="314326" y="4138311"/>
            <a:ext cx="2126067" cy="184666"/>
          </a:xfrm>
          <a:prstGeom prst="rect">
            <a:avLst/>
          </a:prstGeom>
          <a:noFill/>
        </p:spPr>
        <p:txBody>
          <a:bodyPr wrap="square" lIns="0" tIns="0" rIns="0" bIns="0" rtlCol="0">
            <a:spAutoFit/>
          </a:bodyPr>
          <a:lstStyle/>
          <a:p>
            <a:pPr algn="ctr">
              <a:buClr>
                <a:schemeClr val="tx2"/>
              </a:buClr>
              <a:buSzPct val="110000"/>
            </a:pPr>
            <a:r>
              <a:rPr lang="en-US" sz="1200" b="1" dirty="0">
                <a:solidFill>
                  <a:schemeClr val="accent1"/>
                </a:solidFill>
              </a:rPr>
              <a:t>iShares ETFs by Asset</a:t>
            </a:r>
            <a:endParaRPr lang="en-US" sz="1200" dirty="0">
              <a:solidFill>
                <a:schemeClr val="accent1"/>
              </a:solidFill>
            </a:endParaRPr>
          </a:p>
        </p:txBody>
      </p:sp>
      <p:sp>
        <p:nvSpPr>
          <p:cNvPr id="256" name="TextBox 255"/>
          <p:cNvSpPr txBox="1"/>
          <p:nvPr/>
        </p:nvSpPr>
        <p:spPr>
          <a:xfrm>
            <a:off x="3345924" y="4138311"/>
            <a:ext cx="2519593" cy="184666"/>
          </a:xfrm>
          <a:prstGeom prst="rect">
            <a:avLst/>
          </a:prstGeom>
          <a:noFill/>
        </p:spPr>
        <p:txBody>
          <a:bodyPr wrap="square" lIns="0" tIns="0" rIns="0" bIns="0" rtlCol="0">
            <a:spAutoFit/>
          </a:bodyPr>
          <a:lstStyle/>
          <a:p>
            <a:pPr algn="ctr">
              <a:buClr>
                <a:schemeClr val="tx2"/>
              </a:buClr>
              <a:buSzPct val="110000"/>
            </a:pPr>
            <a:r>
              <a:rPr lang="en-US" sz="1200" b="1" dirty="0">
                <a:solidFill>
                  <a:schemeClr val="accent2"/>
                </a:solidFill>
              </a:rPr>
              <a:t>Popular iShares ETFs by Strategy</a:t>
            </a:r>
            <a:endParaRPr lang="en-US" sz="1200" dirty="0">
              <a:solidFill>
                <a:schemeClr val="accent2"/>
              </a:solidFill>
            </a:endParaRPr>
          </a:p>
        </p:txBody>
      </p:sp>
      <p:sp>
        <p:nvSpPr>
          <p:cNvPr id="257" name="TextBox 256"/>
          <p:cNvSpPr txBox="1"/>
          <p:nvPr/>
        </p:nvSpPr>
        <p:spPr>
          <a:xfrm>
            <a:off x="6771048" y="4138311"/>
            <a:ext cx="1894816" cy="184666"/>
          </a:xfrm>
          <a:prstGeom prst="rect">
            <a:avLst/>
          </a:prstGeom>
          <a:noFill/>
        </p:spPr>
        <p:txBody>
          <a:bodyPr wrap="square" lIns="0" tIns="0" rIns="0" bIns="0" rtlCol="0">
            <a:spAutoFit/>
          </a:bodyPr>
          <a:lstStyle/>
          <a:p>
            <a:pPr algn="ctr">
              <a:buClr>
                <a:schemeClr val="tx2"/>
              </a:buClr>
              <a:buSzPct val="110000"/>
            </a:pPr>
            <a:r>
              <a:rPr lang="en-US" sz="1200" b="1" dirty="0">
                <a:solidFill>
                  <a:schemeClr val="accent3"/>
                </a:solidFill>
              </a:rPr>
              <a:t>iShares ETFs by Region</a:t>
            </a:r>
            <a:endParaRPr lang="en-US" sz="1200" dirty="0">
              <a:solidFill>
                <a:schemeClr val="accent3"/>
              </a:solidFill>
            </a:endParaRPr>
          </a:p>
        </p:txBody>
      </p:sp>
      <p:sp>
        <p:nvSpPr>
          <p:cNvPr id="258" name="Isosceles Triangle 257"/>
          <p:cNvSpPr/>
          <p:nvPr/>
        </p:nvSpPr>
        <p:spPr>
          <a:xfrm>
            <a:off x="304799" y="3136811"/>
            <a:ext cx="8534399" cy="338607"/>
          </a:xfrm>
          <a:prstGeom prst="triangle">
            <a:avLst/>
          </a:prstGeom>
          <a:gradFill flip="none" rotWithShape="1">
            <a:gsLst>
              <a:gs pos="0">
                <a:srgbClr val="7F7F7F">
                  <a:tint val="66000"/>
                  <a:satMod val="160000"/>
                </a:srgbClr>
              </a:gs>
              <a:gs pos="50000">
                <a:srgbClr val="7F7F7F">
                  <a:tint val="44500"/>
                  <a:satMod val="160000"/>
                </a:srgbClr>
              </a:gs>
              <a:gs pos="100000">
                <a:srgbClr val="7F7F7F">
                  <a:tint val="23500"/>
                  <a:satMod val="160000"/>
                </a:srgbClr>
              </a:gs>
            </a:gsLst>
            <a:lin ang="5400000" scaled="1"/>
            <a:tileRect/>
          </a:gra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sp>
        <p:nvSpPr>
          <p:cNvPr id="33" name="TextBox 32"/>
          <p:cNvSpPr txBox="1"/>
          <p:nvPr/>
        </p:nvSpPr>
        <p:spPr>
          <a:xfrm>
            <a:off x="297903" y="6209281"/>
            <a:ext cx="3303660" cy="215444"/>
          </a:xfrm>
          <a:prstGeom prst="rect">
            <a:avLst/>
          </a:prstGeom>
          <a:noFill/>
        </p:spPr>
        <p:txBody>
          <a:bodyPr wrap="square" lIns="45720" rIns="45720" rtlCol="0">
            <a:spAutoFit/>
          </a:bodyPr>
          <a:lstStyle/>
          <a:p>
            <a:pPr>
              <a:buClr>
                <a:schemeClr val="tx2"/>
              </a:buClr>
            </a:pPr>
            <a:r>
              <a:rPr lang="en-US" sz="800" dirty="0">
                <a:solidFill>
                  <a:schemeClr val="tx2"/>
                </a:solidFill>
              </a:rPr>
              <a:t>For illustrative purposes only. Data as of 31 December 2017. </a:t>
            </a:r>
          </a:p>
        </p:txBody>
      </p:sp>
      <p:sp>
        <p:nvSpPr>
          <p:cNvPr id="34" name="Rectangle 33"/>
          <p:cNvSpPr/>
          <p:nvPr/>
        </p:nvSpPr>
        <p:spPr>
          <a:xfrm>
            <a:off x="308175" y="100946"/>
            <a:ext cx="478099" cy="380985"/>
          </a:xfrm>
          <a:prstGeom prst="rect">
            <a:avLst/>
          </a:prstGeom>
          <a:solidFill>
            <a:schemeClr val="accent3"/>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r>
              <a:rPr lang="en-US" sz="2800" b="1" kern="0" dirty="0">
                <a:solidFill>
                  <a:schemeClr val="bg1"/>
                </a:solidFill>
              </a:rPr>
              <a:t>3</a:t>
            </a:r>
          </a:p>
        </p:txBody>
      </p:sp>
      <p:sp>
        <p:nvSpPr>
          <p:cNvPr id="260" name="TextBox 259"/>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261" name="TextBox 260"/>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294266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6"/>
          <p:cNvSpPr txBox="1">
            <a:spLocks/>
          </p:cNvSpPr>
          <p:nvPr/>
        </p:nvSpPr>
        <p:spPr>
          <a:xfrm>
            <a:off x="431455" y="6150611"/>
            <a:ext cx="8261873" cy="272590"/>
          </a:xfrm>
          <a:prstGeom prst="rect">
            <a:avLst/>
          </a:prstGeom>
        </p:spPr>
        <p:txBody>
          <a:bodyPr vert="horz" lIns="0" tIns="0" rIns="0" bIns="0" rtlCol="0" anchor="b">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spc="-50" dirty="0">
                <a:latin typeface="Arial" panose="020B0604020202020204" pitchFamily="34" charset="0"/>
                <a:cs typeface="Calibri"/>
              </a:rPr>
              <a:t>Data </a:t>
            </a:r>
            <a:r>
              <a:rPr lang="en-US" sz="800" b="0" spc="-55" dirty="0">
                <a:latin typeface="Arial" panose="020B0604020202020204" pitchFamily="34" charset="0"/>
                <a:cs typeface="Calibri"/>
              </a:rPr>
              <a:t>a</a:t>
            </a:r>
            <a:r>
              <a:rPr lang="en-US" sz="800" b="0" spc="-50" dirty="0">
                <a:latin typeface="Arial" panose="020B0604020202020204" pitchFamily="34" charset="0"/>
                <a:cs typeface="Calibri"/>
              </a:rPr>
              <a:t>s</a:t>
            </a:r>
            <a:r>
              <a:rPr lang="en-US" sz="800" b="0" spc="-35" dirty="0">
                <a:latin typeface="Arial" panose="020B0604020202020204" pitchFamily="34" charset="0"/>
                <a:cs typeface="Calibri"/>
              </a:rPr>
              <a:t> </a:t>
            </a:r>
            <a:r>
              <a:rPr lang="en-US" sz="800" b="0" spc="-80" dirty="0">
                <a:latin typeface="Arial" panose="020B0604020202020204" pitchFamily="34" charset="0"/>
                <a:cs typeface="Calibri"/>
              </a:rPr>
              <a:t>o</a:t>
            </a:r>
            <a:r>
              <a:rPr lang="en-US" sz="800" b="0" spc="-65" dirty="0">
                <a:latin typeface="Arial" panose="020B0604020202020204" pitchFamily="34" charset="0"/>
                <a:cs typeface="Calibri"/>
              </a:rPr>
              <a:t>f</a:t>
            </a:r>
            <a:r>
              <a:rPr lang="en-US" sz="800" b="0" spc="-35" dirty="0">
                <a:latin typeface="Arial" panose="020B0604020202020204" pitchFamily="34" charset="0"/>
                <a:cs typeface="Calibri"/>
              </a:rPr>
              <a:t> </a:t>
            </a:r>
            <a:r>
              <a:rPr lang="en-US" sz="800" b="0" spc="-60" dirty="0">
                <a:latin typeface="Arial" panose="020B0604020202020204" pitchFamily="34" charset="0"/>
                <a:cs typeface="Calibri"/>
              </a:rPr>
              <a:t> 12/31/17.  </a:t>
            </a:r>
            <a:r>
              <a:rPr lang="en-GB" sz="800" b="0" dirty="0">
                <a:latin typeface="Arial" panose="020B0604020202020204" pitchFamily="34" charset="0"/>
                <a:cs typeface="Arial" panose="020B0604020202020204" pitchFamily="34" charset="0"/>
              </a:rPr>
              <a:t>For illustrative purposes only</a:t>
            </a:r>
            <a:r>
              <a:rPr lang="en-GB" sz="1000" b="0" dirty="0">
                <a:latin typeface="Arial" panose="020B0604020202020204" pitchFamily="34" charset="0"/>
                <a:cs typeface="Arial" panose="020B0604020202020204" pitchFamily="34" charset="0"/>
              </a:rPr>
              <a:t>.</a:t>
            </a:r>
          </a:p>
        </p:txBody>
      </p:sp>
      <p:sp>
        <p:nvSpPr>
          <p:cNvPr id="21" name="Title 8"/>
          <p:cNvSpPr>
            <a:spLocks noGrp="1"/>
          </p:cNvSpPr>
          <p:nvPr>
            <p:ph type="title"/>
          </p:nvPr>
        </p:nvSpPr>
        <p:spPr>
          <a:xfrm>
            <a:off x="308175" y="180341"/>
            <a:ext cx="8534400" cy="603179"/>
          </a:xfrm>
        </p:spPr>
        <p:txBody>
          <a:bodyPr/>
          <a:lstStyle/>
          <a:p>
            <a:r>
              <a:rPr lang="en-US" dirty="0"/>
              <a:t>         </a:t>
            </a:r>
            <a:r>
              <a:rPr lang="en-US" u="sng" dirty="0">
                <a:solidFill>
                  <a:schemeClr val="accent2"/>
                </a:solidFill>
              </a:rPr>
              <a:t>Monitor</a:t>
            </a:r>
            <a:r>
              <a:rPr lang="en-US" dirty="0">
                <a:solidFill>
                  <a:schemeClr val="accent2"/>
                </a:solidFill>
              </a:rPr>
              <a:t> downside </a:t>
            </a:r>
            <a:br>
              <a:rPr lang="en-US" dirty="0">
                <a:solidFill>
                  <a:schemeClr val="accent2"/>
                </a:solidFill>
              </a:rPr>
            </a:br>
            <a:r>
              <a:rPr lang="en-US" sz="1600" dirty="0">
                <a:solidFill>
                  <a:schemeClr val="accent2"/>
                </a:solidFill>
              </a:rPr>
              <a:t>Built on sophisticated Aladdin® technology</a:t>
            </a:r>
          </a:p>
        </p:txBody>
      </p:sp>
      <p:sp>
        <p:nvSpPr>
          <p:cNvPr id="2" name="Slide Number Placeholder 1"/>
          <p:cNvSpPr>
            <a:spLocks noGrp="1"/>
          </p:cNvSpPr>
          <p:nvPr>
            <p:ph type="sldNum" sz="quarter" idx="13"/>
          </p:nvPr>
        </p:nvSpPr>
        <p:spPr/>
        <p:txBody>
          <a:bodyPr/>
          <a:lstStyle/>
          <a:p>
            <a:fld id="{C0531ADF-2191-45C5-9D71-08764BF86A6F}" type="slidenum">
              <a:rPr lang="en-US" smtClean="0"/>
              <a:pPr/>
              <a:t>15</a:t>
            </a:fld>
            <a:endParaRPr lang="en-US"/>
          </a:p>
        </p:txBody>
      </p:sp>
      <p:sp>
        <p:nvSpPr>
          <p:cNvPr id="3" name="Footer Placeholder 2"/>
          <p:cNvSpPr>
            <a:spLocks noGrp="1"/>
          </p:cNvSpPr>
          <p:nvPr>
            <p:ph type="ftr" sz="quarter" idx="14"/>
          </p:nvPr>
        </p:nvSpPr>
        <p:spPr/>
        <p:txBody>
          <a:bodyPr/>
          <a:lstStyle/>
          <a:p>
            <a:r>
              <a:rPr lang="en-US"/>
              <a:t>FOR FINANCIAL PROFESSIONAL USE ONLY - PROPRIETARY AND CONFIDENTIAL</a:t>
            </a:r>
          </a:p>
        </p:txBody>
      </p:sp>
      <p:sp>
        <p:nvSpPr>
          <p:cNvPr id="20" name="Rectangle 19"/>
          <p:cNvSpPr/>
          <p:nvPr/>
        </p:nvSpPr>
        <p:spPr>
          <a:xfrm>
            <a:off x="308175" y="100946"/>
            <a:ext cx="478099" cy="380985"/>
          </a:xfrm>
          <a:prstGeom prst="rect">
            <a:avLst/>
          </a:prstGeom>
          <a:solidFill>
            <a:schemeClr val="accent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r>
              <a:rPr lang="en-US" sz="2800" b="1" kern="0" dirty="0">
                <a:solidFill>
                  <a:schemeClr val="bg1"/>
                </a:solidFill>
              </a:rPr>
              <a:t>4</a:t>
            </a:r>
          </a:p>
        </p:txBody>
      </p:sp>
      <p:sp>
        <p:nvSpPr>
          <p:cNvPr id="12" name="object 7"/>
          <p:cNvSpPr/>
          <p:nvPr/>
        </p:nvSpPr>
        <p:spPr>
          <a:xfrm>
            <a:off x="1277118" y="896486"/>
            <a:ext cx="1783233" cy="2426030"/>
          </a:xfrm>
          <a:prstGeom prst="rect">
            <a:avLst/>
          </a:prstGeom>
          <a:solidFill>
            <a:srgbClr val="F2F2F2"/>
          </a:solidFill>
        </p:spPr>
        <p:txBody>
          <a:bodyPr wrap="square" lIns="0" tIns="0" rIns="0" bIns="0" rtlCol="0"/>
          <a:lstStyle/>
          <a:p>
            <a:pPr marL="12700" algn="ctr">
              <a:lnSpc>
                <a:spcPct val="100000"/>
              </a:lnSpc>
            </a:pPr>
            <a:endParaRPr lang="en-US" sz="2400" b="1" spc="-15" dirty="0">
              <a:solidFill>
                <a:schemeClr val="accent3"/>
              </a:solidFill>
              <a:latin typeface="Tahoma"/>
              <a:cs typeface="Tahoma"/>
            </a:endParaRPr>
          </a:p>
          <a:p>
            <a:pPr marL="12700" algn="ctr">
              <a:lnSpc>
                <a:spcPct val="100000"/>
              </a:lnSpc>
            </a:pPr>
            <a:r>
              <a:rPr lang="en-US" sz="2400" b="1" spc="-15" dirty="0">
                <a:solidFill>
                  <a:schemeClr val="accent3"/>
                </a:solidFill>
                <a:latin typeface="+mj-lt"/>
                <a:cs typeface="Tahoma"/>
              </a:rPr>
              <a:t>3</a:t>
            </a:r>
            <a:r>
              <a:rPr lang="en-US" sz="2400" b="1" spc="25" dirty="0">
                <a:solidFill>
                  <a:schemeClr val="accent3"/>
                </a:solidFill>
                <a:latin typeface="+mj-lt"/>
                <a:cs typeface="Tahoma"/>
              </a:rPr>
              <a:t>0</a:t>
            </a:r>
            <a:r>
              <a:rPr lang="en-US" sz="2400" b="1" spc="-30" dirty="0">
                <a:solidFill>
                  <a:schemeClr val="accent3"/>
                </a:solidFill>
                <a:latin typeface="+mj-lt"/>
                <a:cs typeface="Tahoma"/>
              </a:rPr>
              <a:t>k</a:t>
            </a:r>
            <a:endParaRPr lang="en-US" sz="2400" dirty="0">
              <a:solidFill>
                <a:schemeClr val="accent3"/>
              </a:solidFill>
              <a:latin typeface="+mj-lt"/>
              <a:cs typeface="Tahoma"/>
            </a:endParaRPr>
          </a:p>
          <a:p>
            <a:pPr marL="12700" marR="5080" algn="ctr">
              <a:lnSpc>
                <a:spcPts val="1500"/>
              </a:lnSpc>
              <a:spcBef>
                <a:spcPts val="55"/>
              </a:spcBef>
            </a:pPr>
            <a:r>
              <a:rPr lang="en-US" sz="1000" spc="-20" dirty="0">
                <a:solidFill>
                  <a:schemeClr val="tx2"/>
                </a:solidFill>
                <a:latin typeface="+mj-lt"/>
                <a:cs typeface="Arial"/>
              </a:rPr>
              <a:t>I</a:t>
            </a:r>
            <a:r>
              <a:rPr lang="en-US" sz="1000" spc="5" dirty="0">
                <a:solidFill>
                  <a:schemeClr val="tx2"/>
                </a:solidFill>
                <a:latin typeface="+mj-lt"/>
                <a:cs typeface="Arial"/>
              </a:rPr>
              <a:t>n</a:t>
            </a:r>
            <a:r>
              <a:rPr lang="en-US" sz="1000" spc="-35" dirty="0">
                <a:solidFill>
                  <a:schemeClr val="tx2"/>
                </a:solidFill>
                <a:latin typeface="+mj-lt"/>
                <a:cs typeface="Arial"/>
              </a:rPr>
              <a:t>v</a:t>
            </a:r>
            <a:r>
              <a:rPr lang="en-US" sz="1000" spc="10" dirty="0">
                <a:solidFill>
                  <a:schemeClr val="tx2"/>
                </a:solidFill>
                <a:latin typeface="+mj-lt"/>
                <a:cs typeface="Arial"/>
              </a:rPr>
              <a:t>e</a:t>
            </a:r>
            <a:r>
              <a:rPr lang="en-US" sz="1000" spc="-35" dirty="0">
                <a:solidFill>
                  <a:schemeClr val="tx2"/>
                </a:solidFill>
                <a:latin typeface="+mj-lt"/>
                <a:cs typeface="Arial"/>
              </a:rPr>
              <a:t>s</a:t>
            </a:r>
            <a:r>
              <a:rPr lang="en-US" sz="1000" spc="40" dirty="0">
                <a:solidFill>
                  <a:schemeClr val="tx2"/>
                </a:solidFill>
                <a:latin typeface="+mj-lt"/>
                <a:cs typeface="Arial"/>
              </a:rPr>
              <a:t>t</a:t>
            </a:r>
            <a:r>
              <a:rPr lang="en-US" sz="1000" spc="50" dirty="0">
                <a:solidFill>
                  <a:schemeClr val="tx2"/>
                </a:solidFill>
                <a:latin typeface="+mj-lt"/>
                <a:cs typeface="Arial"/>
              </a:rPr>
              <a:t>m</a:t>
            </a:r>
            <a:r>
              <a:rPr lang="en-US" sz="1000" spc="5" dirty="0">
                <a:solidFill>
                  <a:schemeClr val="tx2"/>
                </a:solidFill>
                <a:latin typeface="+mj-lt"/>
                <a:cs typeface="Arial"/>
              </a:rPr>
              <a:t>e</a:t>
            </a:r>
            <a:r>
              <a:rPr lang="en-US" sz="1000" spc="15" dirty="0">
                <a:solidFill>
                  <a:schemeClr val="tx2"/>
                </a:solidFill>
                <a:latin typeface="+mj-lt"/>
                <a:cs typeface="Arial"/>
              </a:rPr>
              <a:t>n</a:t>
            </a:r>
            <a:r>
              <a:rPr lang="en-US" sz="1000" spc="30" dirty="0">
                <a:solidFill>
                  <a:schemeClr val="tx2"/>
                </a:solidFill>
                <a:latin typeface="+mj-lt"/>
                <a:cs typeface="Arial"/>
              </a:rPr>
              <a:t>t</a:t>
            </a:r>
            <a:r>
              <a:rPr lang="en-US" sz="1000" spc="-35" dirty="0">
                <a:solidFill>
                  <a:schemeClr val="tx2"/>
                </a:solidFill>
                <a:latin typeface="+mj-lt"/>
                <a:cs typeface="Arial"/>
              </a:rPr>
              <a:t> </a:t>
            </a:r>
            <a:r>
              <a:rPr lang="en-US" sz="1000" spc="70" dirty="0">
                <a:solidFill>
                  <a:schemeClr val="tx2"/>
                </a:solidFill>
                <a:latin typeface="+mj-lt"/>
                <a:cs typeface="Arial"/>
              </a:rPr>
              <a:t>p</a:t>
            </a:r>
            <a:r>
              <a:rPr lang="en-US" sz="1000" spc="5" dirty="0">
                <a:solidFill>
                  <a:schemeClr val="tx2"/>
                </a:solidFill>
                <a:latin typeface="+mj-lt"/>
                <a:cs typeface="Arial"/>
              </a:rPr>
              <a:t>r</a:t>
            </a:r>
            <a:r>
              <a:rPr lang="en-US" sz="1000" spc="45" dirty="0">
                <a:solidFill>
                  <a:schemeClr val="tx2"/>
                </a:solidFill>
                <a:latin typeface="+mj-lt"/>
                <a:cs typeface="Arial"/>
              </a:rPr>
              <a:t>o</a:t>
            </a:r>
            <a:r>
              <a:rPr lang="en-US" sz="1000" spc="10" dirty="0">
                <a:solidFill>
                  <a:schemeClr val="tx2"/>
                </a:solidFill>
                <a:latin typeface="+mj-lt"/>
                <a:cs typeface="Arial"/>
              </a:rPr>
              <a:t>fe</a:t>
            </a:r>
            <a:r>
              <a:rPr lang="en-US" sz="1000" spc="-45" dirty="0">
                <a:solidFill>
                  <a:schemeClr val="tx2"/>
                </a:solidFill>
                <a:latin typeface="+mj-lt"/>
                <a:cs typeface="Arial"/>
              </a:rPr>
              <a:t>s</a:t>
            </a:r>
            <a:r>
              <a:rPr lang="en-US" sz="1000" spc="-55" dirty="0">
                <a:solidFill>
                  <a:schemeClr val="tx2"/>
                </a:solidFill>
                <a:latin typeface="+mj-lt"/>
                <a:cs typeface="Arial"/>
              </a:rPr>
              <a:t>s</a:t>
            </a:r>
            <a:r>
              <a:rPr lang="en-US" sz="1000" spc="30" dirty="0">
                <a:solidFill>
                  <a:schemeClr val="tx2"/>
                </a:solidFill>
                <a:latin typeface="+mj-lt"/>
                <a:cs typeface="Arial"/>
              </a:rPr>
              <a:t>io</a:t>
            </a:r>
            <a:r>
              <a:rPr lang="en-US" sz="1000" spc="-5" dirty="0">
                <a:solidFill>
                  <a:schemeClr val="tx2"/>
                </a:solidFill>
                <a:latin typeface="+mj-lt"/>
                <a:cs typeface="Arial"/>
              </a:rPr>
              <a:t>na</a:t>
            </a:r>
            <a:r>
              <a:rPr lang="en-US" sz="1000" spc="15" dirty="0">
                <a:solidFill>
                  <a:schemeClr val="tx2"/>
                </a:solidFill>
                <a:latin typeface="+mj-lt"/>
                <a:cs typeface="Arial"/>
              </a:rPr>
              <a:t>l</a:t>
            </a:r>
            <a:r>
              <a:rPr lang="en-US" sz="1000" spc="-60" dirty="0">
                <a:solidFill>
                  <a:schemeClr val="tx2"/>
                </a:solidFill>
                <a:latin typeface="+mj-lt"/>
                <a:cs typeface="Arial"/>
              </a:rPr>
              <a:t>s</a:t>
            </a:r>
            <a:r>
              <a:rPr lang="en-US" sz="1000" spc="-35" dirty="0">
                <a:solidFill>
                  <a:schemeClr val="tx2"/>
                </a:solidFill>
                <a:latin typeface="+mj-lt"/>
                <a:cs typeface="Arial"/>
              </a:rPr>
              <a:t> </a:t>
            </a:r>
            <a:r>
              <a:rPr lang="en-US" sz="1000" spc="-30" dirty="0">
                <a:solidFill>
                  <a:schemeClr val="tx2"/>
                </a:solidFill>
                <a:latin typeface="+mj-lt"/>
                <a:cs typeface="Arial"/>
              </a:rPr>
              <a:t>a</a:t>
            </a:r>
            <a:r>
              <a:rPr lang="en-US" sz="1000" spc="5" dirty="0">
                <a:solidFill>
                  <a:schemeClr val="tx2"/>
                </a:solidFill>
                <a:latin typeface="+mj-lt"/>
                <a:cs typeface="Arial"/>
              </a:rPr>
              <a:t>r</a:t>
            </a:r>
            <a:r>
              <a:rPr lang="en-US" sz="1000" spc="50" dirty="0">
                <a:solidFill>
                  <a:schemeClr val="tx2"/>
                </a:solidFill>
                <a:latin typeface="+mj-lt"/>
                <a:cs typeface="Arial"/>
              </a:rPr>
              <a:t>o</a:t>
            </a:r>
            <a:r>
              <a:rPr lang="en-US" sz="1000" spc="15" dirty="0">
                <a:solidFill>
                  <a:schemeClr val="tx2"/>
                </a:solidFill>
                <a:latin typeface="+mj-lt"/>
                <a:cs typeface="Arial"/>
              </a:rPr>
              <a:t>u</a:t>
            </a:r>
            <a:r>
              <a:rPr lang="en-US" sz="1000" spc="20" dirty="0">
                <a:solidFill>
                  <a:schemeClr val="tx2"/>
                </a:solidFill>
                <a:latin typeface="+mj-lt"/>
                <a:cs typeface="Arial"/>
              </a:rPr>
              <a:t>n</a:t>
            </a:r>
            <a:r>
              <a:rPr lang="en-US" sz="1000" spc="70" dirty="0">
                <a:solidFill>
                  <a:schemeClr val="tx2"/>
                </a:solidFill>
                <a:latin typeface="+mj-lt"/>
                <a:cs typeface="Arial"/>
              </a:rPr>
              <a:t>d</a:t>
            </a:r>
            <a:r>
              <a:rPr lang="en-US" sz="1000" spc="35" dirty="0">
                <a:solidFill>
                  <a:schemeClr val="tx2"/>
                </a:solidFill>
                <a:latin typeface="+mj-lt"/>
                <a:cs typeface="Arial"/>
              </a:rPr>
              <a:t> </a:t>
            </a:r>
            <a:r>
              <a:rPr lang="en-US" sz="1000" spc="40" dirty="0">
                <a:solidFill>
                  <a:schemeClr val="tx2"/>
                </a:solidFill>
                <a:latin typeface="+mj-lt"/>
                <a:cs typeface="Arial"/>
              </a:rPr>
              <a:t>t</a:t>
            </a:r>
            <a:r>
              <a:rPr lang="en-US" sz="1000" spc="25" dirty="0">
                <a:solidFill>
                  <a:schemeClr val="tx2"/>
                </a:solidFill>
                <a:latin typeface="+mj-lt"/>
                <a:cs typeface="Arial"/>
              </a:rPr>
              <a:t>h</a:t>
            </a:r>
            <a:r>
              <a:rPr lang="en-US" sz="1000" spc="5" dirty="0">
                <a:solidFill>
                  <a:schemeClr val="tx2"/>
                </a:solidFill>
                <a:latin typeface="+mj-lt"/>
                <a:cs typeface="Arial"/>
              </a:rPr>
              <a:t>e</a:t>
            </a:r>
            <a:r>
              <a:rPr lang="en-US" sz="1000" spc="-30" dirty="0">
                <a:solidFill>
                  <a:schemeClr val="tx2"/>
                </a:solidFill>
                <a:latin typeface="+mj-lt"/>
                <a:cs typeface="Arial"/>
              </a:rPr>
              <a:t> </a:t>
            </a:r>
            <a:r>
              <a:rPr lang="en-US" sz="1000" spc="10" dirty="0">
                <a:solidFill>
                  <a:schemeClr val="tx2"/>
                </a:solidFill>
                <a:latin typeface="+mj-lt"/>
                <a:cs typeface="Arial"/>
              </a:rPr>
              <a:t>w</a:t>
            </a:r>
            <a:r>
              <a:rPr lang="en-US" sz="1000" spc="50" dirty="0">
                <a:solidFill>
                  <a:schemeClr val="tx2"/>
                </a:solidFill>
                <a:latin typeface="+mj-lt"/>
                <a:cs typeface="Arial"/>
              </a:rPr>
              <a:t>o</a:t>
            </a:r>
            <a:r>
              <a:rPr lang="en-US" sz="1000" spc="25" dirty="0">
                <a:solidFill>
                  <a:schemeClr val="tx2"/>
                </a:solidFill>
                <a:latin typeface="+mj-lt"/>
                <a:cs typeface="Arial"/>
              </a:rPr>
              <a:t>r</a:t>
            </a:r>
            <a:r>
              <a:rPr lang="en-US" sz="1000" spc="20" dirty="0">
                <a:solidFill>
                  <a:schemeClr val="tx2"/>
                </a:solidFill>
                <a:latin typeface="+mj-lt"/>
                <a:cs typeface="Arial"/>
              </a:rPr>
              <a:t>l</a:t>
            </a:r>
            <a:r>
              <a:rPr lang="en-US" sz="1000" spc="70" dirty="0">
                <a:solidFill>
                  <a:schemeClr val="tx2"/>
                </a:solidFill>
                <a:latin typeface="+mj-lt"/>
                <a:cs typeface="Arial"/>
              </a:rPr>
              <a:t>d</a:t>
            </a:r>
            <a:r>
              <a:rPr lang="en-US" sz="1000" spc="-30" dirty="0">
                <a:solidFill>
                  <a:schemeClr val="tx2"/>
                </a:solidFill>
                <a:latin typeface="+mj-lt"/>
                <a:cs typeface="Arial"/>
              </a:rPr>
              <a:t> </a:t>
            </a:r>
            <a:r>
              <a:rPr lang="en-US" sz="1000" spc="10" dirty="0">
                <a:solidFill>
                  <a:schemeClr val="tx2"/>
                </a:solidFill>
                <a:latin typeface="+mj-lt"/>
                <a:cs typeface="Arial"/>
              </a:rPr>
              <a:t>re</a:t>
            </a:r>
            <a:r>
              <a:rPr lang="en-US" sz="1000" spc="25" dirty="0">
                <a:solidFill>
                  <a:schemeClr val="tx2"/>
                </a:solidFill>
                <a:latin typeface="+mj-lt"/>
                <a:cs typeface="Arial"/>
              </a:rPr>
              <a:t>l</a:t>
            </a:r>
            <a:r>
              <a:rPr lang="en-US" sz="1000" spc="-30" dirty="0">
                <a:solidFill>
                  <a:schemeClr val="tx2"/>
                </a:solidFill>
                <a:latin typeface="+mj-lt"/>
                <a:cs typeface="Arial"/>
              </a:rPr>
              <a:t>y </a:t>
            </a:r>
            <a:r>
              <a:rPr lang="en-US" sz="1000" spc="50" dirty="0">
                <a:solidFill>
                  <a:schemeClr val="tx2"/>
                </a:solidFill>
                <a:latin typeface="+mj-lt"/>
                <a:cs typeface="Arial"/>
              </a:rPr>
              <a:t>o</a:t>
            </a:r>
            <a:r>
              <a:rPr lang="en-US" sz="1000" spc="15" dirty="0">
                <a:solidFill>
                  <a:schemeClr val="tx2"/>
                </a:solidFill>
                <a:latin typeface="+mj-lt"/>
                <a:cs typeface="Arial"/>
              </a:rPr>
              <a:t>n</a:t>
            </a:r>
            <a:r>
              <a:rPr lang="en-US" sz="1000" spc="-30" dirty="0">
                <a:solidFill>
                  <a:schemeClr val="tx2"/>
                </a:solidFill>
                <a:latin typeface="+mj-lt"/>
                <a:cs typeface="Arial"/>
              </a:rPr>
              <a:t> </a:t>
            </a:r>
            <a:r>
              <a:rPr lang="en-US" sz="1000" spc="25" dirty="0">
                <a:solidFill>
                  <a:schemeClr val="tx2"/>
                </a:solidFill>
                <a:latin typeface="+mj-lt"/>
                <a:cs typeface="Arial"/>
              </a:rPr>
              <a:t>A</a:t>
            </a:r>
            <a:r>
              <a:rPr lang="en-US" sz="1000" spc="20" dirty="0">
                <a:solidFill>
                  <a:schemeClr val="tx2"/>
                </a:solidFill>
                <a:latin typeface="+mj-lt"/>
                <a:cs typeface="Arial"/>
              </a:rPr>
              <a:t>l</a:t>
            </a:r>
            <a:r>
              <a:rPr lang="en-US" sz="1000" spc="-20" dirty="0">
                <a:solidFill>
                  <a:schemeClr val="tx2"/>
                </a:solidFill>
                <a:latin typeface="+mj-lt"/>
                <a:cs typeface="Arial"/>
              </a:rPr>
              <a:t>a</a:t>
            </a:r>
            <a:r>
              <a:rPr lang="en-US" sz="1000" spc="75" dirty="0">
                <a:solidFill>
                  <a:schemeClr val="tx2"/>
                </a:solidFill>
                <a:latin typeface="+mj-lt"/>
                <a:cs typeface="Arial"/>
              </a:rPr>
              <a:t>dd</a:t>
            </a:r>
            <a:r>
              <a:rPr lang="en-US" sz="1000" spc="20" dirty="0">
                <a:solidFill>
                  <a:schemeClr val="tx2"/>
                </a:solidFill>
                <a:latin typeface="+mj-lt"/>
                <a:cs typeface="Arial"/>
              </a:rPr>
              <a:t>i</a:t>
            </a:r>
            <a:r>
              <a:rPr lang="en-US" sz="1000" spc="15" dirty="0">
                <a:solidFill>
                  <a:schemeClr val="tx2"/>
                </a:solidFill>
                <a:latin typeface="+mj-lt"/>
                <a:cs typeface="Arial"/>
              </a:rPr>
              <a:t>n</a:t>
            </a:r>
            <a:endParaRPr lang="en-US" sz="1000" dirty="0">
              <a:solidFill>
                <a:schemeClr val="tx2"/>
              </a:solidFill>
              <a:latin typeface="+mj-lt"/>
              <a:cs typeface="Arial"/>
            </a:endParaRPr>
          </a:p>
          <a:p>
            <a:endParaRPr dirty="0"/>
          </a:p>
        </p:txBody>
      </p:sp>
      <p:sp>
        <p:nvSpPr>
          <p:cNvPr id="19" name="object 7"/>
          <p:cNvSpPr/>
          <p:nvPr/>
        </p:nvSpPr>
        <p:spPr>
          <a:xfrm>
            <a:off x="6155849" y="896112"/>
            <a:ext cx="1783233" cy="2426030"/>
          </a:xfrm>
          <a:prstGeom prst="rect">
            <a:avLst/>
          </a:prstGeom>
          <a:solidFill>
            <a:srgbClr val="F2F2F2"/>
          </a:solidFill>
        </p:spPr>
        <p:txBody>
          <a:bodyPr wrap="square" lIns="0" tIns="0" rIns="0" bIns="0" rtlCol="0"/>
          <a:lstStyle/>
          <a:p>
            <a:pPr marL="12700" algn="ctr">
              <a:lnSpc>
                <a:spcPct val="100000"/>
              </a:lnSpc>
            </a:pPr>
            <a:endParaRPr lang="en-US" sz="2400" b="1" spc="-15" dirty="0">
              <a:solidFill>
                <a:schemeClr val="accent3"/>
              </a:solidFill>
              <a:latin typeface="Tahoma"/>
              <a:cs typeface="Tahoma"/>
            </a:endParaRPr>
          </a:p>
          <a:p>
            <a:pPr marL="12700" algn="ctr">
              <a:lnSpc>
                <a:spcPct val="100000"/>
              </a:lnSpc>
            </a:pPr>
            <a:r>
              <a:rPr lang="en-US" sz="2400" b="1" spc="-15" dirty="0">
                <a:solidFill>
                  <a:schemeClr val="accent3"/>
                </a:solidFill>
                <a:latin typeface="+mj-lt"/>
                <a:cs typeface="Tahoma"/>
              </a:rPr>
              <a:t>3</a:t>
            </a:r>
            <a:r>
              <a:rPr lang="en-US" sz="2400" b="1" spc="-30" dirty="0">
                <a:solidFill>
                  <a:schemeClr val="accent3"/>
                </a:solidFill>
                <a:latin typeface="+mj-lt"/>
                <a:cs typeface="Tahoma"/>
              </a:rPr>
              <a:t>k</a:t>
            </a:r>
            <a:endParaRPr lang="en-US" sz="2400" dirty="0">
              <a:solidFill>
                <a:schemeClr val="accent3"/>
              </a:solidFill>
              <a:latin typeface="+mj-lt"/>
              <a:cs typeface="Tahoma"/>
            </a:endParaRPr>
          </a:p>
          <a:p>
            <a:pPr marL="12700" marR="5080" algn="ctr">
              <a:lnSpc>
                <a:spcPts val="1500"/>
              </a:lnSpc>
              <a:spcBef>
                <a:spcPts val="55"/>
              </a:spcBef>
            </a:pPr>
            <a:r>
              <a:rPr lang="en-US" sz="1000" spc="-114" dirty="0">
                <a:solidFill>
                  <a:schemeClr val="tx2"/>
                </a:solidFill>
                <a:latin typeface="+mj-lt"/>
                <a:cs typeface="Arial"/>
              </a:rPr>
              <a:t>R</a:t>
            </a:r>
            <a:r>
              <a:rPr lang="en-US" sz="1000" spc="20" dirty="0">
                <a:solidFill>
                  <a:schemeClr val="tx2"/>
                </a:solidFill>
                <a:latin typeface="+mj-lt"/>
                <a:cs typeface="Arial"/>
              </a:rPr>
              <a:t>i</a:t>
            </a:r>
            <a:r>
              <a:rPr lang="en-US" sz="1000" spc="-50" dirty="0">
                <a:solidFill>
                  <a:schemeClr val="tx2"/>
                </a:solidFill>
                <a:latin typeface="+mj-lt"/>
                <a:cs typeface="Arial"/>
              </a:rPr>
              <a:t>s</a:t>
            </a:r>
            <a:r>
              <a:rPr lang="en-US" sz="1000" spc="-10" dirty="0">
                <a:solidFill>
                  <a:schemeClr val="tx2"/>
                </a:solidFill>
                <a:latin typeface="+mj-lt"/>
                <a:cs typeface="Arial"/>
              </a:rPr>
              <a:t>k</a:t>
            </a:r>
            <a:r>
              <a:rPr lang="en-US" sz="1000" spc="-30" dirty="0">
                <a:solidFill>
                  <a:schemeClr val="tx2"/>
                </a:solidFill>
                <a:latin typeface="+mj-lt"/>
                <a:cs typeface="Arial"/>
              </a:rPr>
              <a:t> </a:t>
            </a:r>
            <a:r>
              <a:rPr lang="en-US" sz="1000" spc="25" dirty="0">
                <a:solidFill>
                  <a:schemeClr val="tx2"/>
                </a:solidFill>
                <a:latin typeface="+mj-lt"/>
                <a:cs typeface="Arial"/>
              </a:rPr>
              <a:t>f</a:t>
            </a:r>
            <a:r>
              <a:rPr lang="en-US" sz="1000" spc="-20" dirty="0">
                <a:solidFill>
                  <a:schemeClr val="tx2"/>
                </a:solidFill>
                <a:latin typeface="+mj-lt"/>
                <a:cs typeface="Arial"/>
              </a:rPr>
              <a:t>a</a:t>
            </a:r>
            <a:r>
              <a:rPr lang="en-US" sz="1000" spc="30" dirty="0">
                <a:solidFill>
                  <a:schemeClr val="tx2"/>
                </a:solidFill>
                <a:latin typeface="+mj-lt"/>
                <a:cs typeface="Arial"/>
              </a:rPr>
              <a:t>ct</a:t>
            </a:r>
            <a:r>
              <a:rPr lang="en-US" sz="1000" spc="50" dirty="0">
                <a:solidFill>
                  <a:schemeClr val="tx2"/>
                </a:solidFill>
                <a:latin typeface="+mj-lt"/>
                <a:cs typeface="Arial"/>
              </a:rPr>
              <a:t>o</a:t>
            </a:r>
            <a:r>
              <a:rPr lang="en-US" sz="1000" spc="25" dirty="0">
                <a:solidFill>
                  <a:schemeClr val="tx2"/>
                </a:solidFill>
                <a:latin typeface="+mj-lt"/>
                <a:cs typeface="Arial"/>
              </a:rPr>
              <a:t>r</a:t>
            </a:r>
            <a:r>
              <a:rPr lang="en-US" sz="1000" spc="-60" dirty="0">
                <a:solidFill>
                  <a:schemeClr val="tx2"/>
                </a:solidFill>
                <a:latin typeface="+mj-lt"/>
                <a:cs typeface="Arial"/>
              </a:rPr>
              <a:t>s</a:t>
            </a:r>
            <a:r>
              <a:rPr lang="en-US" sz="1000" spc="-30" dirty="0">
                <a:solidFill>
                  <a:schemeClr val="tx2"/>
                </a:solidFill>
                <a:latin typeface="+mj-lt"/>
                <a:cs typeface="Arial"/>
              </a:rPr>
              <a:t> </a:t>
            </a:r>
            <a:r>
              <a:rPr lang="en-US" sz="1000" spc="-25" dirty="0">
                <a:solidFill>
                  <a:schemeClr val="tx2"/>
                </a:solidFill>
                <a:latin typeface="+mj-lt"/>
                <a:cs typeface="Arial"/>
              </a:rPr>
              <a:t>a</a:t>
            </a:r>
            <a:r>
              <a:rPr lang="en-US" sz="1000" spc="-40" dirty="0">
                <a:solidFill>
                  <a:schemeClr val="tx2"/>
                </a:solidFill>
                <a:latin typeface="+mj-lt"/>
                <a:cs typeface="Arial"/>
              </a:rPr>
              <a:t>s</a:t>
            </a:r>
            <a:r>
              <a:rPr lang="en-US" sz="1000" spc="-50" dirty="0">
                <a:solidFill>
                  <a:schemeClr val="tx2"/>
                </a:solidFill>
                <a:latin typeface="+mj-lt"/>
                <a:cs typeface="Arial"/>
              </a:rPr>
              <a:t>s</a:t>
            </a:r>
            <a:r>
              <a:rPr lang="en-US" sz="1000" spc="15" dirty="0">
                <a:solidFill>
                  <a:schemeClr val="tx2"/>
                </a:solidFill>
                <a:latin typeface="+mj-lt"/>
                <a:cs typeface="Arial"/>
              </a:rPr>
              <a:t>e</a:t>
            </a:r>
            <a:r>
              <a:rPr lang="en-US" sz="1000" spc="-40" dirty="0">
                <a:solidFill>
                  <a:schemeClr val="tx2"/>
                </a:solidFill>
                <a:latin typeface="+mj-lt"/>
                <a:cs typeface="Arial"/>
              </a:rPr>
              <a:t>s</a:t>
            </a:r>
            <a:r>
              <a:rPr lang="en-US" sz="1000" spc="-50" dirty="0">
                <a:solidFill>
                  <a:schemeClr val="tx2"/>
                </a:solidFill>
                <a:latin typeface="+mj-lt"/>
                <a:cs typeface="Arial"/>
              </a:rPr>
              <a:t>s</a:t>
            </a:r>
            <a:r>
              <a:rPr lang="en-US" sz="1000" spc="15" dirty="0">
                <a:solidFill>
                  <a:schemeClr val="tx2"/>
                </a:solidFill>
                <a:latin typeface="+mj-lt"/>
                <a:cs typeface="Arial"/>
              </a:rPr>
              <a:t>e</a:t>
            </a:r>
            <a:r>
              <a:rPr lang="en-US" sz="1000" spc="70" dirty="0">
                <a:solidFill>
                  <a:schemeClr val="tx2"/>
                </a:solidFill>
                <a:latin typeface="+mj-lt"/>
                <a:cs typeface="Arial"/>
              </a:rPr>
              <a:t>d</a:t>
            </a:r>
            <a:r>
              <a:rPr lang="en-US" sz="1000" spc="50" dirty="0">
                <a:solidFill>
                  <a:schemeClr val="tx2"/>
                </a:solidFill>
                <a:latin typeface="+mj-lt"/>
                <a:cs typeface="Arial"/>
              </a:rPr>
              <a:t> b</a:t>
            </a:r>
            <a:r>
              <a:rPr lang="en-US" sz="1000" spc="-30" dirty="0">
                <a:solidFill>
                  <a:schemeClr val="tx2"/>
                </a:solidFill>
                <a:latin typeface="+mj-lt"/>
                <a:cs typeface="Arial"/>
              </a:rPr>
              <a:t>y </a:t>
            </a:r>
            <a:r>
              <a:rPr lang="en-US" sz="1000" spc="25" dirty="0">
                <a:solidFill>
                  <a:schemeClr val="tx2"/>
                </a:solidFill>
                <a:latin typeface="+mj-lt"/>
                <a:cs typeface="Arial"/>
              </a:rPr>
              <a:t>A</a:t>
            </a:r>
            <a:r>
              <a:rPr lang="en-US" sz="1000" dirty="0">
                <a:solidFill>
                  <a:schemeClr val="tx2"/>
                </a:solidFill>
                <a:latin typeface="+mj-lt"/>
                <a:cs typeface="Arial"/>
              </a:rPr>
              <a:t>la</a:t>
            </a:r>
            <a:r>
              <a:rPr lang="en-US" sz="1000" spc="75" dirty="0">
                <a:solidFill>
                  <a:schemeClr val="tx2"/>
                </a:solidFill>
                <a:latin typeface="+mj-lt"/>
                <a:cs typeface="Arial"/>
              </a:rPr>
              <a:t>d</a:t>
            </a:r>
            <a:r>
              <a:rPr lang="en-US" sz="1000" spc="45" dirty="0">
                <a:solidFill>
                  <a:schemeClr val="tx2"/>
                </a:solidFill>
                <a:latin typeface="+mj-lt"/>
                <a:cs typeface="Arial"/>
              </a:rPr>
              <a:t>di</a:t>
            </a:r>
            <a:r>
              <a:rPr lang="en-US" sz="1000" spc="15" dirty="0">
                <a:solidFill>
                  <a:schemeClr val="tx2"/>
                </a:solidFill>
                <a:latin typeface="+mj-lt"/>
                <a:cs typeface="Arial"/>
              </a:rPr>
              <a:t>n</a:t>
            </a:r>
            <a:endParaRPr lang="en-US" sz="1000" dirty="0">
              <a:solidFill>
                <a:schemeClr val="tx2"/>
              </a:solidFill>
              <a:latin typeface="+mj-lt"/>
              <a:cs typeface="Arial"/>
            </a:endParaRPr>
          </a:p>
          <a:p>
            <a:endParaRPr dirty="0"/>
          </a:p>
        </p:txBody>
      </p:sp>
      <p:sp>
        <p:nvSpPr>
          <p:cNvPr id="22" name="object 7"/>
          <p:cNvSpPr/>
          <p:nvPr/>
        </p:nvSpPr>
        <p:spPr>
          <a:xfrm>
            <a:off x="1277118" y="3660981"/>
            <a:ext cx="1783233" cy="2426030"/>
          </a:xfrm>
          <a:prstGeom prst="rect">
            <a:avLst/>
          </a:prstGeom>
          <a:solidFill>
            <a:srgbClr val="F2F2F2"/>
          </a:solidFill>
        </p:spPr>
        <p:txBody>
          <a:bodyPr wrap="square" lIns="0" tIns="0" rIns="0" bIns="0" rtlCol="0"/>
          <a:lstStyle/>
          <a:p>
            <a:pPr marL="12700" algn="ctr">
              <a:lnSpc>
                <a:spcPct val="100000"/>
              </a:lnSpc>
            </a:pPr>
            <a:endParaRPr lang="en-US" sz="2400" b="1" spc="-15" dirty="0">
              <a:solidFill>
                <a:schemeClr val="accent3"/>
              </a:solidFill>
              <a:latin typeface="Tahoma"/>
              <a:cs typeface="Tahoma"/>
            </a:endParaRPr>
          </a:p>
          <a:p>
            <a:pPr marL="12700" algn="ctr">
              <a:lnSpc>
                <a:spcPct val="100000"/>
              </a:lnSpc>
            </a:pPr>
            <a:endParaRPr lang="en-US" sz="2400" b="1" spc="-15" dirty="0">
              <a:solidFill>
                <a:schemeClr val="accent3"/>
              </a:solidFill>
              <a:latin typeface="+mj-lt"/>
              <a:cs typeface="Tahoma"/>
            </a:endParaRPr>
          </a:p>
          <a:p>
            <a:pPr marL="12700" algn="ctr">
              <a:lnSpc>
                <a:spcPct val="100000"/>
              </a:lnSpc>
            </a:pPr>
            <a:endParaRPr lang="en-US" sz="2400" b="1" spc="-15" dirty="0">
              <a:solidFill>
                <a:schemeClr val="accent3"/>
              </a:solidFill>
              <a:latin typeface="+mj-lt"/>
              <a:cs typeface="Tahoma"/>
            </a:endParaRPr>
          </a:p>
          <a:p>
            <a:pPr marL="12700" algn="ctr">
              <a:lnSpc>
                <a:spcPct val="100000"/>
              </a:lnSpc>
            </a:pPr>
            <a:r>
              <a:rPr lang="en-US" sz="2400" b="1" spc="-15" dirty="0">
                <a:solidFill>
                  <a:schemeClr val="accent3"/>
                </a:solidFill>
                <a:latin typeface="+mj-lt"/>
                <a:cs typeface="Tahoma"/>
              </a:rPr>
              <a:t>9.3</a:t>
            </a:r>
            <a:r>
              <a:rPr lang="en-US" sz="2400" b="1" spc="-30" dirty="0">
                <a:solidFill>
                  <a:schemeClr val="accent3"/>
                </a:solidFill>
                <a:latin typeface="+mj-lt"/>
                <a:cs typeface="Tahoma"/>
              </a:rPr>
              <a:t>k</a:t>
            </a:r>
            <a:endParaRPr lang="en-US" sz="2400" dirty="0">
              <a:solidFill>
                <a:schemeClr val="accent3"/>
              </a:solidFill>
              <a:latin typeface="+mj-lt"/>
              <a:cs typeface="Tahoma"/>
            </a:endParaRPr>
          </a:p>
          <a:p>
            <a:pPr marL="12700" marR="5080" algn="ctr">
              <a:lnSpc>
                <a:spcPts val="1500"/>
              </a:lnSpc>
              <a:spcBef>
                <a:spcPts val="55"/>
              </a:spcBef>
            </a:pPr>
            <a:r>
              <a:rPr lang="en-US" sz="1000" spc="-20" dirty="0">
                <a:solidFill>
                  <a:schemeClr val="tx2"/>
                </a:solidFill>
                <a:cs typeface="Arial"/>
              </a:rPr>
              <a:t>Mutual Funds and ETFs analyzed by Aladdin</a:t>
            </a:r>
            <a:endParaRPr lang="en-US" sz="1000" dirty="0">
              <a:solidFill>
                <a:schemeClr val="tx2"/>
              </a:solidFill>
              <a:cs typeface="Arial"/>
            </a:endParaRPr>
          </a:p>
          <a:p>
            <a:endParaRPr dirty="0"/>
          </a:p>
        </p:txBody>
      </p:sp>
      <p:sp>
        <p:nvSpPr>
          <p:cNvPr id="23" name="object 7"/>
          <p:cNvSpPr/>
          <p:nvPr/>
        </p:nvSpPr>
        <p:spPr>
          <a:xfrm>
            <a:off x="6155850" y="3657600"/>
            <a:ext cx="1783233" cy="2426030"/>
          </a:xfrm>
          <a:prstGeom prst="rect">
            <a:avLst/>
          </a:prstGeom>
          <a:solidFill>
            <a:srgbClr val="F2F2F2"/>
          </a:solidFill>
        </p:spPr>
        <p:txBody>
          <a:bodyPr wrap="square" lIns="0" tIns="0" rIns="0" bIns="0" rtlCol="0"/>
          <a:lstStyle/>
          <a:p>
            <a:pPr marL="12700" algn="ctr">
              <a:lnSpc>
                <a:spcPct val="100000"/>
              </a:lnSpc>
            </a:pPr>
            <a:endParaRPr lang="en-US" sz="2400" b="1" spc="-15" dirty="0">
              <a:solidFill>
                <a:schemeClr val="accent3"/>
              </a:solidFill>
              <a:latin typeface="Tahoma"/>
              <a:cs typeface="Tahoma"/>
            </a:endParaRPr>
          </a:p>
          <a:p>
            <a:pPr marL="12700" algn="ctr">
              <a:lnSpc>
                <a:spcPct val="100000"/>
              </a:lnSpc>
            </a:pPr>
            <a:endParaRPr lang="en-US" sz="2400" b="1" spc="-15" dirty="0">
              <a:solidFill>
                <a:schemeClr val="accent3"/>
              </a:solidFill>
              <a:latin typeface="Tahoma"/>
              <a:cs typeface="Tahoma"/>
            </a:endParaRPr>
          </a:p>
          <a:p>
            <a:pPr marL="12700" algn="ctr">
              <a:lnSpc>
                <a:spcPct val="100000"/>
              </a:lnSpc>
            </a:pPr>
            <a:endParaRPr lang="en-US" sz="2400" b="1" spc="-15" dirty="0">
              <a:solidFill>
                <a:schemeClr val="accent3"/>
              </a:solidFill>
              <a:latin typeface="Tahoma"/>
              <a:cs typeface="Tahoma"/>
            </a:endParaRPr>
          </a:p>
          <a:p>
            <a:pPr marL="12700" algn="ctr">
              <a:lnSpc>
                <a:spcPct val="100000"/>
              </a:lnSpc>
            </a:pPr>
            <a:r>
              <a:rPr lang="en-US" sz="2400" b="1" spc="-15" dirty="0">
                <a:solidFill>
                  <a:schemeClr val="accent3"/>
                </a:solidFill>
                <a:latin typeface="+mj-lt"/>
                <a:cs typeface="Tahoma"/>
              </a:rPr>
              <a:t>86</a:t>
            </a:r>
            <a:endParaRPr lang="en-US" sz="2400" dirty="0">
              <a:solidFill>
                <a:schemeClr val="accent3"/>
              </a:solidFill>
              <a:latin typeface="+mj-lt"/>
              <a:cs typeface="Tahoma"/>
            </a:endParaRPr>
          </a:p>
          <a:p>
            <a:pPr marL="12700" marR="5080" algn="ctr">
              <a:lnSpc>
                <a:spcPts val="1500"/>
              </a:lnSpc>
              <a:spcBef>
                <a:spcPts val="55"/>
              </a:spcBef>
            </a:pPr>
            <a:r>
              <a:rPr lang="en-US" sz="1000" spc="-20" dirty="0">
                <a:solidFill>
                  <a:schemeClr val="tx2"/>
                </a:solidFill>
                <a:latin typeface="+mj-lt"/>
                <a:cs typeface="Arial"/>
              </a:rPr>
              <a:t>Fortune 100 Companies supported by Aladdin</a:t>
            </a:r>
          </a:p>
          <a:p>
            <a:endParaRPr dirty="0"/>
          </a:p>
        </p:txBody>
      </p:sp>
      <p:sp>
        <p:nvSpPr>
          <p:cNvPr id="24" name="object 7"/>
          <p:cNvSpPr/>
          <p:nvPr/>
        </p:nvSpPr>
        <p:spPr>
          <a:xfrm>
            <a:off x="3627158" y="899628"/>
            <a:ext cx="1783233" cy="2426030"/>
          </a:xfrm>
          <a:prstGeom prst="rect">
            <a:avLst/>
          </a:prstGeom>
          <a:solidFill>
            <a:srgbClr val="F2F2F2"/>
          </a:solidFill>
        </p:spPr>
        <p:txBody>
          <a:bodyPr wrap="square" lIns="0" tIns="0" rIns="0" bIns="0" rtlCol="0"/>
          <a:lstStyle/>
          <a:p>
            <a:endParaRPr dirty="0"/>
          </a:p>
        </p:txBody>
      </p:sp>
      <p:sp>
        <p:nvSpPr>
          <p:cNvPr id="25" name="object 7"/>
          <p:cNvSpPr/>
          <p:nvPr/>
        </p:nvSpPr>
        <p:spPr>
          <a:xfrm>
            <a:off x="3573583" y="3657600"/>
            <a:ext cx="1783233" cy="2426030"/>
          </a:xfrm>
          <a:prstGeom prst="rect">
            <a:avLst/>
          </a:prstGeom>
          <a:solidFill>
            <a:srgbClr val="F2F2F2"/>
          </a:solidFill>
        </p:spPr>
        <p:txBody>
          <a:bodyPr wrap="square" lIns="0" tIns="0" rIns="0" bIns="0" rtlCol="0"/>
          <a:lstStyle/>
          <a:p>
            <a:endParaRPr dirty="0"/>
          </a:p>
        </p:txBody>
      </p:sp>
      <p:sp>
        <p:nvSpPr>
          <p:cNvPr id="17" name="object 10"/>
          <p:cNvSpPr/>
          <p:nvPr/>
        </p:nvSpPr>
        <p:spPr>
          <a:xfrm>
            <a:off x="2324000" y="1069484"/>
            <a:ext cx="4389551" cy="5081127"/>
          </a:xfrm>
          <a:prstGeom prst="rect">
            <a:avLst/>
          </a:prstGeom>
          <a:blipFill>
            <a:blip r:embed="rId3" cstate="print"/>
            <a:stretch>
              <a:fillRect/>
            </a:stretch>
          </a:blipFill>
        </p:spPr>
        <p:txBody>
          <a:bodyPr wrap="square" lIns="0" tIns="0" rIns="0" bIns="0" rtlCol="0"/>
          <a:lstStyle/>
          <a:p>
            <a:endParaRPr/>
          </a:p>
        </p:txBody>
      </p:sp>
      <p:sp>
        <p:nvSpPr>
          <p:cNvPr id="26" name="object 7"/>
          <p:cNvSpPr/>
          <p:nvPr/>
        </p:nvSpPr>
        <p:spPr>
          <a:xfrm>
            <a:off x="3466261" y="2664359"/>
            <a:ext cx="2105025" cy="1985025"/>
          </a:xfrm>
          <a:prstGeom prst="rect">
            <a:avLst/>
          </a:prstGeom>
          <a:solidFill>
            <a:schemeClr val="bg1"/>
          </a:solidFill>
        </p:spPr>
        <p:txBody>
          <a:bodyPr wrap="square" lIns="0" tIns="0" rIns="0" bIns="0" rtlCol="0"/>
          <a:lstStyle/>
          <a:p>
            <a:pPr algn="ctr"/>
            <a:r>
              <a:rPr lang="en-US" sz="1100" b="1" dirty="0">
                <a:solidFill>
                  <a:schemeClr val="tx2"/>
                </a:solidFill>
              </a:rPr>
              <a:t>About Aladdin</a:t>
            </a:r>
          </a:p>
          <a:p>
            <a:pPr marL="12700" marR="5080" algn="ctr">
              <a:lnSpc>
                <a:spcPts val="1800"/>
              </a:lnSpc>
              <a:spcBef>
                <a:spcPts val="120"/>
              </a:spcBef>
            </a:pPr>
            <a:r>
              <a:rPr lang="en-US" sz="1100" spc="25" dirty="0">
                <a:solidFill>
                  <a:schemeClr val="tx2"/>
                </a:solidFill>
                <a:cs typeface="Arial"/>
              </a:rPr>
              <a:t>A</a:t>
            </a:r>
            <a:r>
              <a:rPr lang="en-US" sz="1100" spc="15" dirty="0">
                <a:solidFill>
                  <a:schemeClr val="tx2"/>
                </a:solidFill>
                <a:cs typeface="Arial"/>
              </a:rPr>
              <a:t>l</a:t>
            </a:r>
            <a:r>
              <a:rPr lang="en-US" sz="1100" spc="-40" dirty="0">
                <a:solidFill>
                  <a:schemeClr val="tx2"/>
                </a:solidFill>
                <a:cs typeface="Arial"/>
              </a:rPr>
              <a:t>a</a:t>
            </a:r>
            <a:r>
              <a:rPr lang="en-US" sz="1100" spc="85" dirty="0">
                <a:solidFill>
                  <a:schemeClr val="tx2"/>
                </a:solidFill>
                <a:cs typeface="Arial"/>
              </a:rPr>
              <a:t>d</a:t>
            </a:r>
            <a:r>
              <a:rPr lang="en-US" sz="1100" spc="80" dirty="0">
                <a:solidFill>
                  <a:schemeClr val="tx2"/>
                </a:solidFill>
                <a:cs typeface="Arial"/>
              </a:rPr>
              <a:t>d</a:t>
            </a:r>
            <a:r>
              <a:rPr lang="en-US" sz="1100" spc="10" dirty="0">
                <a:solidFill>
                  <a:schemeClr val="tx2"/>
                </a:solidFill>
                <a:cs typeface="Arial"/>
              </a:rPr>
              <a:t>i</a:t>
            </a:r>
            <a:r>
              <a:rPr lang="en-US" sz="1100" spc="15" dirty="0">
                <a:solidFill>
                  <a:schemeClr val="tx2"/>
                </a:solidFill>
                <a:cs typeface="Arial"/>
              </a:rPr>
              <a:t>n</a:t>
            </a:r>
            <a:r>
              <a:rPr lang="en-US" sz="1100" spc="-35" dirty="0">
                <a:solidFill>
                  <a:schemeClr val="tx2"/>
                </a:solidFill>
                <a:cs typeface="Arial"/>
              </a:rPr>
              <a:t> </a:t>
            </a:r>
            <a:r>
              <a:rPr lang="en-US" sz="1100" spc="20" dirty="0">
                <a:solidFill>
                  <a:schemeClr val="tx2"/>
                </a:solidFill>
                <a:cs typeface="Arial"/>
              </a:rPr>
              <a:t>he</a:t>
            </a:r>
            <a:r>
              <a:rPr lang="en-US" sz="1100" spc="-5" dirty="0">
                <a:solidFill>
                  <a:schemeClr val="tx2"/>
                </a:solidFill>
                <a:cs typeface="Arial"/>
              </a:rPr>
              <a:t>l</a:t>
            </a:r>
            <a:r>
              <a:rPr lang="en-US" sz="1100" spc="70" dirty="0">
                <a:solidFill>
                  <a:schemeClr val="tx2"/>
                </a:solidFill>
                <a:cs typeface="Arial"/>
              </a:rPr>
              <a:t>p</a:t>
            </a:r>
            <a:r>
              <a:rPr lang="en-US" sz="1100" spc="-75" dirty="0">
                <a:solidFill>
                  <a:schemeClr val="tx2"/>
                </a:solidFill>
                <a:cs typeface="Arial"/>
              </a:rPr>
              <a:t>s</a:t>
            </a:r>
            <a:r>
              <a:rPr lang="en-US" sz="1100" spc="-35" dirty="0">
                <a:solidFill>
                  <a:schemeClr val="tx2"/>
                </a:solidFill>
                <a:cs typeface="Arial"/>
              </a:rPr>
              <a:t> </a:t>
            </a:r>
            <a:r>
              <a:rPr lang="en-US" sz="1100" spc="55" dirty="0">
                <a:solidFill>
                  <a:schemeClr val="tx2"/>
                </a:solidFill>
                <a:cs typeface="Arial"/>
              </a:rPr>
              <a:t>m</a:t>
            </a:r>
            <a:r>
              <a:rPr lang="en-US" sz="1100" dirty="0">
                <a:solidFill>
                  <a:schemeClr val="tx2"/>
                </a:solidFill>
                <a:cs typeface="Arial"/>
              </a:rPr>
              <a:t>e</a:t>
            </a:r>
            <a:r>
              <a:rPr lang="en-US" sz="1100" spc="-40" dirty="0">
                <a:solidFill>
                  <a:schemeClr val="tx2"/>
                </a:solidFill>
                <a:cs typeface="Arial"/>
              </a:rPr>
              <a:t>a</a:t>
            </a:r>
            <a:r>
              <a:rPr lang="en-US" sz="1100" spc="-30" dirty="0">
                <a:solidFill>
                  <a:schemeClr val="tx2"/>
                </a:solidFill>
                <a:cs typeface="Arial"/>
              </a:rPr>
              <a:t>s</a:t>
            </a:r>
            <a:r>
              <a:rPr lang="en-US" sz="1100" spc="-40" dirty="0">
                <a:solidFill>
                  <a:schemeClr val="tx2"/>
                </a:solidFill>
                <a:cs typeface="Arial"/>
              </a:rPr>
              <a:t>u</a:t>
            </a:r>
            <a:r>
              <a:rPr lang="en-US" sz="1100" dirty="0">
                <a:solidFill>
                  <a:schemeClr val="tx2"/>
                </a:solidFill>
                <a:cs typeface="Arial"/>
              </a:rPr>
              <a:t>r</a:t>
            </a:r>
            <a:r>
              <a:rPr lang="en-US" sz="1100" spc="5" dirty="0">
                <a:solidFill>
                  <a:schemeClr val="tx2"/>
                </a:solidFill>
                <a:cs typeface="Arial"/>
              </a:rPr>
              <a:t>e</a:t>
            </a:r>
            <a:r>
              <a:rPr lang="en-US" sz="1100" spc="-35" dirty="0">
                <a:solidFill>
                  <a:schemeClr val="tx2"/>
                </a:solidFill>
                <a:cs typeface="Arial"/>
              </a:rPr>
              <a:t> </a:t>
            </a:r>
            <a:r>
              <a:rPr lang="en-US" sz="1100" spc="40" dirty="0">
                <a:solidFill>
                  <a:schemeClr val="tx2"/>
                </a:solidFill>
                <a:cs typeface="Arial"/>
              </a:rPr>
              <a:t>t</a:t>
            </a:r>
            <a:r>
              <a:rPr lang="en-US" sz="1100" spc="20" dirty="0">
                <a:solidFill>
                  <a:schemeClr val="tx2"/>
                </a:solidFill>
                <a:cs typeface="Arial"/>
              </a:rPr>
              <a:t>h</a:t>
            </a:r>
            <a:r>
              <a:rPr lang="en-US" sz="1100" spc="5" dirty="0">
                <a:solidFill>
                  <a:schemeClr val="tx2"/>
                </a:solidFill>
                <a:cs typeface="Arial"/>
              </a:rPr>
              <a:t>e</a:t>
            </a:r>
            <a:r>
              <a:rPr lang="en-US" sz="1100" spc="-35" dirty="0">
                <a:solidFill>
                  <a:schemeClr val="tx2"/>
                </a:solidFill>
                <a:cs typeface="Arial"/>
              </a:rPr>
              <a:t> </a:t>
            </a:r>
            <a:r>
              <a:rPr lang="en-US" sz="1100" spc="10" dirty="0">
                <a:solidFill>
                  <a:schemeClr val="tx2"/>
                </a:solidFill>
                <a:cs typeface="Arial"/>
              </a:rPr>
              <a:t>i</a:t>
            </a:r>
            <a:r>
              <a:rPr lang="en-US" sz="1100" spc="50" dirty="0">
                <a:solidFill>
                  <a:schemeClr val="tx2"/>
                </a:solidFill>
                <a:cs typeface="Arial"/>
              </a:rPr>
              <a:t>m</a:t>
            </a:r>
            <a:r>
              <a:rPr lang="en-US" sz="1100" spc="75" dirty="0">
                <a:solidFill>
                  <a:schemeClr val="tx2"/>
                </a:solidFill>
                <a:cs typeface="Arial"/>
              </a:rPr>
              <a:t>p</a:t>
            </a:r>
            <a:r>
              <a:rPr lang="en-US" sz="1100" spc="-40" dirty="0">
                <a:solidFill>
                  <a:schemeClr val="tx2"/>
                </a:solidFill>
                <a:cs typeface="Arial"/>
              </a:rPr>
              <a:t>a</a:t>
            </a:r>
            <a:r>
              <a:rPr lang="en-US" sz="1100" spc="25" dirty="0">
                <a:solidFill>
                  <a:schemeClr val="tx2"/>
                </a:solidFill>
                <a:cs typeface="Arial"/>
              </a:rPr>
              <a:t>c</a:t>
            </a:r>
            <a:r>
              <a:rPr lang="en-US" sz="1100" spc="35" dirty="0">
                <a:solidFill>
                  <a:schemeClr val="tx2"/>
                </a:solidFill>
                <a:cs typeface="Arial"/>
              </a:rPr>
              <a:t>t</a:t>
            </a:r>
            <a:r>
              <a:rPr lang="en-US" sz="1100" spc="-35" dirty="0">
                <a:solidFill>
                  <a:schemeClr val="tx2"/>
                </a:solidFill>
                <a:cs typeface="Arial"/>
              </a:rPr>
              <a:t> </a:t>
            </a:r>
            <a:r>
              <a:rPr lang="en-US" sz="1100" spc="45" dirty="0">
                <a:solidFill>
                  <a:schemeClr val="tx2"/>
                </a:solidFill>
                <a:cs typeface="Arial"/>
              </a:rPr>
              <a:t>o</a:t>
            </a:r>
            <a:r>
              <a:rPr lang="en-US" sz="1100" spc="10" dirty="0">
                <a:solidFill>
                  <a:schemeClr val="tx2"/>
                </a:solidFill>
                <a:cs typeface="Arial"/>
              </a:rPr>
              <a:t>f </a:t>
            </a:r>
            <a:r>
              <a:rPr lang="en-US" sz="1100" spc="85" dirty="0">
                <a:solidFill>
                  <a:schemeClr val="tx2"/>
                </a:solidFill>
                <a:cs typeface="Arial"/>
              </a:rPr>
              <a:t>d</a:t>
            </a:r>
            <a:r>
              <a:rPr lang="en-US" sz="1100" spc="10" dirty="0">
                <a:solidFill>
                  <a:schemeClr val="tx2"/>
                </a:solidFill>
                <a:cs typeface="Arial"/>
              </a:rPr>
              <a:t>e</a:t>
            </a:r>
            <a:r>
              <a:rPr lang="en-US" sz="1100" spc="-15" dirty="0">
                <a:solidFill>
                  <a:schemeClr val="tx2"/>
                </a:solidFill>
                <a:cs typeface="Arial"/>
              </a:rPr>
              <a:t>c</a:t>
            </a:r>
            <a:r>
              <a:rPr lang="en-US" sz="1100" spc="-25" dirty="0">
                <a:solidFill>
                  <a:schemeClr val="tx2"/>
                </a:solidFill>
                <a:cs typeface="Arial"/>
              </a:rPr>
              <a:t>i</a:t>
            </a:r>
            <a:r>
              <a:rPr lang="en-US" sz="1100" spc="-40" dirty="0">
                <a:solidFill>
                  <a:schemeClr val="tx2"/>
                </a:solidFill>
                <a:cs typeface="Arial"/>
              </a:rPr>
              <a:t>s</a:t>
            </a:r>
            <a:r>
              <a:rPr lang="en-US" sz="1100" spc="15" dirty="0">
                <a:solidFill>
                  <a:schemeClr val="tx2"/>
                </a:solidFill>
                <a:cs typeface="Arial"/>
              </a:rPr>
              <a:t>i</a:t>
            </a:r>
            <a:r>
              <a:rPr lang="en-US" sz="1100" spc="30" dirty="0">
                <a:solidFill>
                  <a:schemeClr val="tx2"/>
                </a:solidFill>
                <a:cs typeface="Arial"/>
              </a:rPr>
              <a:t>on</a:t>
            </a:r>
            <a:r>
              <a:rPr lang="en-US" sz="1100" spc="-75" dirty="0">
                <a:solidFill>
                  <a:schemeClr val="tx2"/>
                </a:solidFill>
                <a:cs typeface="Arial"/>
              </a:rPr>
              <a:t>s</a:t>
            </a:r>
            <a:r>
              <a:rPr lang="en-US" sz="1100" spc="-30" dirty="0">
                <a:solidFill>
                  <a:schemeClr val="tx2"/>
                </a:solidFill>
                <a:cs typeface="Arial"/>
              </a:rPr>
              <a:t>,</a:t>
            </a:r>
            <a:r>
              <a:rPr lang="en-US" sz="1100" spc="-35" dirty="0">
                <a:solidFill>
                  <a:schemeClr val="tx2"/>
                </a:solidFill>
                <a:cs typeface="Arial"/>
              </a:rPr>
              <a:t> </a:t>
            </a:r>
            <a:r>
              <a:rPr lang="en-US" sz="1100" spc="70" dirty="0">
                <a:solidFill>
                  <a:schemeClr val="tx2"/>
                </a:solidFill>
                <a:cs typeface="Arial"/>
              </a:rPr>
              <a:t>q</a:t>
            </a:r>
            <a:r>
              <a:rPr lang="en-US" sz="1100" spc="10" dirty="0">
                <a:solidFill>
                  <a:schemeClr val="tx2"/>
                </a:solidFill>
                <a:cs typeface="Arial"/>
              </a:rPr>
              <a:t>u</a:t>
            </a:r>
            <a:r>
              <a:rPr lang="en-US" sz="1100" spc="-45" dirty="0">
                <a:solidFill>
                  <a:schemeClr val="tx2"/>
                </a:solidFill>
                <a:cs typeface="Arial"/>
              </a:rPr>
              <a:t>a</a:t>
            </a:r>
            <a:r>
              <a:rPr lang="en-US" sz="1100" spc="30" dirty="0">
                <a:solidFill>
                  <a:schemeClr val="tx2"/>
                </a:solidFill>
                <a:cs typeface="Arial"/>
              </a:rPr>
              <a:t>n</a:t>
            </a:r>
            <a:r>
              <a:rPr lang="en-US" sz="1100" spc="20" dirty="0">
                <a:solidFill>
                  <a:schemeClr val="tx2"/>
                </a:solidFill>
                <a:cs typeface="Arial"/>
              </a:rPr>
              <a:t>t</a:t>
            </a:r>
            <a:r>
              <a:rPr lang="en-US" sz="1100" spc="25" dirty="0">
                <a:solidFill>
                  <a:schemeClr val="tx2"/>
                </a:solidFill>
                <a:cs typeface="Arial"/>
              </a:rPr>
              <a:t>i</a:t>
            </a:r>
            <a:r>
              <a:rPr lang="en-US" sz="1100" spc="60" dirty="0">
                <a:solidFill>
                  <a:schemeClr val="tx2"/>
                </a:solidFill>
                <a:cs typeface="Arial"/>
              </a:rPr>
              <a:t>f</a:t>
            </a:r>
            <a:r>
              <a:rPr lang="en-US" sz="1100" spc="-35" dirty="0">
                <a:solidFill>
                  <a:schemeClr val="tx2"/>
                </a:solidFill>
                <a:cs typeface="Arial"/>
              </a:rPr>
              <a:t>y </a:t>
            </a:r>
            <a:r>
              <a:rPr lang="en-US" sz="1100" spc="20" dirty="0">
                <a:solidFill>
                  <a:schemeClr val="tx2"/>
                </a:solidFill>
                <a:cs typeface="Arial"/>
              </a:rPr>
              <a:t>r</a:t>
            </a:r>
            <a:r>
              <a:rPr lang="en-US" sz="1100" spc="-25" dirty="0">
                <a:solidFill>
                  <a:schemeClr val="tx2"/>
                </a:solidFill>
                <a:cs typeface="Arial"/>
              </a:rPr>
              <a:t>i</a:t>
            </a:r>
            <a:r>
              <a:rPr lang="en-US" sz="1100" spc="-40" dirty="0">
                <a:solidFill>
                  <a:schemeClr val="tx2"/>
                </a:solidFill>
                <a:cs typeface="Arial"/>
              </a:rPr>
              <a:t>s</a:t>
            </a:r>
            <a:r>
              <a:rPr lang="en-US" sz="1100" spc="-5" dirty="0">
                <a:solidFill>
                  <a:schemeClr val="tx2"/>
                </a:solidFill>
                <a:cs typeface="Arial"/>
              </a:rPr>
              <a:t>k</a:t>
            </a:r>
            <a:r>
              <a:rPr lang="en-US" sz="1100" spc="-75" dirty="0">
                <a:solidFill>
                  <a:schemeClr val="tx2"/>
                </a:solidFill>
                <a:cs typeface="Arial"/>
              </a:rPr>
              <a:t>s</a:t>
            </a:r>
            <a:r>
              <a:rPr lang="en-US" sz="1100" spc="-35" dirty="0">
                <a:solidFill>
                  <a:schemeClr val="tx2"/>
                </a:solidFill>
                <a:cs typeface="Arial"/>
              </a:rPr>
              <a:t> </a:t>
            </a:r>
            <a:r>
              <a:rPr lang="en-US" sz="1100" spc="-45" dirty="0">
                <a:solidFill>
                  <a:schemeClr val="tx2"/>
                </a:solidFill>
                <a:cs typeface="Arial"/>
              </a:rPr>
              <a:t>a</a:t>
            </a:r>
            <a:r>
              <a:rPr lang="en-US" sz="1100" spc="15" dirty="0">
                <a:solidFill>
                  <a:schemeClr val="tx2"/>
                </a:solidFill>
                <a:cs typeface="Arial"/>
              </a:rPr>
              <a:t>n</a:t>
            </a:r>
            <a:r>
              <a:rPr lang="en-US" sz="1100" spc="85" dirty="0">
                <a:solidFill>
                  <a:schemeClr val="tx2"/>
                </a:solidFill>
                <a:cs typeface="Arial"/>
              </a:rPr>
              <a:t>d</a:t>
            </a:r>
            <a:r>
              <a:rPr lang="en-US" sz="1100" spc="-35" dirty="0">
                <a:solidFill>
                  <a:schemeClr val="tx2"/>
                </a:solidFill>
                <a:cs typeface="Arial"/>
              </a:rPr>
              <a:t> </a:t>
            </a:r>
            <a:r>
              <a:rPr lang="en-US" sz="1100" spc="15" dirty="0">
                <a:solidFill>
                  <a:schemeClr val="tx2"/>
                </a:solidFill>
                <a:cs typeface="Arial"/>
              </a:rPr>
              <a:t>i</a:t>
            </a:r>
            <a:r>
              <a:rPr lang="en-US" sz="1100" spc="85" dirty="0">
                <a:solidFill>
                  <a:schemeClr val="tx2"/>
                </a:solidFill>
                <a:cs typeface="Arial"/>
              </a:rPr>
              <a:t>d</a:t>
            </a:r>
            <a:r>
              <a:rPr lang="en-US" sz="1100" spc="5" dirty="0">
                <a:solidFill>
                  <a:schemeClr val="tx2"/>
                </a:solidFill>
                <a:cs typeface="Arial"/>
              </a:rPr>
              <a:t>e</a:t>
            </a:r>
            <a:r>
              <a:rPr lang="en-US" sz="1100" spc="30" dirty="0">
                <a:solidFill>
                  <a:schemeClr val="tx2"/>
                </a:solidFill>
                <a:cs typeface="Arial"/>
              </a:rPr>
              <a:t>n</a:t>
            </a:r>
            <a:r>
              <a:rPr lang="en-US" sz="1100" spc="20" dirty="0">
                <a:solidFill>
                  <a:schemeClr val="tx2"/>
                </a:solidFill>
                <a:cs typeface="Arial"/>
              </a:rPr>
              <a:t>t</a:t>
            </a:r>
            <a:r>
              <a:rPr lang="en-US" sz="1100" spc="25" dirty="0">
                <a:solidFill>
                  <a:schemeClr val="tx2"/>
                </a:solidFill>
                <a:cs typeface="Arial"/>
              </a:rPr>
              <a:t>i</a:t>
            </a:r>
            <a:r>
              <a:rPr lang="en-US" sz="1100" spc="60" dirty="0">
                <a:solidFill>
                  <a:schemeClr val="tx2"/>
                </a:solidFill>
                <a:cs typeface="Arial"/>
              </a:rPr>
              <a:t>f</a:t>
            </a:r>
            <a:r>
              <a:rPr lang="en-US" sz="1100" spc="-35" dirty="0">
                <a:solidFill>
                  <a:schemeClr val="tx2"/>
                </a:solidFill>
                <a:cs typeface="Arial"/>
              </a:rPr>
              <a:t>y</a:t>
            </a:r>
            <a:r>
              <a:rPr lang="en-US" sz="1100" spc="-20" dirty="0">
                <a:solidFill>
                  <a:schemeClr val="tx2"/>
                </a:solidFill>
                <a:cs typeface="Arial"/>
              </a:rPr>
              <a:t> </a:t>
            </a:r>
            <a:r>
              <a:rPr lang="en-US" sz="1100" spc="80" dirty="0">
                <a:solidFill>
                  <a:schemeClr val="tx2"/>
                </a:solidFill>
                <a:cs typeface="Arial"/>
              </a:rPr>
              <a:t>p</a:t>
            </a:r>
            <a:r>
              <a:rPr lang="en-US" sz="1100" spc="10" dirty="0">
                <a:solidFill>
                  <a:schemeClr val="tx2"/>
                </a:solidFill>
                <a:cs typeface="Arial"/>
              </a:rPr>
              <a:t>e</a:t>
            </a:r>
            <a:r>
              <a:rPr lang="en-US" sz="1100" spc="55" dirty="0">
                <a:solidFill>
                  <a:schemeClr val="tx2"/>
                </a:solidFill>
                <a:cs typeface="Arial"/>
              </a:rPr>
              <a:t>r</a:t>
            </a:r>
            <a:r>
              <a:rPr lang="en-US" sz="1100" dirty="0">
                <a:solidFill>
                  <a:schemeClr val="tx2"/>
                </a:solidFill>
                <a:cs typeface="Arial"/>
              </a:rPr>
              <a:t>f</a:t>
            </a:r>
            <a:r>
              <a:rPr lang="en-US" sz="1100" spc="50" dirty="0">
                <a:solidFill>
                  <a:schemeClr val="tx2"/>
                </a:solidFill>
                <a:cs typeface="Arial"/>
              </a:rPr>
              <a:t>o</a:t>
            </a:r>
            <a:r>
              <a:rPr lang="en-US" sz="1100" spc="20" dirty="0">
                <a:solidFill>
                  <a:schemeClr val="tx2"/>
                </a:solidFill>
                <a:cs typeface="Arial"/>
              </a:rPr>
              <a:t>r</a:t>
            </a:r>
            <a:r>
              <a:rPr lang="en-US" sz="1100" spc="50" dirty="0">
                <a:solidFill>
                  <a:schemeClr val="tx2"/>
                </a:solidFill>
                <a:cs typeface="Arial"/>
              </a:rPr>
              <a:t>m</a:t>
            </a:r>
            <a:r>
              <a:rPr lang="en-US" sz="1100" spc="-45" dirty="0">
                <a:solidFill>
                  <a:schemeClr val="tx2"/>
                </a:solidFill>
                <a:cs typeface="Arial"/>
              </a:rPr>
              <a:t>a</a:t>
            </a:r>
            <a:r>
              <a:rPr lang="en-US" sz="1100" spc="15" dirty="0">
                <a:solidFill>
                  <a:schemeClr val="tx2"/>
                </a:solidFill>
                <a:cs typeface="Arial"/>
              </a:rPr>
              <a:t>n</a:t>
            </a:r>
            <a:r>
              <a:rPr lang="en-US" sz="1100" spc="-20" dirty="0">
                <a:solidFill>
                  <a:schemeClr val="tx2"/>
                </a:solidFill>
                <a:cs typeface="Arial"/>
              </a:rPr>
              <a:t>c</a:t>
            </a:r>
            <a:r>
              <a:rPr lang="en-US" sz="1100" spc="5" dirty="0">
                <a:solidFill>
                  <a:schemeClr val="tx2"/>
                </a:solidFill>
                <a:cs typeface="Arial"/>
              </a:rPr>
              <a:t>e</a:t>
            </a:r>
            <a:r>
              <a:rPr lang="en-US" sz="1100" spc="-35" dirty="0">
                <a:solidFill>
                  <a:schemeClr val="tx2"/>
                </a:solidFill>
                <a:cs typeface="Arial"/>
              </a:rPr>
              <a:t> </a:t>
            </a:r>
            <a:r>
              <a:rPr lang="en-US" sz="1100" spc="80" dirty="0">
                <a:solidFill>
                  <a:schemeClr val="tx2"/>
                </a:solidFill>
                <a:cs typeface="Arial"/>
              </a:rPr>
              <a:t>d</a:t>
            </a:r>
            <a:r>
              <a:rPr lang="en-US" sz="1100" spc="20" dirty="0">
                <a:solidFill>
                  <a:schemeClr val="tx2"/>
                </a:solidFill>
                <a:cs typeface="Arial"/>
              </a:rPr>
              <a:t>r</a:t>
            </a:r>
            <a:r>
              <a:rPr lang="en-US" sz="1100" spc="25" dirty="0">
                <a:solidFill>
                  <a:schemeClr val="tx2"/>
                </a:solidFill>
                <a:cs typeface="Arial"/>
              </a:rPr>
              <a:t>i</a:t>
            </a:r>
            <a:r>
              <a:rPr lang="en-US" sz="1100" spc="-45" dirty="0">
                <a:solidFill>
                  <a:schemeClr val="tx2"/>
                </a:solidFill>
                <a:cs typeface="Arial"/>
              </a:rPr>
              <a:t>v</a:t>
            </a:r>
            <a:r>
              <a:rPr lang="en-US" sz="1100" spc="10" dirty="0">
                <a:solidFill>
                  <a:schemeClr val="tx2"/>
                </a:solidFill>
                <a:cs typeface="Arial"/>
              </a:rPr>
              <a:t>e</a:t>
            </a:r>
            <a:r>
              <a:rPr lang="en-US" sz="1100" spc="20" dirty="0">
                <a:solidFill>
                  <a:schemeClr val="tx2"/>
                </a:solidFill>
                <a:cs typeface="Arial"/>
              </a:rPr>
              <a:t>r</a:t>
            </a:r>
            <a:r>
              <a:rPr lang="en-US" sz="1100" spc="-65" dirty="0">
                <a:solidFill>
                  <a:schemeClr val="tx2"/>
                </a:solidFill>
                <a:cs typeface="Arial"/>
              </a:rPr>
              <a:t>s</a:t>
            </a:r>
            <a:r>
              <a:rPr lang="en-US" sz="1100" spc="-30" dirty="0">
                <a:solidFill>
                  <a:schemeClr val="tx2"/>
                </a:solidFill>
                <a:cs typeface="Arial"/>
              </a:rPr>
              <a:t>.</a:t>
            </a:r>
            <a:r>
              <a:rPr lang="en-US" sz="1100" spc="-35" dirty="0">
                <a:solidFill>
                  <a:schemeClr val="tx2"/>
                </a:solidFill>
                <a:cs typeface="Arial"/>
              </a:rPr>
              <a:t> </a:t>
            </a:r>
            <a:r>
              <a:rPr lang="en-US" sz="1100" spc="-25" dirty="0">
                <a:solidFill>
                  <a:schemeClr val="tx2"/>
                </a:solidFill>
                <a:cs typeface="Arial"/>
              </a:rPr>
              <a:t>I</a:t>
            </a:r>
            <a:r>
              <a:rPr lang="en-US" sz="1100" spc="35" dirty="0">
                <a:solidFill>
                  <a:schemeClr val="tx2"/>
                </a:solidFill>
                <a:cs typeface="Arial"/>
              </a:rPr>
              <a:t>t</a:t>
            </a:r>
            <a:r>
              <a:rPr lang="en-US" sz="1100" spc="-35" dirty="0">
                <a:solidFill>
                  <a:schemeClr val="tx2"/>
                </a:solidFill>
                <a:cs typeface="Arial"/>
              </a:rPr>
              <a:t> </a:t>
            </a:r>
            <a:r>
              <a:rPr lang="en-US" sz="1100" spc="-45" dirty="0">
                <a:solidFill>
                  <a:schemeClr val="tx2"/>
                </a:solidFill>
                <a:cs typeface="Arial"/>
              </a:rPr>
              <a:t>a</a:t>
            </a:r>
            <a:r>
              <a:rPr lang="en-US" sz="1100" spc="10" dirty="0">
                <a:solidFill>
                  <a:schemeClr val="tx2"/>
                </a:solidFill>
                <a:cs typeface="Arial"/>
              </a:rPr>
              <a:t>l</a:t>
            </a:r>
            <a:r>
              <a:rPr lang="en-US" sz="1100" spc="20" dirty="0">
                <a:solidFill>
                  <a:schemeClr val="tx2"/>
                </a:solidFill>
                <a:cs typeface="Arial"/>
              </a:rPr>
              <a:t>l</a:t>
            </a:r>
            <a:r>
              <a:rPr lang="en-US" sz="1100" spc="50" dirty="0">
                <a:solidFill>
                  <a:schemeClr val="tx2"/>
                </a:solidFill>
                <a:cs typeface="Arial"/>
              </a:rPr>
              <a:t>o</a:t>
            </a:r>
            <a:r>
              <a:rPr lang="en-US" sz="1100" spc="10" dirty="0">
                <a:solidFill>
                  <a:schemeClr val="tx2"/>
                </a:solidFill>
                <a:cs typeface="Arial"/>
              </a:rPr>
              <a:t>w</a:t>
            </a:r>
            <a:r>
              <a:rPr lang="en-US" sz="1100" spc="-75" dirty="0">
                <a:solidFill>
                  <a:schemeClr val="tx2"/>
                </a:solidFill>
                <a:cs typeface="Arial"/>
              </a:rPr>
              <a:t>s</a:t>
            </a:r>
            <a:r>
              <a:rPr lang="en-US" sz="1100" spc="-35" dirty="0">
                <a:solidFill>
                  <a:schemeClr val="tx2"/>
                </a:solidFill>
                <a:cs typeface="Arial"/>
              </a:rPr>
              <a:t> </a:t>
            </a:r>
            <a:r>
              <a:rPr lang="en-US" sz="1100" spc="-30" dirty="0">
                <a:solidFill>
                  <a:schemeClr val="tx2"/>
                </a:solidFill>
                <a:cs typeface="Arial"/>
              </a:rPr>
              <a:t>us</a:t>
            </a:r>
            <a:endParaRPr lang="en-US" sz="1100" dirty="0">
              <a:solidFill>
                <a:schemeClr val="tx2"/>
              </a:solidFill>
              <a:cs typeface="Arial"/>
            </a:endParaRPr>
          </a:p>
          <a:p>
            <a:pPr marL="12700" marR="69215" algn="ctr">
              <a:lnSpc>
                <a:spcPts val="1800"/>
              </a:lnSpc>
            </a:pPr>
            <a:r>
              <a:rPr lang="en-US" sz="1100" spc="25" dirty="0">
                <a:solidFill>
                  <a:schemeClr val="tx2"/>
                </a:solidFill>
                <a:cs typeface="Arial"/>
              </a:rPr>
              <a:t>t</a:t>
            </a:r>
            <a:r>
              <a:rPr lang="en-US" sz="1100" spc="55" dirty="0">
                <a:solidFill>
                  <a:schemeClr val="tx2"/>
                </a:solidFill>
                <a:cs typeface="Arial"/>
              </a:rPr>
              <a:t>o</a:t>
            </a:r>
            <a:r>
              <a:rPr lang="en-US" sz="1100" spc="-35" dirty="0">
                <a:solidFill>
                  <a:schemeClr val="tx2"/>
                </a:solidFill>
                <a:cs typeface="Arial"/>
              </a:rPr>
              <a:t> </a:t>
            </a:r>
            <a:r>
              <a:rPr lang="en-US" sz="1100" spc="20" dirty="0">
                <a:solidFill>
                  <a:schemeClr val="tx2"/>
                </a:solidFill>
                <a:cs typeface="Arial"/>
              </a:rPr>
              <a:t>l</a:t>
            </a:r>
            <a:r>
              <a:rPr lang="en-US" sz="1100" spc="60" dirty="0">
                <a:solidFill>
                  <a:schemeClr val="tx2"/>
                </a:solidFill>
                <a:cs typeface="Arial"/>
              </a:rPr>
              <a:t>o</a:t>
            </a:r>
            <a:r>
              <a:rPr lang="en-US" sz="1100" spc="20" dirty="0">
                <a:solidFill>
                  <a:schemeClr val="tx2"/>
                </a:solidFill>
                <a:cs typeface="Arial"/>
              </a:rPr>
              <a:t>ok</a:t>
            </a:r>
            <a:r>
              <a:rPr lang="en-US" sz="1100" spc="-35" dirty="0">
                <a:solidFill>
                  <a:schemeClr val="tx2"/>
                </a:solidFill>
                <a:cs typeface="Arial"/>
              </a:rPr>
              <a:t> </a:t>
            </a:r>
            <a:r>
              <a:rPr lang="en-US" sz="1100" spc="90" dirty="0">
                <a:solidFill>
                  <a:schemeClr val="tx2"/>
                </a:solidFill>
                <a:cs typeface="Arial"/>
              </a:rPr>
              <a:t>b</a:t>
            </a:r>
            <a:r>
              <a:rPr lang="en-US" sz="1100" dirty="0">
                <a:solidFill>
                  <a:schemeClr val="tx2"/>
                </a:solidFill>
                <a:cs typeface="Arial"/>
              </a:rPr>
              <a:t>e</a:t>
            </a:r>
            <a:r>
              <a:rPr lang="en-US" sz="1100" spc="-45" dirty="0">
                <a:solidFill>
                  <a:schemeClr val="tx2"/>
                </a:solidFill>
                <a:cs typeface="Arial"/>
              </a:rPr>
              <a:t>y</a:t>
            </a:r>
            <a:r>
              <a:rPr lang="en-US" sz="1100" spc="50" dirty="0">
                <a:solidFill>
                  <a:schemeClr val="tx2"/>
                </a:solidFill>
                <a:cs typeface="Arial"/>
              </a:rPr>
              <a:t>o</a:t>
            </a:r>
            <a:r>
              <a:rPr lang="en-US" sz="1100" spc="15" dirty="0">
                <a:solidFill>
                  <a:schemeClr val="tx2"/>
                </a:solidFill>
                <a:cs typeface="Arial"/>
              </a:rPr>
              <a:t>n</a:t>
            </a:r>
            <a:r>
              <a:rPr lang="en-US" sz="1100" spc="85" dirty="0">
                <a:solidFill>
                  <a:schemeClr val="tx2"/>
                </a:solidFill>
                <a:cs typeface="Arial"/>
              </a:rPr>
              <a:t>d</a:t>
            </a:r>
            <a:r>
              <a:rPr lang="en-US" sz="1100" spc="-35" dirty="0">
                <a:solidFill>
                  <a:schemeClr val="tx2"/>
                </a:solidFill>
                <a:cs typeface="Arial"/>
              </a:rPr>
              <a:t> </a:t>
            </a:r>
            <a:r>
              <a:rPr lang="en-US" sz="1100" spc="40" dirty="0">
                <a:solidFill>
                  <a:schemeClr val="tx2"/>
                </a:solidFill>
                <a:cs typeface="Arial"/>
              </a:rPr>
              <a:t>t</a:t>
            </a:r>
            <a:r>
              <a:rPr lang="en-US" sz="1100" spc="20" dirty="0">
                <a:solidFill>
                  <a:schemeClr val="tx2"/>
                </a:solidFill>
                <a:cs typeface="Arial"/>
              </a:rPr>
              <a:t>h</a:t>
            </a:r>
            <a:r>
              <a:rPr lang="en-US" sz="1100" spc="5" dirty="0">
                <a:solidFill>
                  <a:schemeClr val="tx2"/>
                </a:solidFill>
                <a:cs typeface="Arial"/>
              </a:rPr>
              <a:t>e</a:t>
            </a:r>
            <a:r>
              <a:rPr lang="en-US" sz="1100" spc="-35" dirty="0">
                <a:solidFill>
                  <a:schemeClr val="tx2"/>
                </a:solidFill>
                <a:cs typeface="Arial"/>
              </a:rPr>
              <a:t> </a:t>
            </a:r>
            <a:r>
              <a:rPr lang="en-US" sz="1100" spc="10" dirty="0">
                <a:solidFill>
                  <a:schemeClr val="tx2"/>
                </a:solidFill>
                <a:cs typeface="Arial"/>
              </a:rPr>
              <a:t>in</a:t>
            </a:r>
            <a:r>
              <a:rPr lang="en-US" sz="1100" spc="25" dirty="0">
                <a:solidFill>
                  <a:schemeClr val="tx2"/>
                </a:solidFill>
                <a:cs typeface="Arial"/>
              </a:rPr>
              <a:t>i</a:t>
            </a:r>
            <a:r>
              <a:rPr lang="en-US" sz="1100" spc="40" dirty="0">
                <a:solidFill>
                  <a:schemeClr val="tx2"/>
                </a:solidFill>
                <a:cs typeface="Arial"/>
              </a:rPr>
              <a:t>t</a:t>
            </a:r>
            <a:r>
              <a:rPr lang="en-US" sz="1100" spc="10" dirty="0">
                <a:solidFill>
                  <a:schemeClr val="tx2"/>
                </a:solidFill>
                <a:cs typeface="Arial"/>
              </a:rPr>
              <a:t>i</a:t>
            </a:r>
            <a:r>
              <a:rPr lang="en-US" sz="1100" spc="-45" dirty="0">
                <a:solidFill>
                  <a:schemeClr val="tx2"/>
                </a:solidFill>
                <a:cs typeface="Arial"/>
              </a:rPr>
              <a:t>a</a:t>
            </a:r>
            <a:r>
              <a:rPr lang="en-US" sz="1100" spc="20" dirty="0">
                <a:solidFill>
                  <a:schemeClr val="tx2"/>
                </a:solidFill>
                <a:cs typeface="Arial"/>
              </a:rPr>
              <a:t>l</a:t>
            </a:r>
            <a:r>
              <a:rPr lang="en-US" sz="1100" spc="-35" dirty="0">
                <a:solidFill>
                  <a:schemeClr val="tx2"/>
                </a:solidFill>
                <a:cs typeface="Arial"/>
              </a:rPr>
              <a:t> </a:t>
            </a:r>
            <a:r>
              <a:rPr lang="en-US" sz="1100" spc="15" dirty="0">
                <a:solidFill>
                  <a:schemeClr val="tx2"/>
                </a:solidFill>
                <a:cs typeface="Arial"/>
              </a:rPr>
              <a:t>l</a:t>
            </a:r>
            <a:r>
              <a:rPr lang="en-US" sz="1100" spc="-45" dirty="0">
                <a:solidFill>
                  <a:schemeClr val="tx2"/>
                </a:solidFill>
                <a:cs typeface="Arial"/>
              </a:rPr>
              <a:t>ay</a:t>
            </a:r>
            <a:r>
              <a:rPr lang="en-US" sz="1100" spc="5" dirty="0">
                <a:solidFill>
                  <a:schemeClr val="tx2"/>
                </a:solidFill>
                <a:cs typeface="Arial"/>
              </a:rPr>
              <a:t>er</a:t>
            </a:r>
            <a:r>
              <a:rPr lang="en-US" sz="1100" spc="-35" dirty="0">
                <a:solidFill>
                  <a:schemeClr val="tx2"/>
                </a:solidFill>
                <a:cs typeface="Arial"/>
              </a:rPr>
              <a:t> </a:t>
            </a:r>
            <a:r>
              <a:rPr lang="en-US" sz="1100" spc="45" dirty="0">
                <a:solidFill>
                  <a:schemeClr val="tx2"/>
                </a:solidFill>
                <a:cs typeface="Arial"/>
              </a:rPr>
              <a:t>o</a:t>
            </a:r>
            <a:r>
              <a:rPr lang="en-US" sz="1100" spc="10" dirty="0">
                <a:solidFill>
                  <a:schemeClr val="tx2"/>
                </a:solidFill>
                <a:cs typeface="Arial"/>
              </a:rPr>
              <a:t>f</a:t>
            </a:r>
            <a:r>
              <a:rPr lang="en-US" sz="1100" spc="15" dirty="0">
                <a:solidFill>
                  <a:schemeClr val="tx2"/>
                </a:solidFill>
                <a:cs typeface="Arial"/>
              </a:rPr>
              <a:t> h</a:t>
            </a:r>
            <a:r>
              <a:rPr lang="en-US" sz="1100" spc="35" dirty="0">
                <a:solidFill>
                  <a:schemeClr val="tx2"/>
                </a:solidFill>
                <a:cs typeface="Arial"/>
              </a:rPr>
              <a:t>ol</a:t>
            </a:r>
            <a:r>
              <a:rPr lang="en-US" sz="1100" spc="80" dirty="0">
                <a:solidFill>
                  <a:schemeClr val="tx2"/>
                </a:solidFill>
                <a:cs typeface="Arial"/>
              </a:rPr>
              <a:t>d</a:t>
            </a:r>
            <a:r>
              <a:rPr lang="en-US" sz="1100" spc="10" dirty="0">
                <a:solidFill>
                  <a:schemeClr val="tx2"/>
                </a:solidFill>
                <a:cs typeface="Arial"/>
              </a:rPr>
              <a:t>i</a:t>
            </a:r>
            <a:r>
              <a:rPr lang="en-US" sz="1100" spc="45" dirty="0">
                <a:solidFill>
                  <a:schemeClr val="tx2"/>
                </a:solidFill>
                <a:cs typeface="Arial"/>
              </a:rPr>
              <a:t>ng</a:t>
            </a:r>
            <a:r>
              <a:rPr lang="en-US" sz="1100" spc="-75" dirty="0">
                <a:solidFill>
                  <a:schemeClr val="tx2"/>
                </a:solidFill>
                <a:cs typeface="Arial"/>
              </a:rPr>
              <a:t>s</a:t>
            </a:r>
            <a:r>
              <a:rPr lang="en-US" sz="1100" spc="-35" dirty="0">
                <a:solidFill>
                  <a:schemeClr val="tx2"/>
                </a:solidFill>
                <a:cs typeface="Arial"/>
              </a:rPr>
              <a:t> </a:t>
            </a:r>
            <a:r>
              <a:rPr lang="en-US" sz="1100" spc="25" dirty="0">
                <a:solidFill>
                  <a:schemeClr val="tx2"/>
                </a:solidFill>
                <a:cs typeface="Arial"/>
              </a:rPr>
              <a:t>t</a:t>
            </a:r>
            <a:r>
              <a:rPr lang="en-US" sz="1100" spc="55" dirty="0">
                <a:solidFill>
                  <a:schemeClr val="tx2"/>
                </a:solidFill>
                <a:cs typeface="Arial"/>
              </a:rPr>
              <a:t>o</a:t>
            </a:r>
            <a:r>
              <a:rPr lang="en-US" sz="1100" spc="-35" dirty="0">
                <a:solidFill>
                  <a:schemeClr val="tx2"/>
                </a:solidFill>
                <a:cs typeface="Arial"/>
              </a:rPr>
              <a:t> </a:t>
            </a:r>
            <a:r>
              <a:rPr lang="en-US" sz="1100" spc="10" dirty="0">
                <a:solidFill>
                  <a:schemeClr val="tx2"/>
                </a:solidFill>
                <a:cs typeface="Arial"/>
              </a:rPr>
              <a:t>u</a:t>
            </a:r>
            <a:r>
              <a:rPr lang="en-US" sz="1100" spc="15" dirty="0">
                <a:solidFill>
                  <a:schemeClr val="tx2"/>
                </a:solidFill>
                <a:cs typeface="Arial"/>
              </a:rPr>
              <a:t>n</a:t>
            </a:r>
            <a:r>
              <a:rPr lang="en-US" sz="1100" spc="85" dirty="0">
                <a:solidFill>
                  <a:schemeClr val="tx2"/>
                </a:solidFill>
                <a:cs typeface="Arial"/>
              </a:rPr>
              <a:t>d</a:t>
            </a:r>
            <a:r>
              <a:rPr lang="en-US" sz="1100" spc="10" dirty="0">
                <a:solidFill>
                  <a:schemeClr val="tx2"/>
                </a:solidFill>
                <a:cs typeface="Arial"/>
              </a:rPr>
              <a:t>e</a:t>
            </a:r>
            <a:r>
              <a:rPr lang="en-US" sz="1100" spc="20" dirty="0">
                <a:solidFill>
                  <a:schemeClr val="tx2"/>
                </a:solidFill>
                <a:cs typeface="Arial"/>
              </a:rPr>
              <a:t>r</a:t>
            </a:r>
            <a:r>
              <a:rPr lang="en-US" sz="1100" spc="-45" dirty="0">
                <a:solidFill>
                  <a:schemeClr val="tx2"/>
                </a:solidFill>
                <a:cs typeface="Arial"/>
              </a:rPr>
              <a:t>s</a:t>
            </a:r>
            <a:r>
              <a:rPr lang="en-US" sz="1100" spc="50" dirty="0">
                <a:solidFill>
                  <a:schemeClr val="tx2"/>
                </a:solidFill>
                <a:cs typeface="Arial"/>
              </a:rPr>
              <a:t>t</a:t>
            </a:r>
            <a:r>
              <a:rPr lang="en-US" sz="1100" spc="-45" dirty="0">
                <a:solidFill>
                  <a:schemeClr val="tx2"/>
                </a:solidFill>
                <a:cs typeface="Arial"/>
              </a:rPr>
              <a:t>a</a:t>
            </a:r>
            <a:r>
              <a:rPr lang="en-US" sz="1100" spc="15" dirty="0">
                <a:solidFill>
                  <a:schemeClr val="tx2"/>
                </a:solidFill>
                <a:cs typeface="Arial"/>
              </a:rPr>
              <a:t>n</a:t>
            </a:r>
            <a:r>
              <a:rPr lang="en-US" sz="1100" spc="85" dirty="0">
                <a:solidFill>
                  <a:schemeClr val="tx2"/>
                </a:solidFill>
                <a:cs typeface="Arial"/>
              </a:rPr>
              <a:t>d</a:t>
            </a:r>
            <a:r>
              <a:rPr lang="en-US" sz="1100" spc="-35" dirty="0">
                <a:solidFill>
                  <a:schemeClr val="tx2"/>
                </a:solidFill>
                <a:cs typeface="Arial"/>
              </a:rPr>
              <a:t> </a:t>
            </a:r>
            <a:r>
              <a:rPr lang="en-US" sz="1100" spc="40" dirty="0">
                <a:solidFill>
                  <a:schemeClr val="tx2"/>
                </a:solidFill>
                <a:cs typeface="Arial"/>
              </a:rPr>
              <a:t>t</a:t>
            </a:r>
            <a:r>
              <a:rPr lang="en-US" sz="1100" spc="20" dirty="0">
                <a:solidFill>
                  <a:schemeClr val="tx2"/>
                </a:solidFill>
                <a:cs typeface="Arial"/>
              </a:rPr>
              <a:t>h</a:t>
            </a:r>
            <a:r>
              <a:rPr lang="en-US" sz="1100" spc="5" dirty="0">
                <a:solidFill>
                  <a:schemeClr val="tx2"/>
                </a:solidFill>
                <a:cs typeface="Arial"/>
              </a:rPr>
              <a:t>e</a:t>
            </a:r>
            <a:r>
              <a:rPr lang="en-US" sz="1100" spc="-35" dirty="0">
                <a:solidFill>
                  <a:schemeClr val="tx2"/>
                </a:solidFill>
                <a:cs typeface="Arial"/>
              </a:rPr>
              <a:t> </a:t>
            </a:r>
            <a:r>
              <a:rPr lang="en-US" sz="1100" spc="40" dirty="0">
                <a:solidFill>
                  <a:schemeClr val="tx2"/>
                </a:solidFill>
                <a:cs typeface="Arial"/>
              </a:rPr>
              <a:t>t</a:t>
            </a:r>
            <a:r>
              <a:rPr lang="en-US" sz="1100" spc="25" dirty="0">
                <a:solidFill>
                  <a:schemeClr val="tx2"/>
                </a:solidFill>
                <a:cs typeface="Arial"/>
              </a:rPr>
              <a:t>r</a:t>
            </a:r>
            <a:r>
              <a:rPr lang="en-US" sz="1100" spc="10" dirty="0">
                <a:solidFill>
                  <a:schemeClr val="tx2"/>
                </a:solidFill>
                <a:cs typeface="Arial"/>
              </a:rPr>
              <a:t>ue</a:t>
            </a:r>
            <a:r>
              <a:rPr lang="en-US" sz="1100" spc="-35" dirty="0">
                <a:solidFill>
                  <a:schemeClr val="tx2"/>
                </a:solidFill>
                <a:cs typeface="Arial"/>
              </a:rPr>
              <a:t> </a:t>
            </a:r>
            <a:r>
              <a:rPr lang="en-US" sz="1100" spc="20" dirty="0">
                <a:solidFill>
                  <a:schemeClr val="tx2"/>
                </a:solidFill>
                <a:cs typeface="Arial"/>
              </a:rPr>
              <a:t>r</a:t>
            </a:r>
            <a:r>
              <a:rPr lang="en-US" sz="1100" spc="15" dirty="0">
                <a:solidFill>
                  <a:schemeClr val="tx2"/>
                </a:solidFill>
                <a:cs typeface="Arial"/>
              </a:rPr>
              <a:t>i</a:t>
            </a:r>
            <a:r>
              <a:rPr lang="en-US" sz="1100" spc="-75" dirty="0">
                <a:solidFill>
                  <a:schemeClr val="tx2"/>
                </a:solidFill>
                <a:cs typeface="Arial"/>
              </a:rPr>
              <a:t>s</a:t>
            </a:r>
            <a:r>
              <a:rPr lang="en-US" sz="1100" spc="-15" dirty="0">
                <a:solidFill>
                  <a:schemeClr val="tx2"/>
                </a:solidFill>
                <a:cs typeface="Arial"/>
              </a:rPr>
              <a:t>k</a:t>
            </a:r>
            <a:r>
              <a:rPr lang="en-US" sz="1100" spc="-10" dirty="0">
                <a:solidFill>
                  <a:schemeClr val="tx2"/>
                </a:solidFill>
                <a:cs typeface="Arial"/>
              </a:rPr>
              <a:t> </a:t>
            </a:r>
            <a:r>
              <a:rPr lang="en-US" sz="1100" spc="-5" dirty="0">
                <a:solidFill>
                  <a:schemeClr val="tx2"/>
                </a:solidFill>
                <a:cs typeface="Arial"/>
              </a:rPr>
              <a:t>e</a:t>
            </a:r>
            <a:r>
              <a:rPr lang="en-US" sz="1100" spc="-30" dirty="0">
                <a:solidFill>
                  <a:schemeClr val="tx2"/>
                </a:solidFill>
                <a:cs typeface="Arial"/>
              </a:rPr>
              <a:t>x</a:t>
            </a:r>
            <a:r>
              <a:rPr lang="en-US" sz="1100" spc="80" dirty="0">
                <a:solidFill>
                  <a:schemeClr val="tx2"/>
                </a:solidFill>
                <a:cs typeface="Arial"/>
              </a:rPr>
              <a:t>p</a:t>
            </a:r>
            <a:r>
              <a:rPr lang="en-US" sz="1100" spc="50" dirty="0">
                <a:solidFill>
                  <a:schemeClr val="tx2"/>
                </a:solidFill>
                <a:cs typeface="Arial"/>
              </a:rPr>
              <a:t>o</a:t>
            </a:r>
            <a:r>
              <a:rPr lang="en-US" sz="1100" spc="-30" dirty="0">
                <a:solidFill>
                  <a:schemeClr val="tx2"/>
                </a:solidFill>
                <a:cs typeface="Arial"/>
              </a:rPr>
              <a:t>s</a:t>
            </a:r>
            <a:r>
              <a:rPr lang="en-US" sz="1100" spc="-40" dirty="0">
                <a:solidFill>
                  <a:schemeClr val="tx2"/>
                </a:solidFill>
                <a:cs typeface="Arial"/>
              </a:rPr>
              <a:t>u</a:t>
            </a:r>
            <a:r>
              <a:rPr lang="en-US" sz="1100" dirty="0">
                <a:solidFill>
                  <a:schemeClr val="tx2"/>
                </a:solidFill>
                <a:cs typeface="Arial"/>
              </a:rPr>
              <a:t>r</a:t>
            </a:r>
            <a:r>
              <a:rPr lang="en-US" sz="1100" spc="10" dirty="0">
                <a:solidFill>
                  <a:schemeClr val="tx2"/>
                </a:solidFill>
                <a:cs typeface="Arial"/>
              </a:rPr>
              <a:t>e</a:t>
            </a:r>
            <a:r>
              <a:rPr lang="en-US" sz="1100" spc="-75" dirty="0">
                <a:solidFill>
                  <a:schemeClr val="tx2"/>
                </a:solidFill>
                <a:cs typeface="Arial"/>
              </a:rPr>
              <a:t>s</a:t>
            </a:r>
            <a:r>
              <a:rPr lang="en-US" sz="1100" spc="-35" dirty="0">
                <a:solidFill>
                  <a:schemeClr val="tx2"/>
                </a:solidFill>
                <a:cs typeface="Arial"/>
              </a:rPr>
              <a:t> </a:t>
            </a:r>
            <a:r>
              <a:rPr lang="en-US" sz="1100" spc="45" dirty="0">
                <a:solidFill>
                  <a:schemeClr val="tx2"/>
                </a:solidFill>
                <a:cs typeface="Arial"/>
              </a:rPr>
              <a:t>o</a:t>
            </a:r>
            <a:r>
              <a:rPr lang="en-US" sz="1100" spc="10" dirty="0">
                <a:solidFill>
                  <a:schemeClr val="tx2"/>
                </a:solidFill>
                <a:cs typeface="Arial"/>
              </a:rPr>
              <a:t>f</a:t>
            </a:r>
            <a:r>
              <a:rPr lang="en-US" sz="1100" spc="-35" dirty="0">
                <a:solidFill>
                  <a:schemeClr val="tx2"/>
                </a:solidFill>
                <a:cs typeface="Arial"/>
              </a:rPr>
              <a:t> </a:t>
            </a:r>
            <a:r>
              <a:rPr lang="en-US" sz="1100" dirty="0">
                <a:solidFill>
                  <a:schemeClr val="tx2"/>
                </a:solidFill>
                <a:cs typeface="Arial"/>
              </a:rPr>
              <a:t>e</a:t>
            </a:r>
            <a:r>
              <a:rPr lang="en-US" sz="1100" spc="-40" dirty="0">
                <a:solidFill>
                  <a:schemeClr val="tx2"/>
                </a:solidFill>
                <a:cs typeface="Arial"/>
              </a:rPr>
              <a:t>a</a:t>
            </a:r>
            <a:r>
              <a:rPr lang="en-US" sz="1100" spc="-15" dirty="0">
                <a:solidFill>
                  <a:schemeClr val="tx2"/>
                </a:solidFill>
                <a:cs typeface="Arial"/>
              </a:rPr>
              <a:t>c</a:t>
            </a:r>
            <a:r>
              <a:rPr lang="en-US" sz="1100" spc="20" dirty="0">
                <a:solidFill>
                  <a:schemeClr val="tx2"/>
                </a:solidFill>
                <a:cs typeface="Arial"/>
              </a:rPr>
              <a:t>h</a:t>
            </a:r>
            <a:r>
              <a:rPr lang="en-US" sz="1100" spc="-35" dirty="0">
                <a:solidFill>
                  <a:schemeClr val="tx2"/>
                </a:solidFill>
                <a:cs typeface="Arial"/>
              </a:rPr>
              <a:t> </a:t>
            </a:r>
            <a:r>
              <a:rPr lang="en-US" sz="1100" spc="80" dirty="0">
                <a:solidFill>
                  <a:schemeClr val="tx2"/>
                </a:solidFill>
                <a:cs typeface="Arial"/>
              </a:rPr>
              <a:t>p</a:t>
            </a:r>
            <a:r>
              <a:rPr lang="en-US" sz="1100" spc="50" dirty="0">
                <a:solidFill>
                  <a:schemeClr val="tx2"/>
                </a:solidFill>
                <a:cs typeface="Arial"/>
              </a:rPr>
              <a:t>o</a:t>
            </a:r>
            <a:r>
              <a:rPr lang="en-US" sz="1100" spc="65" dirty="0">
                <a:solidFill>
                  <a:schemeClr val="tx2"/>
                </a:solidFill>
                <a:cs typeface="Arial"/>
              </a:rPr>
              <a:t>r</a:t>
            </a:r>
            <a:r>
              <a:rPr lang="en-US" sz="1100" spc="75" dirty="0">
                <a:solidFill>
                  <a:schemeClr val="tx2"/>
                </a:solidFill>
                <a:cs typeface="Arial"/>
              </a:rPr>
              <a:t>t</a:t>
            </a:r>
            <a:r>
              <a:rPr lang="en-US" sz="1100" dirty="0">
                <a:solidFill>
                  <a:schemeClr val="tx2"/>
                </a:solidFill>
                <a:cs typeface="Arial"/>
              </a:rPr>
              <a:t>f</a:t>
            </a:r>
            <a:r>
              <a:rPr lang="en-US" sz="1100" spc="55" dirty="0">
                <a:solidFill>
                  <a:schemeClr val="tx2"/>
                </a:solidFill>
                <a:cs typeface="Arial"/>
              </a:rPr>
              <a:t>o</a:t>
            </a:r>
            <a:r>
              <a:rPr lang="en-US" sz="1100" spc="10" dirty="0">
                <a:solidFill>
                  <a:schemeClr val="tx2"/>
                </a:solidFill>
                <a:cs typeface="Arial"/>
              </a:rPr>
              <a:t>l</a:t>
            </a:r>
            <a:r>
              <a:rPr lang="en-US" sz="1100" spc="15" dirty="0">
                <a:solidFill>
                  <a:schemeClr val="tx2"/>
                </a:solidFill>
                <a:cs typeface="Arial"/>
              </a:rPr>
              <a:t>i</a:t>
            </a:r>
            <a:r>
              <a:rPr lang="en-US" sz="1100" spc="40" dirty="0">
                <a:solidFill>
                  <a:schemeClr val="tx2"/>
                </a:solidFill>
                <a:cs typeface="Arial"/>
              </a:rPr>
              <a:t>o</a:t>
            </a:r>
            <a:endParaRPr sz="1100" dirty="0">
              <a:solidFill>
                <a:schemeClr val="tx2"/>
              </a:solidFill>
            </a:endParaRPr>
          </a:p>
        </p:txBody>
      </p:sp>
      <p:sp>
        <p:nvSpPr>
          <p:cNvPr id="45" name="TextBox 44"/>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46" name="TextBox 45"/>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1188432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Flexibility in practice</a:t>
            </a:r>
            <a:br>
              <a:rPr lang="en-US" dirty="0"/>
            </a:br>
            <a:r>
              <a:rPr lang="en-US" sz="1600" dirty="0"/>
              <a:t>Target Allocation 60/40 ETF Historical Allocation Changes</a:t>
            </a:r>
          </a:p>
        </p:txBody>
      </p:sp>
      <p:sp>
        <p:nvSpPr>
          <p:cNvPr id="25" name="TextBox 24"/>
          <p:cNvSpPr txBox="1"/>
          <p:nvPr/>
        </p:nvSpPr>
        <p:spPr>
          <a:xfrm>
            <a:off x="172994" y="6149839"/>
            <a:ext cx="8971005" cy="215444"/>
          </a:xfrm>
          <a:prstGeom prst="rect">
            <a:avLst/>
          </a:prstGeom>
          <a:noFill/>
        </p:spPr>
        <p:txBody>
          <a:bodyPr wrap="square" rtlCol="0">
            <a:spAutoFit/>
          </a:bodyPr>
          <a:lstStyle/>
          <a:p>
            <a:pPr>
              <a:buClr>
                <a:schemeClr val="tx2"/>
              </a:buClr>
            </a:pPr>
            <a:r>
              <a:rPr lang="en-US" sz="800" dirty="0">
                <a:solidFill>
                  <a:schemeClr val="tx2"/>
                </a:solidFill>
              </a:rPr>
              <a:t>Source:  BlackRock  As of 31 December 2017. Allocations are illustrative and subject to change. </a:t>
            </a:r>
          </a:p>
        </p:txBody>
      </p:sp>
      <p:sp>
        <p:nvSpPr>
          <p:cNvPr id="2" name="Slide Number Placeholder 1"/>
          <p:cNvSpPr>
            <a:spLocks noGrp="1"/>
          </p:cNvSpPr>
          <p:nvPr>
            <p:ph type="sldNum" sz="quarter" idx="13"/>
          </p:nvPr>
        </p:nvSpPr>
        <p:spPr/>
        <p:txBody>
          <a:bodyPr/>
          <a:lstStyle/>
          <a:p>
            <a:fld id="{C0531ADF-2191-45C5-9D71-08764BF86A6F}" type="slidenum">
              <a:rPr lang="en-US" smtClean="0"/>
              <a:pPr/>
              <a:t>16</a:t>
            </a:fld>
            <a:endParaRPr lang="en-US" dirty="0"/>
          </a:p>
        </p:txBody>
      </p:sp>
      <p:sp>
        <p:nvSpPr>
          <p:cNvPr id="27" name="Text Box 54"/>
          <p:cNvSpPr txBox="1">
            <a:spLocks noChangeArrowheads="1"/>
          </p:cNvSpPr>
          <p:nvPr/>
        </p:nvSpPr>
        <p:spPr bwMode="gray">
          <a:xfrm>
            <a:off x="2571378" y="757056"/>
            <a:ext cx="1783080" cy="415498"/>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dist="35921" dir="2700000" algn="ctr" rotWithShape="0">
                    <a:srgbClr val="777777"/>
                  </a:outerShdw>
                </a:effectLst>
              </a14:hiddenEffects>
            </a:ext>
          </a:extLst>
        </p:spPr>
        <p:txBody>
          <a:bodyPr wrap="square"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900" b="1" dirty="0">
                <a:solidFill>
                  <a:schemeClr val="tx2"/>
                </a:solidFill>
              </a:rPr>
              <a:t>Increased Smart Beta allocation to enhance diversification</a:t>
            </a:r>
            <a:endParaRPr lang="en-US" sz="1000" b="1" dirty="0">
              <a:solidFill>
                <a:schemeClr val="tx2"/>
              </a:solidFill>
            </a:endParaRPr>
          </a:p>
        </p:txBody>
      </p:sp>
      <p:sp>
        <p:nvSpPr>
          <p:cNvPr id="32" name="Text Box 54"/>
          <p:cNvSpPr txBox="1">
            <a:spLocks noChangeArrowheads="1"/>
          </p:cNvSpPr>
          <p:nvPr/>
        </p:nvSpPr>
        <p:spPr bwMode="gray">
          <a:xfrm>
            <a:off x="6704875" y="757056"/>
            <a:ext cx="1783080" cy="411480"/>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dist="35921" dir="2700000" algn="ctr" rotWithShape="0">
                    <a:srgbClr val="777777"/>
                  </a:outerShdw>
                </a:effectLst>
              </a14:hiddenEffects>
            </a:ext>
          </a:extLst>
        </p:spPr>
        <p:txBody>
          <a:bodyPr wrap="square"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900" b="1" dirty="0">
                <a:solidFill>
                  <a:schemeClr val="tx2"/>
                </a:solidFill>
              </a:rPr>
              <a:t>Added US stocks </a:t>
            </a:r>
          </a:p>
          <a:p>
            <a:pPr algn="ctr"/>
            <a:r>
              <a:rPr lang="en-US" sz="900" b="1" dirty="0">
                <a:solidFill>
                  <a:schemeClr val="tx2"/>
                </a:solidFill>
              </a:rPr>
              <a:t>on signs of reflation</a:t>
            </a:r>
            <a:endParaRPr lang="en-US" sz="1000" b="1" dirty="0">
              <a:solidFill>
                <a:schemeClr val="tx2"/>
              </a:solidFill>
            </a:endParaRPr>
          </a:p>
        </p:txBody>
      </p:sp>
      <p:sp>
        <p:nvSpPr>
          <p:cNvPr id="33" name="Text Box 54"/>
          <p:cNvSpPr txBox="1">
            <a:spLocks noChangeArrowheads="1"/>
          </p:cNvSpPr>
          <p:nvPr/>
        </p:nvSpPr>
        <p:spPr bwMode="gray">
          <a:xfrm>
            <a:off x="435316" y="754038"/>
            <a:ext cx="1783080" cy="415498"/>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dist="35921" dir="2700000" algn="ctr" rotWithShape="0">
                    <a:srgbClr val="777777"/>
                  </a:outerShdw>
                </a:effectLst>
              </a14:hiddenEffects>
            </a:ext>
          </a:extLst>
        </p:spPr>
        <p:txBody>
          <a:bodyPr wrap="square"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900" b="1" dirty="0">
                <a:solidFill>
                  <a:schemeClr val="tx2"/>
                </a:solidFill>
              </a:rPr>
              <a:t>Eliminated International bonds given improving growth</a:t>
            </a:r>
            <a:endParaRPr lang="en-US" sz="1000" b="1" dirty="0">
              <a:solidFill>
                <a:schemeClr val="tx2"/>
              </a:solidFill>
            </a:endParaRPr>
          </a:p>
        </p:txBody>
      </p:sp>
      <p:sp>
        <p:nvSpPr>
          <p:cNvPr id="34" name="Text Box 54"/>
          <p:cNvSpPr txBox="1">
            <a:spLocks noChangeArrowheads="1"/>
          </p:cNvSpPr>
          <p:nvPr/>
        </p:nvSpPr>
        <p:spPr bwMode="gray">
          <a:xfrm>
            <a:off x="4707440" y="757056"/>
            <a:ext cx="1783080" cy="415498"/>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dist="35921" dir="2700000" algn="ctr" rotWithShape="0">
                    <a:srgbClr val="777777"/>
                  </a:outerShdw>
                </a:effectLst>
              </a14:hiddenEffects>
            </a:ext>
          </a:extLst>
        </p:spPr>
        <p:txBody>
          <a:bodyPr wrap="square"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900" b="1" dirty="0">
                <a:solidFill>
                  <a:schemeClr val="tx2"/>
                </a:solidFill>
              </a:rPr>
              <a:t>Added investment grade bonds on attractive valuations</a:t>
            </a:r>
            <a:endParaRPr lang="en-US" sz="1000" b="1" dirty="0">
              <a:solidFill>
                <a:schemeClr val="tx2"/>
              </a:solidFill>
            </a:endParaRPr>
          </a:p>
        </p:txBody>
      </p:sp>
      <p:grpSp>
        <p:nvGrpSpPr>
          <p:cNvPr id="35" name="Group 34"/>
          <p:cNvGrpSpPr/>
          <p:nvPr/>
        </p:nvGrpSpPr>
        <p:grpSpPr>
          <a:xfrm>
            <a:off x="532694" y="5901462"/>
            <a:ext cx="3232563" cy="215444"/>
            <a:chOff x="2836258" y="6263616"/>
            <a:chExt cx="3232563" cy="215444"/>
          </a:xfrm>
        </p:grpSpPr>
        <p:sp>
          <p:nvSpPr>
            <p:cNvPr id="36" name="Rectangle 35"/>
            <p:cNvSpPr/>
            <p:nvPr/>
          </p:nvSpPr>
          <p:spPr>
            <a:xfrm>
              <a:off x="2836258" y="6305618"/>
              <a:ext cx="291313" cy="131441"/>
            </a:xfrm>
            <a:prstGeom prst="rect">
              <a:avLst/>
            </a:prstGeom>
            <a:solidFill>
              <a:schemeClr val="accent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sp>
          <p:nvSpPr>
            <p:cNvPr id="37" name="TextBox 36"/>
            <p:cNvSpPr txBox="1"/>
            <p:nvPr/>
          </p:nvSpPr>
          <p:spPr>
            <a:xfrm>
              <a:off x="3122545" y="6263616"/>
              <a:ext cx="866828" cy="215444"/>
            </a:xfrm>
            <a:prstGeom prst="rect">
              <a:avLst/>
            </a:prstGeom>
            <a:noFill/>
          </p:spPr>
          <p:txBody>
            <a:bodyPr wrap="square" rtlCol="0">
              <a:spAutoFit/>
            </a:bodyPr>
            <a:lstStyle/>
            <a:p>
              <a:pPr>
                <a:buClr>
                  <a:schemeClr val="tx2"/>
                </a:buClr>
              </a:pPr>
              <a:r>
                <a:rPr lang="en-US" sz="800" dirty="0">
                  <a:solidFill>
                    <a:schemeClr val="tx2"/>
                  </a:solidFill>
                </a:rPr>
                <a:t>Fixed Income</a:t>
              </a:r>
            </a:p>
          </p:txBody>
        </p:sp>
        <p:sp>
          <p:nvSpPr>
            <p:cNvPr id="38" name="Rectangle 37"/>
            <p:cNvSpPr/>
            <p:nvPr/>
          </p:nvSpPr>
          <p:spPr>
            <a:xfrm>
              <a:off x="3908248" y="6305618"/>
              <a:ext cx="291313" cy="131441"/>
            </a:xfrm>
            <a:prstGeom prst="rect">
              <a:avLst/>
            </a:prstGeom>
            <a:solidFill>
              <a:schemeClr val="accent4"/>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sp>
          <p:nvSpPr>
            <p:cNvPr id="39" name="TextBox 38"/>
            <p:cNvSpPr txBox="1"/>
            <p:nvPr/>
          </p:nvSpPr>
          <p:spPr>
            <a:xfrm>
              <a:off x="4194535" y="6263616"/>
              <a:ext cx="866828" cy="215444"/>
            </a:xfrm>
            <a:prstGeom prst="rect">
              <a:avLst/>
            </a:prstGeom>
            <a:noFill/>
          </p:spPr>
          <p:txBody>
            <a:bodyPr wrap="square" rtlCol="0">
              <a:spAutoFit/>
            </a:bodyPr>
            <a:lstStyle/>
            <a:p>
              <a:pPr>
                <a:buClr>
                  <a:schemeClr val="tx2"/>
                </a:buClr>
              </a:pPr>
              <a:r>
                <a:rPr lang="en-US" sz="800" dirty="0">
                  <a:solidFill>
                    <a:schemeClr val="tx2"/>
                  </a:solidFill>
                </a:rPr>
                <a:t>Intl’ Equities</a:t>
              </a:r>
            </a:p>
          </p:txBody>
        </p:sp>
        <p:sp>
          <p:nvSpPr>
            <p:cNvPr id="40" name="Rectangle 39"/>
            <p:cNvSpPr/>
            <p:nvPr/>
          </p:nvSpPr>
          <p:spPr>
            <a:xfrm>
              <a:off x="4915706" y="6305618"/>
              <a:ext cx="291313" cy="131441"/>
            </a:xfrm>
            <a:prstGeom prst="rect">
              <a:avLst/>
            </a:prstGeom>
            <a:solidFill>
              <a:schemeClr val="accent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sp>
          <p:nvSpPr>
            <p:cNvPr id="41" name="TextBox 40"/>
            <p:cNvSpPr txBox="1"/>
            <p:nvPr/>
          </p:nvSpPr>
          <p:spPr>
            <a:xfrm>
              <a:off x="5201993" y="6263616"/>
              <a:ext cx="866828" cy="215444"/>
            </a:xfrm>
            <a:prstGeom prst="rect">
              <a:avLst/>
            </a:prstGeom>
            <a:noFill/>
          </p:spPr>
          <p:txBody>
            <a:bodyPr wrap="square" rtlCol="0">
              <a:spAutoFit/>
            </a:bodyPr>
            <a:lstStyle/>
            <a:p>
              <a:pPr>
                <a:buClr>
                  <a:schemeClr val="tx2"/>
                </a:buClr>
              </a:pPr>
              <a:r>
                <a:rPr lang="en-US" sz="800" dirty="0">
                  <a:solidFill>
                    <a:schemeClr val="tx2"/>
                  </a:solidFill>
                </a:rPr>
                <a:t>US Equities</a:t>
              </a:r>
            </a:p>
          </p:txBody>
        </p:sp>
      </p:grpSp>
      <p:sp>
        <p:nvSpPr>
          <p:cNvPr id="3" name="Footer Placeholder 2"/>
          <p:cNvSpPr>
            <a:spLocks noGrp="1"/>
          </p:cNvSpPr>
          <p:nvPr>
            <p:ph type="ftr" sz="quarter" idx="14"/>
          </p:nvPr>
        </p:nvSpPr>
        <p:spPr/>
        <p:txBody>
          <a:bodyPr/>
          <a:lstStyle/>
          <a:p>
            <a:r>
              <a:rPr lang="en-US"/>
              <a:t>FOR FINANCIAL PROFESSIONAL USE ONLY - PROPRIETARY AND CONFIDENTIAL</a:t>
            </a:r>
          </a:p>
        </p:txBody>
      </p:sp>
      <p:graphicFrame>
        <p:nvGraphicFramePr>
          <p:cNvPr id="23" name="Chart 22"/>
          <p:cNvGraphicFramePr>
            <a:graphicFrameLocks/>
          </p:cNvGraphicFramePr>
          <p:nvPr>
            <p:extLst/>
          </p:nvPr>
        </p:nvGraphicFramePr>
        <p:xfrm>
          <a:off x="289560" y="1174427"/>
          <a:ext cx="8549640" cy="4791456"/>
        </p:xfrm>
        <a:graphic>
          <a:graphicData uri="http://schemas.openxmlformats.org/drawingml/2006/chart">
            <c:chart xmlns:c="http://schemas.openxmlformats.org/drawingml/2006/chart" xmlns:r="http://schemas.openxmlformats.org/officeDocument/2006/relationships" r:id="rId3"/>
          </a:graphicData>
        </a:graphic>
      </p:graphicFrame>
      <p:sp>
        <p:nvSpPr>
          <p:cNvPr id="43" name="Line 8"/>
          <p:cNvSpPr>
            <a:spLocks noChangeShapeType="1"/>
          </p:cNvSpPr>
          <p:nvPr/>
        </p:nvSpPr>
        <p:spPr bwMode="gray">
          <a:xfrm>
            <a:off x="1037968" y="1148535"/>
            <a:ext cx="858029" cy="2591443"/>
          </a:xfrm>
          <a:prstGeom prst="line">
            <a:avLst/>
          </a:prstGeom>
          <a:ln w="19050">
            <a:solidFill>
              <a:schemeClr val="tx2"/>
            </a:solidFill>
            <a:prstDash val="dash"/>
            <a:headEnd/>
            <a:tailEnd type="triangle" w="med" len="med"/>
          </a:ln>
          <a:extLst/>
        </p:spPr>
        <p:style>
          <a:lnRef idx="1">
            <a:schemeClr val="dk1"/>
          </a:lnRef>
          <a:fillRef idx="0">
            <a:schemeClr val="dk1"/>
          </a:fillRef>
          <a:effectRef idx="0">
            <a:schemeClr val="dk1"/>
          </a:effectRef>
          <a:fontRef idx="minor">
            <a:schemeClr val="tx1"/>
          </a:fontRef>
        </p:style>
        <p:txBody>
          <a:bodyPr wrap="square" lIns="82048" tIns="41024" rIns="82048" bIns="41024">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4" name="Line 8"/>
          <p:cNvSpPr>
            <a:spLocks noChangeShapeType="1"/>
          </p:cNvSpPr>
          <p:nvPr/>
        </p:nvSpPr>
        <p:spPr bwMode="gray">
          <a:xfrm>
            <a:off x="3226220" y="1148537"/>
            <a:ext cx="539037" cy="268372"/>
          </a:xfrm>
          <a:prstGeom prst="line">
            <a:avLst/>
          </a:prstGeom>
          <a:ln w="19050">
            <a:solidFill>
              <a:schemeClr val="tx2"/>
            </a:solidFill>
            <a:prstDash val="dash"/>
            <a:headEnd/>
            <a:tailEnd type="triangle" w="med" len="med"/>
          </a:ln>
          <a:extLst/>
        </p:spPr>
        <p:style>
          <a:lnRef idx="1">
            <a:schemeClr val="dk1"/>
          </a:lnRef>
          <a:fillRef idx="0">
            <a:schemeClr val="dk1"/>
          </a:fillRef>
          <a:effectRef idx="0">
            <a:schemeClr val="dk1"/>
          </a:effectRef>
          <a:fontRef idx="minor">
            <a:schemeClr val="tx1"/>
          </a:fontRef>
        </p:style>
        <p:txBody>
          <a:bodyPr wrap="square" lIns="82048" tIns="41024" rIns="82048" bIns="41024">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5" name="Line 8"/>
          <p:cNvSpPr>
            <a:spLocks noChangeShapeType="1"/>
          </p:cNvSpPr>
          <p:nvPr/>
        </p:nvSpPr>
        <p:spPr bwMode="gray">
          <a:xfrm flipH="1">
            <a:off x="4835611" y="1247488"/>
            <a:ext cx="667264" cy="2764339"/>
          </a:xfrm>
          <a:prstGeom prst="line">
            <a:avLst/>
          </a:prstGeom>
          <a:ln w="19050">
            <a:solidFill>
              <a:schemeClr val="tx2"/>
            </a:solidFill>
            <a:prstDash val="dash"/>
            <a:headEnd/>
            <a:tailEnd type="triangle" w="med" len="med"/>
          </a:ln>
          <a:extLst/>
        </p:spPr>
        <p:style>
          <a:lnRef idx="1">
            <a:schemeClr val="dk1"/>
          </a:lnRef>
          <a:fillRef idx="0">
            <a:schemeClr val="dk1"/>
          </a:fillRef>
          <a:effectRef idx="0">
            <a:schemeClr val="dk1"/>
          </a:effectRef>
          <a:fontRef idx="minor">
            <a:schemeClr val="tx1"/>
          </a:fontRef>
        </p:style>
        <p:txBody>
          <a:bodyPr wrap="square" lIns="82048" tIns="41024" rIns="82048" bIns="41024">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6" name="Line 8"/>
          <p:cNvSpPr>
            <a:spLocks noChangeShapeType="1"/>
          </p:cNvSpPr>
          <p:nvPr/>
        </p:nvSpPr>
        <p:spPr bwMode="gray">
          <a:xfrm flipH="1">
            <a:off x="5955957" y="1190536"/>
            <a:ext cx="1498579" cy="2046934"/>
          </a:xfrm>
          <a:prstGeom prst="line">
            <a:avLst/>
          </a:prstGeom>
          <a:ln w="19050">
            <a:solidFill>
              <a:schemeClr val="tx2"/>
            </a:solidFill>
            <a:prstDash val="dash"/>
            <a:headEnd/>
            <a:tailEnd type="triangle" w="med" len="med"/>
          </a:ln>
          <a:extLst/>
        </p:spPr>
        <p:style>
          <a:lnRef idx="1">
            <a:schemeClr val="dk1"/>
          </a:lnRef>
          <a:fillRef idx="0">
            <a:schemeClr val="dk1"/>
          </a:fillRef>
          <a:effectRef idx="0">
            <a:schemeClr val="dk1"/>
          </a:effectRef>
          <a:fontRef idx="minor">
            <a:schemeClr val="tx1"/>
          </a:fontRef>
        </p:style>
        <p:txBody>
          <a:bodyPr wrap="square" lIns="82048" tIns="41024" rIns="82048" bIns="41024">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75" name="TextBox 74"/>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76" name="TextBox 75"/>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298998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Model Portfolio Solutions - Global Asset Class Views</a:t>
            </a:r>
          </a:p>
        </p:txBody>
      </p:sp>
      <p:graphicFrame>
        <p:nvGraphicFramePr>
          <p:cNvPr id="6" name="Table 5"/>
          <p:cNvGraphicFramePr>
            <a:graphicFrameLocks noGrp="1"/>
          </p:cNvGraphicFramePr>
          <p:nvPr>
            <p:extLst/>
          </p:nvPr>
        </p:nvGraphicFramePr>
        <p:xfrm>
          <a:off x="304801" y="646835"/>
          <a:ext cx="8534400" cy="5583789"/>
        </p:xfrm>
        <a:graphic>
          <a:graphicData uri="http://schemas.openxmlformats.org/drawingml/2006/table">
            <a:tbl>
              <a:tblPr firstRow="1" bandRow="1">
                <a:tableStyleId>{21E4AEA4-8DFA-4A89-87EB-49C32662AFE0}</a:tableStyleId>
              </a:tblPr>
              <a:tblGrid>
                <a:gridCol w="1387790">
                  <a:extLst>
                    <a:ext uri="{9D8B030D-6E8A-4147-A177-3AD203B41FA5}">
                      <a16:colId xmlns:a16="http://schemas.microsoft.com/office/drawing/2014/main" val="20000"/>
                    </a:ext>
                  </a:extLst>
                </a:gridCol>
                <a:gridCol w="1398777">
                  <a:extLst>
                    <a:ext uri="{9D8B030D-6E8A-4147-A177-3AD203B41FA5}">
                      <a16:colId xmlns:a16="http://schemas.microsoft.com/office/drawing/2014/main" val="20001"/>
                    </a:ext>
                  </a:extLst>
                </a:gridCol>
                <a:gridCol w="5747833">
                  <a:extLst>
                    <a:ext uri="{9D8B030D-6E8A-4147-A177-3AD203B41FA5}">
                      <a16:colId xmlns:a16="http://schemas.microsoft.com/office/drawing/2014/main" val="20002"/>
                    </a:ext>
                  </a:extLst>
                </a:gridCol>
              </a:tblGrid>
              <a:tr h="480124">
                <a:tc>
                  <a:txBody>
                    <a:bodyPr/>
                    <a:lstStyle/>
                    <a:p>
                      <a:pPr algn="l"/>
                      <a:r>
                        <a:rPr lang="en-US" sz="1000" b="1" dirty="0">
                          <a:solidFill>
                            <a:schemeClr val="tx2"/>
                          </a:solidFill>
                        </a:rPr>
                        <a:t>Equities vs. Fixed Income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bg1"/>
                          </a:solidFill>
                        </a:rPr>
                        <a:t>Overweight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b="0" kern="1200" dirty="0">
                          <a:solidFill>
                            <a:schemeClr val="tx1"/>
                          </a:solidFill>
                          <a:effectLst/>
                          <a:latin typeface="+mn-lt"/>
                          <a:ea typeface="+mn-ea"/>
                          <a:cs typeface="+mn-cs"/>
                        </a:rPr>
                        <a:t>Relative value, earnings momentum and strong economic growth globally suggest overweighting equities and underweighting fixed income.</a:t>
                      </a:r>
                      <a:endParaRPr lang="en-US" sz="1000" b="0" i="0" u="none" strike="noStrike" kern="1200" baseline="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35255">
                <a:tc>
                  <a:txBody>
                    <a:bodyPr/>
                    <a:lstStyle/>
                    <a:p>
                      <a:pPr algn="l"/>
                      <a:r>
                        <a:rPr lang="en-US" sz="1000" b="1" dirty="0">
                          <a:solidFill>
                            <a:schemeClr val="tx2"/>
                          </a:solidFill>
                        </a:rPr>
                        <a:t>U.S. Equities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Overweight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kern="1200" dirty="0">
                          <a:solidFill>
                            <a:schemeClr val="dk1"/>
                          </a:solidFill>
                          <a:effectLst/>
                          <a:latin typeface="+mn-lt"/>
                          <a:ea typeface="+mn-ea"/>
                          <a:cs typeface="+mn-cs"/>
                        </a:rPr>
                        <a:t>Corporate earnings have been strong and companies may stand to benefit from lower corporate tax rates.  </a:t>
                      </a:r>
                      <a:endParaRPr lang="en-US" sz="1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35255">
                <a:tc>
                  <a:txBody>
                    <a:bodyPr/>
                    <a:lstStyle/>
                    <a:p>
                      <a:pPr algn="l"/>
                      <a:r>
                        <a:rPr lang="en-US" sz="1000" b="1" dirty="0">
                          <a:solidFill>
                            <a:schemeClr val="tx2"/>
                          </a:solidFill>
                        </a:rPr>
                        <a:t>Non-U.S. Developed Equities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Underweight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000" kern="1200" dirty="0">
                          <a:solidFill>
                            <a:schemeClr val="dk1"/>
                          </a:solidFill>
                          <a:effectLst/>
                          <a:latin typeface="+mn-lt"/>
                          <a:ea typeface="+mn-ea"/>
                          <a:cs typeface="+mn-cs"/>
                        </a:rPr>
                        <a:t>Although growth is strong globally, the earnings outlook currently appears weak relative to U.S. and Emerging Markets.  </a:t>
                      </a:r>
                      <a:endParaRPr lang="en-US" sz="1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35255">
                <a:tc>
                  <a:txBody>
                    <a:bodyPr/>
                    <a:lstStyle/>
                    <a:p>
                      <a:pPr algn="l"/>
                      <a:r>
                        <a:rPr lang="en-US" sz="1000" b="1" dirty="0">
                          <a:solidFill>
                            <a:schemeClr val="tx2"/>
                          </a:solidFill>
                        </a:rPr>
                        <a:t>Emerging Market Equities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bg1"/>
                          </a:solidFill>
                        </a:rPr>
                        <a:t>Overweight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kern="1200" dirty="0">
                          <a:solidFill>
                            <a:schemeClr val="dk1"/>
                          </a:solidFill>
                          <a:effectLst/>
                          <a:latin typeface="+mn-lt"/>
                          <a:ea typeface="+mn-ea"/>
                          <a:cs typeface="+mn-cs"/>
                        </a:rPr>
                        <a:t>A positive earnings outlook, substantial current account surpluses and solid balance sheets may support EM stocks.  </a:t>
                      </a:r>
                      <a:endParaRPr lang="en-US" sz="1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80124">
                <a:tc>
                  <a:txBody>
                    <a:bodyPr/>
                    <a:lstStyle/>
                    <a:p>
                      <a:pPr algn="l"/>
                      <a:r>
                        <a:rPr lang="en-US" sz="1000" b="1" dirty="0">
                          <a:solidFill>
                            <a:schemeClr val="tx2"/>
                          </a:solidFill>
                        </a:rPr>
                        <a:t>Large</a:t>
                      </a:r>
                      <a:r>
                        <a:rPr lang="en-US" sz="1000" b="1" baseline="0" dirty="0">
                          <a:solidFill>
                            <a:schemeClr val="tx2"/>
                          </a:solidFill>
                        </a:rPr>
                        <a:t> Cap Equities</a:t>
                      </a:r>
                      <a:endParaRPr lang="en-US" sz="10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bg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GB" sz="1000" kern="1200" dirty="0">
                          <a:solidFill>
                            <a:schemeClr val="dk1"/>
                          </a:solidFill>
                          <a:effectLst/>
                          <a:latin typeface="+mn-lt"/>
                          <a:ea typeface="+mn-ea"/>
                          <a:cs typeface="+mn-cs"/>
                        </a:rPr>
                        <a:t>U.S. corporate earnings growth appears strong and tax cuts should further boost earnings.  </a:t>
                      </a:r>
                      <a:endParaRPr lang="en-US" sz="1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80124">
                <a:tc>
                  <a:txBody>
                    <a:bodyPr/>
                    <a:lstStyle/>
                    <a:p>
                      <a:pPr algn="l"/>
                      <a:r>
                        <a:rPr lang="en-US" sz="1000" b="1" dirty="0">
                          <a:solidFill>
                            <a:schemeClr val="tx2"/>
                          </a:solidFill>
                        </a:rPr>
                        <a:t>Small/Mid Cap Equities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bg1"/>
                          </a:solidFill>
                        </a:rPr>
                        <a:t>Overweight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kern="1200" dirty="0">
                          <a:solidFill>
                            <a:schemeClr val="dk1"/>
                          </a:solidFill>
                          <a:effectLst/>
                          <a:latin typeface="+mn-lt"/>
                          <a:ea typeface="+mn-ea"/>
                          <a:cs typeface="+mn-cs"/>
                        </a:rPr>
                        <a:t>Cyclical stocks align with our pro-growth outlook.</a:t>
                      </a:r>
                      <a:endParaRPr lang="en-US" sz="1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80124">
                <a:tc>
                  <a:txBody>
                    <a:bodyPr/>
                    <a:lstStyle/>
                    <a:p>
                      <a:pPr algn="l"/>
                      <a:r>
                        <a:rPr lang="en-US" sz="1000" b="1" dirty="0">
                          <a:solidFill>
                            <a:schemeClr val="tx2"/>
                          </a:solidFill>
                        </a:rPr>
                        <a:t>Smart Beta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bg1"/>
                          </a:solidFill>
                        </a:rPr>
                        <a:t>Overweight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l">
                        <a:spcBef>
                          <a:spcPts val="0"/>
                        </a:spcBef>
                        <a:spcAft>
                          <a:spcPts val="0"/>
                        </a:spcAft>
                      </a:pPr>
                      <a:r>
                        <a:rPr lang="en-GB" sz="1000" dirty="0">
                          <a:solidFill>
                            <a:srgbClr val="000000"/>
                          </a:solidFill>
                          <a:effectLst/>
                          <a:latin typeface="Arial" panose="020B0604020202020204" pitchFamily="34" charset="0"/>
                          <a:ea typeface="Arial" panose="020B0604020202020204" pitchFamily="34" charset="0"/>
                        </a:rPr>
                        <a:t>A strategic (not tactical) stance rooted in the diversification potential of smart beta factors.</a:t>
                      </a:r>
                      <a:endParaRPr lang="en-US" sz="1000" dirty="0">
                        <a:effectLst/>
                        <a:latin typeface="Arial" panose="020B0604020202020204" pitchFamily="34" charset="0"/>
                        <a:ea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80124">
                <a:tc>
                  <a:txBody>
                    <a:bodyPr/>
                    <a:lstStyle/>
                    <a:p>
                      <a:pPr algn="l"/>
                      <a:r>
                        <a:rPr lang="en-US" sz="1000" b="1" dirty="0">
                          <a:solidFill>
                            <a:schemeClr val="tx2"/>
                          </a:solidFill>
                        </a:rPr>
                        <a:t>U.S. Treasuries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bg1"/>
                          </a:solidFill>
                        </a:rPr>
                        <a:t>Underweight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000" kern="1200" dirty="0">
                          <a:solidFill>
                            <a:schemeClr val="dk1"/>
                          </a:solidFill>
                          <a:effectLst/>
                          <a:latin typeface="+mn-lt"/>
                          <a:ea typeface="+mn-ea"/>
                          <a:cs typeface="+mn-cs"/>
                        </a:rPr>
                        <a:t>Policy normalization and rising inflation has the potential to raise rates across the U.S. Treasury curve. However, some exposure is warranted as a diversifier vs. equity and credit positions in the portfolios.  </a:t>
                      </a:r>
                      <a:endParaRPr lang="en-US" sz="1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80124">
                <a:tc>
                  <a:txBody>
                    <a:bodyPr/>
                    <a:lstStyle/>
                    <a:p>
                      <a:pPr algn="l"/>
                      <a:r>
                        <a:rPr lang="en-US" sz="1000" b="1" dirty="0">
                          <a:solidFill>
                            <a:schemeClr val="tx2"/>
                          </a:solidFill>
                        </a:rPr>
                        <a:t>U.S.</a:t>
                      </a:r>
                      <a:r>
                        <a:rPr lang="en-US" sz="1000" b="1" baseline="0" dirty="0">
                          <a:solidFill>
                            <a:schemeClr val="tx2"/>
                          </a:solidFill>
                        </a:rPr>
                        <a:t> </a:t>
                      </a:r>
                      <a:r>
                        <a:rPr lang="en-US" sz="1000" b="1" dirty="0">
                          <a:solidFill>
                            <a:schemeClr val="tx2"/>
                          </a:solidFill>
                        </a:rPr>
                        <a:t>Investment Grade Credit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bg1"/>
                          </a:solidFill>
                        </a:rPr>
                        <a:t>Overweight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kern="1200" dirty="0">
                          <a:solidFill>
                            <a:schemeClr val="dk1"/>
                          </a:solidFill>
                          <a:effectLst/>
                          <a:latin typeface="+mn-lt"/>
                          <a:ea typeface="+mn-ea"/>
                          <a:cs typeface="+mn-cs"/>
                        </a:rPr>
                        <a:t>The recently passed tax bill is likely to reduce issuance which is supportive of corporate bond prices.</a:t>
                      </a:r>
                      <a:endParaRPr lang="en-US" sz="1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473737">
                <a:tc>
                  <a:txBody>
                    <a:bodyPr/>
                    <a:lstStyle/>
                    <a:p>
                      <a:pPr algn="l"/>
                      <a:r>
                        <a:rPr lang="en-US" sz="1000" b="1" dirty="0">
                          <a:solidFill>
                            <a:schemeClr val="tx2"/>
                          </a:solidFill>
                        </a:rPr>
                        <a:t>High Yield Credit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bg1"/>
                          </a:solidFill>
                        </a:rPr>
                        <a:t>Overweight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kern="1200" dirty="0">
                          <a:solidFill>
                            <a:schemeClr val="dk1"/>
                          </a:solidFill>
                          <a:effectLst/>
                          <a:latin typeface="+mn-lt"/>
                          <a:ea typeface="+mn-ea"/>
                          <a:cs typeface="+mn-cs"/>
                        </a:rPr>
                        <a:t>High yield currently offers attractive relative value and carry in the current environment relative to other assets within U.S. fixed income.  Credit conditions and liquidity in issuance markets remains </a:t>
                      </a:r>
                      <a:r>
                        <a:rPr lang="en-GB" sz="1000" kern="1200" dirty="0" err="1">
                          <a:solidFill>
                            <a:schemeClr val="dk1"/>
                          </a:solidFill>
                          <a:effectLst/>
                          <a:latin typeface="+mn-lt"/>
                          <a:ea typeface="+mn-ea"/>
                          <a:cs typeface="+mn-cs"/>
                        </a:rPr>
                        <a:t>favorable</a:t>
                      </a:r>
                      <a:r>
                        <a:rPr lang="en-GB" sz="1000" kern="1200" dirty="0">
                          <a:solidFill>
                            <a:schemeClr val="dk1"/>
                          </a:solidFill>
                          <a:effectLst/>
                          <a:latin typeface="+mn-lt"/>
                          <a:ea typeface="+mn-ea"/>
                          <a:cs typeface="+mn-cs"/>
                        </a:rPr>
                        <a:t>.</a:t>
                      </a:r>
                      <a:endParaRPr lang="en-US" sz="1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480124">
                <a:tc>
                  <a:txBody>
                    <a:bodyPr/>
                    <a:lstStyle/>
                    <a:p>
                      <a:pPr algn="l"/>
                      <a:r>
                        <a:rPr lang="en-US" sz="1000" b="1" dirty="0">
                          <a:solidFill>
                            <a:schemeClr val="tx2"/>
                          </a:solidFill>
                        </a:rPr>
                        <a:t>Emerging</a:t>
                      </a:r>
                      <a:r>
                        <a:rPr lang="en-US" sz="1000" b="1" baseline="0" dirty="0">
                          <a:solidFill>
                            <a:schemeClr val="tx2"/>
                          </a:solidFill>
                        </a:rPr>
                        <a:t> Market Bonds (USD)</a:t>
                      </a:r>
                      <a:endParaRPr lang="en-US" sz="10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bg1"/>
                          </a:solidFill>
                        </a:rPr>
                        <a:t>Overweight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kern="1200" dirty="0">
                          <a:solidFill>
                            <a:schemeClr val="dk1"/>
                          </a:solidFill>
                          <a:effectLst/>
                          <a:latin typeface="+mn-lt"/>
                          <a:ea typeface="+mn-ea"/>
                          <a:cs typeface="+mn-cs"/>
                        </a:rPr>
                        <a:t>Corporate earnings growth currently appears strong and the search for yield continues.  We </a:t>
                      </a:r>
                      <a:r>
                        <a:rPr lang="en-GB" sz="1000" kern="1200" dirty="0" err="1">
                          <a:solidFill>
                            <a:schemeClr val="dk1"/>
                          </a:solidFill>
                          <a:effectLst/>
                          <a:latin typeface="+mn-lt"/>
                          <a:ea typeface="+mn-ea"/>
                          <a:cs typeface="+mn-cs"/>
                        </a:rPr>
                        <a:t>favor</a:t>
                      </a:r>
                      <a:r>
                        <a:rPr lang="en-GB" sz="1000" kern="1200" dirty="0">
                          <a:solidFill>
                            <a:schemeClr val="dk1"/>
                          </a:solidFill>
                          <a:effectLst/>
                          <a:latin typeface="+mn-lt"/>
                          <a:ea typeface="+mn-ea"/>
                          <a:cs typeface="+mn-cs"/>
                        </a:rPr>
                        <a:t> EM debt as a potential source of spread over treasuries. </a:t>
                      </a:r>
                      <a:endParaRPr lang="en-US" sz="1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10" name="Text Placeholder 16"/>
          <p:cNvSpPr txBox="1">
            <a:spLocks/>
          </p:cNvSpPr>
          <p:nvPr/>
        </p:nvSpPr>
        <p:spPr>
          <a:xfrm>
            <a:off x="431455" y="6307133"/>
            <a:ext cx="8261873" cy="116068"/>
          </a:xfrm>
          <a:prstGeom prst="rect">
            <a:avLst/>
          </a:prstGeom>
        </p:spPr>
        <p:txBody>
          <a:bodyPr vert="horz" lIns="0" tIns="0" rIns="0" bIns="0" rtlCol="0" anchor="b">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GB" sz="800" b="0" dirty="0">
                <a:latin typeface="Arial" panose="020B0604020202020204" pitchFamily="34" charset="0"/>
                <a:cs typeface="Arial" panose="020B0604020202020204" pitchFamily="34" charset="0"/>
              </a:rPr>
              <a:t>Source: BlackRock, as of January 2018.  Subject to change.</a:t>
            </a:r>
          </a:p>
        </p:txBody>
      </p:sp>
      <p:sp>
        <p:nvSpPr>
          <p:cNvPr id="2" name="Slide Number Placeholder 1"/>
          <p:cNvSpPr>
            <a:spLocks noGrp="1"/>
          </p:cNvSpPr>
          <p:nvPr>
            <p:ph type="sldNum" sz="quarter" idx="13"/>
          </p:nvPr>
        </p:nvSpPr>
        <p:spPr/>
        <p:txBody>
          <a:bodyPr/>
          <a:lstStyle/>
          <a:p>
            <a:fld id="{C0531ADF-2191-45C5-9D71-08764BF86A6F}" type="slidenum">
              <a:rPr lang="en-US" smtClean="0"/>
              <a:pPr/>
              <a:t>17</a:t>
            </a:fld>
            <a:endParaRPr lang="en-US"/>
          </a:p>
        </p:txBody>
      </p:sp>
      <p:sp>
        <p:nvSpPr>
          <p:cNvPr id="4" name="Footer Placeholder 3"/>
          <p:cNvSpPr>
            <a:spLocks noGrp="1"/>
          </p:cNvSpPr>
          <p:nvPr>
            <p:ph type="ftr" sz="quarter" idx="14"/>
          </p:nvPr>
        </p:nvSpPr>
        <p:spPr/>
        <p:txBody>
          <a:bodyPr/>
          <a:lstStyle/>
          <a:p>
            <a:r>
              <a:rPr lang="en-US"/>
              <a:t>FOR FINANCIAL PROFESSIONAL USE ONLY - PROPRIETARY AND CONFIDENTIAL</a:t>
            </a:r>
          </a:p>
        </p:txBody>
      </p:sp>
      <p:sp>
        <p:nvSpPr>
          <p:cNvPr id="18" name="TextBox 17"/>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19" name="TextBox 18"/>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2905248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5"/>
          </p:nvPr>
        </p:nvSpPr>
        <p:spPr/>
        <p:txBody>
          <a:bodyPr/>
          <a:lstStyle/>
          <a:p>
            <a:r>
              <a:rPr lang="en-US"/>
              <a:t>FOR FINANCIAL PROFESSIONAL USE ONLY - PROPRIETARY AND CONFIDENTIAL</a:t>
            </a:r>
            <a:endParaRPr lang="en-US" dirty="0"/>
          </a:p>
        </p:txBody>
      </p:sp>
      <p:sp>
        <p:nvSpPr>
          <p:cNvPr id="15" name="Text Placeholder 14"/>
          <p:cNvSpPr>
            <a:spLocks noGrp="1"/>
          </p:cNvSpPr>
          <p:nvPr>
            <p:ph type="body" sz="quarter" idx="17"/>
          </p:nvPr>
        </p:nvSpPr>
        <p:spPr>
          <a:xfrm>
            <a:off x="5083463" y="5734299"/>
            <a:ext cx="4068000" cy="110800"/>
          </a:xfrm>
        </p:spPr>
        <p:txBody>
          <a:bodyPr/>
          <a:lstStyle/>
          <a:p>
            <a:r>
              <a:rPr lang="en-US" dirty="0"/>
              <a:t>Source:  BlackRock.  Inception:  05/31/12</a:t>
            </a:r>
          </a:p>
        </p:txBody>
      </p:sp>
      <p:sp>
        <p:nvSpPr>
          <p:cNvPr id="16" name="Text Placeholder 15"/>
          <p:cNvSpPr>
            <a:spLocks noGrp="1"/>
          </p:cNvSpPr>
          <p:nvPr>
            <p:ph type="body" sz="quarter" idx="33"/>
          </p:nvPr>
        </p:nvSpPr>
        <p:spPr>
          <a:xfrm>
            <a:off x="4746625" y="960030"/>
            <a:ext cx="4050000" cy="324000"/>
          </a:xfrm>
        </p:spPr>
        <p:txBody>
          <a:bodyPr/>
          <a:lstStyle/>
          <a:p>
            <a:r>
              <a:rPr lang="en-US" dirty="0"/>
              <a:t>Moderate Target Income MF/ETF Model Portfolio</a:t>
            </a:r>
          </a:p>
        </p:txBody>
      </p:sp>
      <p:sp>
        <p:nvSpPr>
          <p:cNvPr id="8" name="Text Placeholder 7"/>
          <p:cNvSpPr>
            <a:spLocks noGrp="1"/>
          </p:cNvSpPr>
          <p:nvPr>
            <p:ph type="body" sz="quarter" idx="12"/>
          </p:nvPr>
        </p:nvSpPr>
        <p:spPr>
          <a:xfrm>
            <a:off x="678625" y="5761894"/>
            <a:ext cx="4068000" cy="110800"/>
          </a:xfrm>
        </p:spPr>
        <p:txBody>
          <a:bodyPr/>
          <a:lstStyle/>
          <a:p>
            <a:r>
              <a:rPr lang="en-US" dirty="0"/>
              <a:t>Source:  BlackRock.  Inception date:  06/30/2014</a:t>
            </a:r>
          </a:p>
        </p:txBody>
      </p:sp>
      <p:graphicFrame>
        <p:nvGraphicFramePr>
          <p:cNvPr id="12" name="Content Placeholder 11"/>
          <p:cNvGraphicFramePr>
            <a:graphicFrameLocks noGrp="1"/>
          </p:cNvGraphicFramePr>
          <p:nvPr>
            <p:ph sz="quarter" idx="15"/>
            <p:extLst>
              <p:ext uri="{D42A27DB-BD31-4B8C-83A1-F6EECF244321}">
                <p14:modId xmlns:p14="http://schemas.microsoft.com/office/powerpoint/2010/main" val="1301325081"/>
              </p:ext>
            </p:extLst>
          </p:nvPr>
        </p:nvGraphicFramePr>
        <p:xfrm>
          <a:off x="315913" y="1424243"/>
          <a:ext cx="4071937" cy="4462462"/>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Placeholder 16"/>
          <p:cNvSpPr>
            <a:spLocks noGrp="1"/>
          </p:cNvSpPr>
          <p:nvPr>
            <p:ph type="body" sz="quarter" idx="36"/>
          </p:nvPr>
        </p:nvSpPr>
        <p:spPr>
          <a:xfrm>
            <a:off x="315162" y="960030"/>
            <a:ext cx="4050000" cy="324000"/>
          </a:xfrm>
        </p:spPr>
        <p:txBody>
          <a:bodyPr/>
          <a:lstStyle/>
          <a:p>
            <a:r>
              <a:rPr lang="en-US" dirty="0"/>
              <a:t>Target Allocation 60/40 ETF Model Portfolio</a:t>
            </a:r>
          </a:p>
        </p:txBody>
      </p:sp>
      <p:sp>
        <p:nvSpPr>
          <p:cNvPr id="13" name="Title 12"/>
          <p:cNvSpPr>
            <a:spLocks noGrp="1"/>
          </p:cNvSpPr>
          <p:nvPr>
            <p:ph type="title"/>
          </p:nvPr>
        </p:nvSpPr>
        <p:spPr/>
        <p:txBody>
          <a:bodyPr/>
          <a:lstStyle/>
          <a:p>
            <a:r>
              <a:rPr lang="en-US" dirty="0"/>
              <a:t>Performance Highlights as of December 31, 2017</a:t>
            </a:r>
            <a:endParaRPr lang="en-US" sz="1600" b="0" dirty="0"/>
          </a:p>
        </p:txBody>
      </p:sp>
      <p:graphicFrame>
        <p:nvGraphicFramePr>
          <p:cNvPr id="22" name="Content Placeholder 11"/>
          <p:cNvGraphicFramePr>
            <a:graphicFrameLocks noGrp="1"/>
          </p:cNvGraphicFramePr>
          <p:nvPr>
            <p:ph sz="quarter" idx="15"/>
            <p:extLst>
              <p:ext uri="{D42A27DB-BD31-4B8C-83A1-F6EECF244321}">
                <p14:modId xmlns:p14="http://schemas.microsoft.com/office/powerpoint/2010/main" val="3217035706"/>
              </p:ext>
            </p:extLst>
          </p:nvPr>
        </p:nvGraphicFramePr>
        <p:xfrm>
          <a:off x="4724688" y="1424243"/>
          <a:ext cx="4071937" cy="446246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1237422" y="2371303"/>
            <a:ext cx="1853125" cy="461665"/>
          </a:xfrm>
          <a:prstGeom prst="rect">
            <a:avLst/>
          </a:prstGeom>
          <a:noFill/>
        </p:spPr>
        <p:txBody>
          <a:bodyPr wrap="square" rtlCol="0">
            <a:spAutoFit/>
          </a:bodyPr>
          <a:lstStyle/>
          <a:p>
            <a:pPr algn="ctr">
              <a:buClr>
                <a:schemeClr val="tx2"/>
              </a:buClr>
            </a:pPr>
            <a:r>
              <a:rPr lang="en-US" sz="1200" b="1" dirty="0">
                <a:solidFill>
                  <a:schemeClr val="tx2"/>
                </a:solidFill>
              </a:rPr>
              <a:t>Target Allocation 60/40 ETF Model Portfolio</a:t>
            </a:r>
          </a:p>
        </p:txBody>
      </p:sp>
      <p:sp>
        <p:nvSpPr>
          <p:cNvPr id="25" name="TextBox 24"/>
          <p:cNvSpPr txBox="1"/>
          <p:nvPr/>
        </p:nvSpPr>
        <p:spPr>
          <a:xfrm>
            <a:off x="2340162" y="3555079"/>
            <a:ext cx="1315989" cy="461665"/>
          </a:xfrm>
          <a:prstGeom prst="rect">
            <a:avLst/>
          </a:prstGeom>
          <a:noFill/>
        </p:spPr>
        <p:txBody>
          <a:bodyPr wrap="square" rtlCol="0">
            <a:spAutoFit/>
          </a:bodyPr>
          <a:lstStyle/>
          <a:p>
            <a:pPr>
              <a:buClr>
                <a:schemeClr val="tx2"/>
              </a:buClr>
            </a:pPr>
            <a:r>
              <a:rPr lang="en-US" sz="1200" b="1" dirty="0">
                <a:solidFill>
                  <a:schemeClr val="tx2"/>
                </a:solidFill>
              </a:rPr>
              <a:t>Blended Benchmark</a:t>
            </a:r>
          </a:p>
        </p:txBody>
      </p:sp>
      <p:sp>
        <p:nvSpPr>
          <p:cNvPr id="26" name="TextBox 25"/>
          <p:cNvSpPr txBox="1"/>
          <p:nvPr/>
        </p:nvSpPr>
        <p:spPr>
          <a:xfrm>
            <a:off x="6103870" y="2832968"/>
            <a:ext cx="2027186" cy="461665"/>
          </a:xfrm>
          <a:prstGeom prst="rect">
            <a:avLst/>
          </a:prstGeom>
          <a:noFill/>
        </p:spPr>
        <p:txBody>
          <a:bodyPr wrap="square" rtlCol="0">
            <a:spAutoFit/>
          </a:bodyPr>
          <a:lstStyle/>
          <a:p>
            <a:pPr>
              <a:buClr>
                <a:schemeClr val="tx2"/>
              </a:buClr>
            </a:pPr>
            <a:r>
              <a:rPr lang="en-US" sz="1200" b="1" dirty="0">
                <a:solidFill>
                  <a:schemeClr val="tx2"/>
                </a:solidFill>
              </a:rPr>
              <a:t>Moderate Target Income MF/ETF Model Portfolio</a:t>
            </a:r>
          </a:p>
        </p:txBody>
      </p:sp>
      <p:sp>
        <p:nvSpPr>
          <p:cNvPr id="27" name="TextBox 26"/>
          <p:cNvSpPr txBox="1"/>
          <p:nvPr/>
        </p:nvSpPr>
        <p:spPr>
          <a:xfrm>
            <a:off x="6750578" y="3723696"/>
            <a:ext cx="1901691" cy="461665"/>
          </a:xfrm>
          <a:prstGeom prst="rect">
            <a:avLst/>
          </a:prstGeom>
          <a:noFill/>
        </p:spPr>
        <p:txBody>
          <a:bodyPr wrap="square" rtlCol="0">
            <a:spAutoFit/>
          </a:bodyPr>
          <a:lstStyle/>
          <a:p>
            <a:pPr>
              <a:buClr>
                <a:schemeClr val="tx2"/>
              </a:buClr>
            </a:pPr>
            <a:r>
              <a:rPr lang="en-US" sz="1200" b="1" dirty="0">
                <a:solidFill>
                  <a:schemeClr val="tx2"/>
                </a:solidFill>
              </a:rPr>
              <a:t>Bloomberg Barclays US Aggregate Index</a:t>
            </a:r>
          </a:p>
        </p:txBody>
      </p:sp>
      <p:sp>
        <p:nvSpPr>
          <p:cNvPr id="4" name="TextBox 3"/>
          <p:cNvSpPr txBox="1"/>
          <p:nvPr/>
        </p:nvSpPr>
        <p:spPr>
          <a:xfrm>
            <a:off x="98854" y="5906535"/>
            <a:ext cx="9059323" cy="707886"/>
          </a:xfrm>
          <a:prstGeom prst="rect">
            <a:avLst/>
          </a:prstGeom>
          <a:noFill/>
        </p:spPr>
        <p:txBody>
          <a:bodyPr wrap="square" rtlCol="0">
            <a:spAutoFit/>
          </a:bodyPr>
          <a:lstStyle/>
          <a:p>
            <a:pPr algn="just">
              <a:buClr>
                <a:schemeClr val="tx2"/>
              </a:buClr>
            </a:pPr>
            <a:r>
              <a:rPr lang="en-US" sz="800" b="1" dirty="0">
                <a:solidFill>
                  <a:schemeClr val="tx2"/>
                </a:solidFill>
                <a:latin typeface="Arial Narrow" panose="020B0606020202030204" pitchFamily="34" charset="0"/>
              </a:rPr>
              <a:t>Blended Benchmark consists of 40% Bloomberg Barclays US Universal  Index, 42% MSCI ACWI Index, and 18% MSCI US Index.  The model performance shown is hypothetical and for illustrative purposes only and does not represent the performance of a specific investment product. Performance does not include brokerage fees and commissions. Past performance does not guarantee future results. For standardized performance for the underlying funds, please see slide 32-33.  Index returns are for illustrative purposes only.  Index performance returns do not reflect any management fees, transaction costs or expenses. Indexes are unmanaged and one cannot invest directly in an index. </a:t>
            </a:r>
          </a:p>
          <a:p>
            <a:pPr algn="just">
              <a:buClr>
                <a:schemeClr val="tx2"/>
              </a:buClr>
            </a:pPr>
            <a:endParaRPr lang="en-US" sz="800" b="1" dirty="0" err="1">
              <a:solidFill>
                <a:schemeClr val="tx2"/>
              </a:solidFill>
              <a:latin typeface="Arial Narrow" panose="020B0606020202030204" pitchFamily="34" charset="0"/>
            </a:endParaRPr>
          </a:p>
        </p:txBody>
      </p:sp>
      <p:sp>
        <p:nvSpPr>
          <p:cNvPr id="2" name="Slide Number Placeholder 1"/>
          <p:cNvSpPr>
            <a:spLocks noGrp="1"/>
          </p:cNvSpPr>
          <p:nvPr>
            <p:ph type="sldNum" sz="quarter" idx="34"/>
          </p:nvPr>
        </p:nvSpPr>
        <p:spPr/>
        <p:txBody>
          <a:bodyPr/>
          <a:lstStyle/>
          <a:p>
            <a:fld id="{C0531ADF-2191-45C5-9D71-08764BF86A6F}" type="slidenum">
              <a:rPr lang="en-US" smtClean="0"/>
              <a:pPr/>
              <a:t>18</a:t>
            </a:fld>
            <a:endParaRPr lang="en-US"/>
          </a:p>
        </p:txBody>
      </p:sp>
      <p:sp>
        <p:nvSpPr>
          <p:cNvPr id="34" name="TextBox 33"/>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35" name="TextBox 34"/>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555131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990274" y="2188380"/>
            <a:ext cx="7241062" cy="7241062"/>
            <a:chOff x="538962" y="3197366"/>
            <a:chExt cx="2822162" cy="2822162"/>
          </a:xfrm>
          <a:solidFill>
            <a:schemeClr val="accent1"/>
          </a:solidFill>
        </p:grpSpPr>
        <p:sp>
          <p:nvSpPr>
            <p:cNvPr id="27" name="Block Arc 26"/>
            <p:cNvSpPr/>
            <p:nvPr/>
          </p:nvSpPr>
          <p:spPr>
            <a:xfrm>
              <a:off x="538962" y="3197366"/>
              <a:ext cx="2822162" cy="2822162"/>
            </a:xfrm>
            <a:prstGeom prst="blockArc">
              <a:avLst>
                <a:gd name="adj1" fmla="val 10800000"/>
                <a:gd name="adj2" fmla="val 16200000"/>
                <a:gd name="adj3" fmla="val 4643"/>
              </a:avLst>
            </a:prstGeom>
            <a:grpFill/>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30" name="Block Arc 29"/>
            <p:cNvSpPr/>
            <p:nvPr/>
          </p:nvSpPr>
          <p:spPr>
            <a:xfrm>
              <a:off x="538962" y="3197366"/>
              <a:ext cx="2822162" cy="2822162"/>
            </a:xfrm>
            <a:prstGeom prst="blockArc">
              <a:avLst>
                <a:gd name="adj1" fmla="val 16200000"/>
                <a:gd name="adj2" fmla="val 0"/>
                <a:gd name="adj3" fmla="val 4643"/>
              </a:avLst>
            </a:prstGeom>
            <a:grpFill/>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grpSp>
      <p:sp>
        <p:nvSpPr>
          <p:cNvPr id="3" name="Title 2"/>
          <p:cNvSpPr>
            <a:spLocks noGrp="1"/>
          </p:cNvSpPr>
          <p:nvPr>
            <p:ph type="title"/>
          </p:nvPr>
        </p:nvSpPr>
        <p:spPr/>
        <p:txBody>
          <a:bodyPr/>
          <a:lstStyle/>
          <a:p>
            <a:r>
              <a:rPr lang="en-US" dirty="0">
                <a:latin typeface="Arial" charset="0"/>
                <a:cs typeface="Arial" charset="0"/>
              </a:rPr>
              <a:t>Ongoing product and market intelligence support</a:t>
            </a:r>
            <a:endParaRPr lang="en-US" sz="1200" dirty="0">
              <a:solidFill>
                <a:schemeClr val="accent1"/>
              </a:solidFill>
            </a:endParaRPr>
          </a:p>
        </p:txBody>
      </p:sp>
      <p:sp>
        <p:nvSpPr>
          <p:cNvPr id="8" name="TextBox 7"/>
          <p:cNvSpPr txBox="1"/>
          <p:nvPr/>
        </p:nvSpPr>
        <p:spPr>
          <a:xfrm>
            <a:off x="217197" y="6205757"/>
            <a:ext cx="3977021" cy="230832"/>
          </a:xfrm>
          <a:prstGeom prst="rect">
            <a:avLst/>
          </a:prstGeom>
          <a:noFill/>
        </p:spPr>
        <p:txBody>
          <a:bodyPr wrap="square" rtlCol="0">
            <a:spAutoFit/>
          </a:bodyPr>
          <a:lstStyle/>
          <a:p>
            <a:pPr>
              <a:buClr>
                <a:schemeClr val="tx2"/>
              </a:buClr>
            </a:pPr>
            <a:r>
              <a:rPr lang="en-US" sz="900" dirty="0">
                <a:solidFill>
                  <a:schemeClr val="tx2"/>
                </a:solidFill>
              </a:rPr>
              <a:t>For illustrative purposes only.</a:t>
            </a:r>
          </a:p>
        </p:txBody>
      </p:sp>
      <p:sp>
        <p:nvSpPr>
          <p:cNvPr id="10" name="Slide Number Placeholder 9"/>
          <p:cNvSpPr>
            <a:spLocks noGrp="1"/>
          </p:cNvSpPr>
          <p:nvPr>
            <p:ph type="sldNum" sz="quarter" idx="12"/>
          </p:nvPr>
        </p:nvSpPr>
        <p:spPr/>
        <p:txBody>
          <a:bodyPr/>
          <a:lstStyle/>
          <a:p>
            <a:fld id="{C0531ADF-2191-45C5-9D71-08764BF86A6F}" type="slidenum">
              <a:rPr lang="en-US" smtClean="0"/>
              <a:pPr/>
              <a:t>19</a:t>
            </a:fld>
            <a:endParaRPr lang="en-US"/>
          </a:p>
        </p:txBody>
      </p:sp>
      <p:sp>
        <p:nvSpPr>
          <p:cNvPr id="9" name="Footer Placeholder 8"/>
          <p:cNvSpPr>
            <a:spLocks noGrp="1"/>
          </p:cNvSpPr>
          <p:nvPr>
            <p:ph type="ftr" sz="quarter" idx="13"/>
          </p:nvPr>
        </p:nvSpPr>
        <p:spPr/>
        <p:txBody>
          <a:bodyPr/>
          <a:lstStyle/>
          <a:p>
            <a:r>
              <a:rPr lang="en-US"/>
              <a:t>FOR FINANCIAL PROFESSIONAL USE ONLY - PROPRIETARY AND CONFIDENTIAL</a:t>
            </a:r>
          </a:p>
        </p:txBody>
      </p:sp>
      <p:sp>
        <p:nvSpPr>
          <p:cNvPr id="24" name="Freeform 23"/>
          <p:cNvSpPr/>
          <p:nvPr/>
        </p:nvSpPr>
        <p:spPr>
          <a:xfrm>
            <a:off x="2294878" y="3546375"/>
            <a:ext cx="4549065" cy="2142712"/>
          </a:xfrm>
          <a:custGeom>
            <a:avLst/>
            <a:gdLst>
              <a:gd name="connsiteX0" fmla="*/ 2107396 w 4214792"/>
              <a:gd name="connsiteY0" fmla="*/ 0 h 2107394"/>
              <a:gd name="connsiteX1" fmla="*/ 4203912 w 4214792"/>
              <a:gd name="connsiteY1" fmla="*/ 1891927 h 2107394"/>
              <a:gd name="connsiteX2" fmla="*/ 4214792 w 4214792"/>
              <a:gd name="connsiteY2" fmla="*/ 2107394 h 2107394"/>
              <a:gd name="connsiteX3" fmla="*/ 0 w 4214792"/>
              <a:gd name="connsiteY3" fmla="*/ 2107394 h 2107394"/>
              <a:gd name="connsiteX4" fmla="*/ 10880 w 4214792"/>
              <a:gd name="connsiteY4" fmla="*/ 1891927 h 2107394"/>
              <a:gd name="connsiteX5" fmla="*/ 2107396 w 4214792"/>
              <a:gd name="connsiteY5" fmla="*/ 0 h 210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4792" h="2107394">
                <a:moveTo>
                  <a:pt x="2107396" y="0"/>
                </a:moveTo>
                <a:cubicBezTo>
                  <a:pt x="3198537" y="0"/>
                  <a:pt x="4095992" y="829259"/>
                  <a:pt x="4203912" y="1891927"/>
                </a:cubicBezTo>
                <a:lnTo>
                  <a:pt x="4214792" y="2107394"/>
                </a:lnTo>
                <a:lnTo>
                  <a:pt x="0" y="2107394"/>
                </a:lnTo>
                <a:lnTo>
                  <a:pt x="10880" y="1891927"/>
                </a:lnTo>
                <a:cubicBezTo>
                  <a:pt x="118800" y="829259"/>
                  <a:pt x="1016256" y="0"/>
                  <a:pt x="2107396" y="0"/>
                </a:cubicBezTo>
                <a:close/>
              </a:path>
            </a:pathLst>
          </a:custGeom>
          <a:solidFill>
            <a:schemeClr val="accent1"/>
          </a:solidFill>
          <a:ln w="9525" cap="flat" cmpd="sng" algn="ctr">
            <a:noFill/>
            <a:prstDash val="solid"/>
          </a:ln>
          <a:effectLst/>
        </p:spPr>
        <p:txBody>
          <a:bodyPr rot="0" spcFirstLastPara="0" vertOverflow="overflow" horzOverflow="overflow" vert="horz" wrap="square" lIns="63529" tIns="31765" rIns="63529" bIns="31765" numCol="1" spcCol="0" rtlCol="0" fromWordArt="0" anchor="ctr" anchorCtr="1" forceAA="0" compatLnSpc="1">
            <a:prstTxWarp prst="textNoShape">
              <a:avLst/>
            </a:prstTxWarp>
            <a:noAutofit/>
          </a:bodyPr>
          <a:lstStyle/>
          <a:p>
            <a:pPr algn="ctr">
              <a:buClr>
                <a:schemeClr val="tx2"/>
              </a:buClr>
              <a:buSzPct val="110000"/>
            </a:pPr>
            <a:endParaRPr lang="en-US" sz="882" b="1" kern="0" dirty="0">
              <a:solidFill>
                <a:schemeClr val="tx2"/>
              </a:solidFill>
            </a:endParaRPr>
          </a:p>
        </p:txBody>
      </p:sp>
      <p:sp>
        <p:nvSpPr>
          <p:cNvPr id="32" name="TextBox 31"/>
          <p:cNvSpPr txBox="1"/>
          <p:nvPr/>
        </p:nvSpPr>
        <p:spPr>
          <a:xfrm>
            <a:off x="6578446" y="1768177"/>
            <a:ext cx="1473508" cy="641782"/>
          </a:xfrm>
          <a:prstGeom prst="rect">
            <a:avLst/>
          </a:prstGeom>
          <a:noFill/>
        </p:spPr>
        <p:txBody>
          <a:bodyPr wrap="square" lIns="45720" rIns="45720" rtlCol="0" anchor="ctr" anchorCtr="0">
            <a:noAutofit/>
          </a:bodyPr>
          <a:lstStyle/>
          <a:p>
            <a:pPr algn="ctr">
              <a:buClr>
                <a:schemeClr val="tx2"/>
              </a:buClr>
              <a:buSzPct val="110000"/>
            </a:pPr>
            <a:r>
              <a:rPr lang="en-US" sz="1600" b="1" dirty="0">
                <a:solidFill>
                  <a:srgbClr val="002C5F"/>
                </a:solidFill>
              </a:rPr>
              <a:t>Quarterly commentaries</a:t>
            </a:r>
          </a:p>
        </p:txBody>
      </p:sp>
      <p:sp>
        <p:nvSpPr>
          <p:cNvPr id="33" name="TextBox 32"/>
          <p:cNvSpPr txBox="1"/>
          <p:nvPr/>
        </p:nvSpPr>
        <p:spPr>
          <a:xfrm>
            <a:off x="1566863" y="1768177"/>
            <a:ext cx="1473508" cy="641782"/>
          </a:xfrm>
          <a:prstGeom prst="rect">
            <a:avLst/>
          </a:prstGeom>
          <a:noFill/>
        </p:spPr>
        <p:txBody>
          <a:bodyPr wrap="square" lIns="45720" rIns="45720" rtlCol="0" anchor="ctr" anchorCtr="0">
            <a:noAutofit/>
          </a:bodyPr>
          <a:lstStyle/>
          <a:p>
            <a:pPr algn="ctr">
              <a:buClr>
                <a:schemeClr val="tx2"/>
              </a:buClr>
              <a:buSzPct val="110000"/>
            </a:pPr>
            <a:r>
              <a:rPr lang="en-US" sz="1600" b="1" dirty="0">
                <a:solidFill>
                  <a:srgbClr val="002C5F"/>
                </a:solidFill>
              </a:rPr>
              <a:t>Trade </a:t>
            </a:r>
            <a:br>
              <a:rPr lang="en-US" sz="1600" b="1" dirty="0">
                <a:solidFill>
                  <a:srgbClr val="002C5F"/>
                </a:solidFill>
              </a:rPr>
            </a:br>
            <a:r>
              <a:rPr lang="en-US" sz="1600" b="1" dirty="0">
                <a:solidFill>
                  <a:srgbClr val="002C5F"/>
                </a:solidFill>
              </a:rPr>
              <a:t>notices</a:t>
            </a:r>
          </a:p>
        </p:txBody>
      </p:sp>
      <p:sp>
        <p:nvSpPr>
          <p:cNvPr id="34" name="TextBox 33"/>
          <p:cNvSpPr txBox="1"/>
          <p:nvPr/>
        </p:nvSpPr>
        <p:spPr>
          <a:xfrm>
            <a:off x="7831724" y="3323110"/>
            <a:ext cx="1007476" cy="584775"/>
          </a:xfrm>
          <a:prstGeom prst="rect">
            <a:avLst/>
          </a:prstGeom>
          <a:noFill/>
        </p:spPr>
        <p:txBody>
          <a:bodyPr wrap="square" lIns="40341" rIns="40341" rtlCol="0" anchor="ctr" anchorCtr="0">
            <a:spAutoFit/>
          </a:bodyPr>
          <a:lstStyle/>
          <a:p>
            <a:pPr algn="ctr">
              <a:buClr>
                <a:schemeClr val="tx2"/>
              </a:buClr>
              <a:buSzPct val="110000"/>
            </a:pPr>
            <a:r>
              <a:rPr lang="en-US" sz="1600" b="1" dirty="0">
                <a:solidFill>
                  <a:srgbClr val="002C5F"/>
                </a:solidFill>
              </a:rPr>
              <a:t>Client </a:t>
            </a:r>
          </a:p>
          <a:p>
            <a:pPr algn="ctr">
              <a:buClr>
                <a:schemeClr val="tx2"/>
              </a:buClr>
              <a:buSzPct val="110000"/>
            </a:pPr>
            <a:r>
              <a:rPr lang="en-US" sz="1600" b="1" dirty="0">
                <a:solidFill>
                  <a:srgbClr val="002C5F"/>
                </a:solidFill>
              </a:rPr>
              <a:t>materials</a:t>
            </a:r>
          </a:p>
        </p:txBody>
      </p:sp>
      <p:sp>
        <p:nvSpPr>
          <p:cNvPr id="35" name="TextBox 34"/>
          <p:cNvSpPr txBox="1"/>
          <p:nvPr/>
        </p:nvSpPr>
        <p:spPr>
          <a:xfrm>
            <a:off x="49225" y="3261627"/>
            <a:ext cx="1452282" cy="584775"/>
          </a:xfrm>
          <a:prstGeom prst="rect">
            <a:avLst/>
          </a:prstGeom>
          <a:noFill/>
        </p:spPr>
        <p:txBody>
          <a:bodyPr wrap="square" lIns="40341" rIns="40341" rtlCol="0" anchor="ctr" anchorCtr="0">
            <a:spAutoFit/>
          </a:bodyPr>
          <a:lstStyle/>
          <a:p>
            <a:pPr algn="ctr">
              <a:buClr>
                <a:schemeClr val="tx2"/>
              </a:buClr>
              <a:buSzPct val="110000"/>
            </a:pPr>
            <a:r>
              <a:rPr lang="en-US" sz="1600" b="1" dirty="0">
                <a:solidFill>
                  <a:srgbClr val="002C5F"/>
                </a:solidFill>
              </a:rPr>
              <a:t>Quarterly </a:t>
            </a:r>
            <a:br>
              <a:rPr lang="en-US" sz="1600" b="1" dirty="0">
                <a:solidFill>
                  <a:srgbClr val="002C5F"/>
                </a:solidFill>
              </a:rPr>
            </a:br>
            <a:r>
              <a:rPr lang="en-US" sz="1600" b="1" dirty="0">
                <a:solidFill>
                  <a:srgbClr val="002C5F"/>
                </a:solidFill>
              </a:rPr>
              <a:t>webinars </a:t>
            </a:r>
          </a:p>
        </p:txBody>
      </p:sp>
      <p:sp>
        <p:nvSpPr>
          <p:cNvPr id="36" name="Rectangle 35"/>
          <p:cNvSpPr/>
          <p:nvPr/>
        </p:nvSpPr>
        <p:spPr>
          <a:xfrm>
            <a:off x="3080638" y="4531122"/>
            <a:ext cx="2975837" cy="1015663"/>
          </a:xfrm>
          <a:prstGeom prst="rect">
            <a:avLst/>
          </a:prstGeom>
        </p:spPr>
        <p:txBody>
          <a:bodyPr wrap="square">
            <a:spAutoFit/>
          </a:bodyPr>
          <a:lstStyle/>
          <a:p>
            <a:pPr algn="ctr">
              <a:buClr>
                <a:schemeClr val="tx2"/>
              </a:buClr>
              <a:buSzPct val="110000"/>
            </a:pPr>
            <a:r>
              <a:rPr lang="en-US" sz="2000" dirty="0">
                <a:solidFill>
                  <a:schemeClr val="bg1"/>
                </a:solidFill>
              </a:rPr>
              <a:t>Visit </a:t>
            </a:r>
            <a:r>
              <a:rPr lang="en-US" sz="2000" b="1" u="sng" dirty="0">
                <a:solidFill>
                  <a:schemeClr val="accent4"/>
                </a:solidFill>
              </a:rPr>
              <a:t>blackrock.com/models</a:t>
            </a:r>
            <a:r>
              <a:rPr lang="en-US" sz="2000" b="1" dirty="0">
                <a:solidFill>
                  <a:schemeClr val="bg1"/>
                </a:solidFill>
              </a:rPr>
              <a:t> </a:t>
            </a:r>
            <a:r>
              <a:rPr lang="en-US" sz="2000" dirty="0">
                <a:solidFill>
                  <a:schemeClr val="bg1"/>
                </a:solidFill>
              </a:rPr>
              <a:t>to subscribe</a:t>
            </a:r>
          </a:p>
        </p:txBody>
      </p:sp>
      <p:sp>
        <p:nvSpPr>
          <p:cNvPr id="37" name="Rectangle 36"/>
          <p:cNvSpPr/>
          <p:nvPr/>
        </p:nvSpPr>
        <p:spPr>
          <a:xfrm>
            <a:off x="134471" y="5696535"/>
            <a:ext cx="8875059" cy="387177"/>
          </a:xfrm>
          <a:prstGeom prst="rect">
            <a:avLst/>
          </a:prstGeom>
          <a:solidFill>
            <a:schemeClr val="bg1"/>
          </a:solidFill>
          <a:ln w="9525" cap="flat" cmpd="sng" algn="ctr">
            <a:noFill/>
            <a:prstDash val="solid"/>
          </a:ln>
          <a:effectLst/>
        </p:spPr>
        <p:txBody>
          <a:bodyPr rot="0" spcFirstLastPara="0" vertOverflow="overflow" horzOverflow="overflow" vert="horz" wrap="square" lIns="63529" tIns="31765" rIns="63529" bIns="31765" numCol="1" spcCol="0" rtlCol="0" fromWordArt="0" anchor="ctr" anchorCtr="1" forceAA="0" compatLnSpc="1">
            <a:prstTxWarp prst="textNoShape">
              <a:avLst/>
            </a:prstTxWarp>
            <a:noAutofit/>
          </a:bodyPr>
          <a:lstStyle/>
          <a:p>
            <a:pPr algn="ctr">
              <a:buClr>
                <a:schemeClr val="tx2"/>
              </a:buClr>
              <a:buSzPct val="110000"/>
            </a:pPr>
            <a:endParaRPr lang="en-US" sz="882" b="1" kern="0" dirty="0">
              <a:solidFill>
                <a:schemeClr val="tx2"/>
              </a:solidFill>
            </a:endParaRPr>
          </a:p>
        </p:txBody>
      </p:sp>
      <p:grpSp>
        <p:nvGrpSpPr>
          <p:cNvPr id="14" name="Group 13"/>
          <p:cNvGrpSpPr/>
          <p:nvPr/>
        </p:nvGrpSpPr>
        <p:grpSpPr>
          <a:xfrm>
            <a:off x="1114766" y="3690766"/>
            <a:ext cx="802814" cy="802814"/>
            <a:chOff x="1095716" y="3706927"/>
            <a:chExt cx="802814" cy="802814"/>
          </a:xfrm>
        </p:grpSpPr>
        <p:sp>
          <p:nvSpPr>
            <p:cNvPr id="38" name="Freeform 37">
              <a:hlinkClick r:id="rId3"/>
            </p:cNvPr>
            <p:cNvSpPr/>
            <p:nvPr/>
          </p:nvSpPr>
          <p:spPr>
            <a:xfrm>
              <a:off x="1095716" y="3706927"/>
              <a:ext cx="802814" cy="802814"/>
            </a:xfrm>
            <a:custGeom>
              <a:avLst/>
              <a:gdLst>
                <a:gd name="connsiteX0" fmla="*/ 0 w 909856"/>
                <a:gd name="connsiteY0" fmla="*/ 454928 h 909856"/>
                <a:gd name="connsiteX1" fmla="*/ 454928 w 909856"/>
                <a:gd name="connsiteY1" fmla="*/ 0 h 909856"/>
                <a:gd name="connsiteX2" fmla="*/ 909856 w 909856"/>
                <a:gd name="connsiteY2" fmla="*/ 454928 h 909856"/>
                <a:gd name="connsiteX3" fmla="*/ 454928 w 909856"/>
                <a:gd name="connsiteY3" fmla="*/ 909856 h 909856"/>
                <a:gd name="connsiteX4" fmla="*/ 0 w 909856"/>
                <a:gd name="connsiteY4" fmla="*/ 454928 h 90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856" h="909856">
                  <a:moveTo>
                    <a:pt x="0" y="454928"/>
                  </a:moveTo>
                  <a:cubicBezTo>
                    <a:pt x="0" y="203678"/>
                    <a:pt x="203678" y="0"/>
                    <a:pt x="454928" y="0"/>
                  </a:cubicBezTo>
                  <a:cubicBezTo>
                    <a:pt x="706178" y="0"/>
                    <a:pt x="909856" y="203678"/>
                    <a:pt x="909856" y="454928"/>
                  </a:cubicBezTo>
                  <a:cubicBezTo>
                    <a:pt x="909856" y="706178"/>
                    <a:pt x="706178" y="909856"/>
                    <a:pt x="454928" y="909856"/>
                  </a:cubicBezTo>
                  <a:cubicBezTo>
                    <a:pt x="203678" y="909856"/>
                    <a:pt x="0" y="706178"/>
                    <a:pt x="0" y="454928"/>
                  </a:cubicBezTo>
                  <a:close/>
                </a:path>
              </a:pathLst>
            </a:custGeom>
            <a:solidFill>
              <a:schemeClr val="accent4"/>
            </a:solidFill>
            <a:ln>
              <a:solidFill>
                <a:schemeClr val="bg1"/>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8860" tIns="138860" rIns="138860" bIns="138860" numCol="1" spcCol="1270" anchor="ctr" anchorCtr="0">
              <a:noAutofit/>
            </a:bodyPr>
            <a:lstStyle/>
            <a:p>
              <a:pPr algn="ctr" defTabSz="745231">
                <a:lnSpc>
                  <a:spcPct val="90000"/>
                </a:lnSpc>
                <a:spcBef>
                  <a:spcPct val="0"/>
                </a:spcBef>
                <a:spcAft>
                  <a:spcPct val="35000"/>
                </a:spcAft>
              </a:pPr>
              <a:endParaRPr lang="en-US" sz="1677" dirty="0"/>
            </a:p>
          </p:txBody>
        </p:sp>
        <p:pic>
          <p:nvPicPr>
            <p:cNvPr id="39" name="Picture 38">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941" y="3866287"/>
              <a:ext cx="484094" cy="484094"/>
            </a:xfrm>
            <a:prstGeom prst="rect">
              <a:avLst/>
            </a:prstGeom>
          </p:spPr>
        </p:pic>
      </p:grpSp>
      <p:grpSp>
        <p:nvGrpSpPr>
          <p:cNvPr id="4" name="Group 3"/>
          <p:cNvGrpSpPr/>
          <p:nvPr/>
        </p:nvGrpSpPr>
        <p:grpSpPr>
          <a:xfrm>
            <a:off x="7084786" y="3690766"/>
            <a:ext cx="802814" cy="802814"/>
            <a:chOff x="7065736" y="3541256"/>
            <a:chExt cx="802814" cy="802814"/>
          </a:xfrm>
        </p:grpSpPr>
        <p:sp>
          <p:nvSpPr>
            <p:cNvPr id="40" name="Freeform 39">
              <a:hlinkClick r:id="rId3"/>
            </p:cNvPr>
            <p:cNvSpPr/>
            <p:nvPr/>
          </p:nvSpPr>
          <p:spPr>
            <a:xfrm>
              <a:off x="7065736" y="3541256"/>
              <a:ext cx="802814" cy="802814"/>
            </a:xfrm>
            <a:custGeom>
              <a:avLst/>
              <a:gdLst>
                <a:gd name="connsiteX0" fmla="*/ 0 w 909856"/>
                <a:gd name="connsiteY0" fmla="*/ 454928 h 909856"/>
                <a:gd name="connsiteX1" fmla="*/ 454928 w 909856"/>
                <a:gd name="connsiteY1" fmla="*/ 0 h 909856"/>
                <a:gd name="connsiteX2" fmla="*/ 909856 w 909856"/>
                <a:gd name="connsiteY2" fmla="*/ 454928 h 909856"/>
                <a:gd name="connsiteX3" fmla="*/ 454928 w 909856"/>
                <a:gd name="connsiteY3" fmla="*/ 909856 h 909856"/>
                <a:gd name="connsiteX4" fmla="*/ 0 w 909856"/>
                <a:gd name="connsiteY4" fmla="*/ 454928 h 90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856" h="909856">
                  <a:moveTo>
                    <a:pt x="0" y="454928"/>
                  </a:moveTo>
                  <a:cubicBezTo>
                    <a:pt x="0" y="203678"/>
                    <a:pt x="203678" y="0"/>
                    <a:pt x="454928" y="0"/>
                  </a:cubicBezTo>
                  <a:cubicBezTo>
                    <a:pt x="706178" y="0"/>
                    <a:pt x="909856" y="203678"/>
                    <a:pt x="909856" y="454928"/>
                  </a:cubicBezTo>
                  <a:cubicBezTo>
                    <a:pt x="909856" y="706178"/>
                    <a:pt x="706178" y="909856"/>
                    <a:pt x="454928" y="909856"/>
                  </a:cubicBezTo>
                  <a:cubicBezTo>
                    <a:pt x="203678" y="909856"/>
                    <a:pt x="0" y="706178"/>
                    <a:pt x="0" y="454928"/>
                  </a:cubicBezTo>
                  <a:close/>
                </a:path>
              </a:pathLst>
            </a:custGeom>
            <a:solidFill>
              <a:schemeClr val="accent4"/>
            </a:solidFill>
            <a:ln>
              <a:solidFill>
                <a:schemeClr val="bg1"/>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8860" tIns="138860" rIns="138860" bIns="138860" numCol="1" spcCol="1270" anchor="ctr" anchorCtr="0">
              <a:noAutofit/>
            </a:bodyPr>
            <a:lstStyle/>
            <a:p>
              <a:pPr algn="ctr" defTabSz="745231">
                <a:lnSpc>
                  <a:spcPct val="90000"/>
                </a:lnSpc>
                <a:spcBef>
                  <a:spcPct val="0"/>
                </a:spcBef>
                <a:spcAft>
                  <a:spcPct val="35000"/>
                </a:spcAft>
              </a:pPr>
              <a:endParaRPr lang="en-US" sz="1677" dirty="0"/>
            </a:p>
          </p:txBody>
        </p:sp>
        <p:pic>
          <p:nvPicPr>
            <p:cNvPr id="41" name="Picture 40">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8271" y="3700616"/>
              <a:ext cx="484094" cy="484094"/>
            </a:xfrm>
            <a:prstGeom prst="rect">
              <a:avLst/>
            </a:prstGeom>
          </p:spPr>
        </p:pic>
      </p:grpSp>
      <p:grpSp>
        <p:nvGrpSpPr>
          <p:cNvPr id="17" name="Group 16"/>
          <p:cNvGrpSpPr/>
          <p:nvPr/>
        </p:nvGrpSpPr>
        <p:grpSpPr>
          <a:xfrm>
            <a:off x="2585214" y="2232393"/>
            <a:ext cx="802814" cy="802814"/>
            <a:chOff x="2585214" y="2188380"/>
            <a:chExt cx="802814" cy="802814"/>
          </a:xfrm>
        </p:grpSpPr>
        <p:sp>
          <p:nvSpPr>
            <p:cNvPr id="42" name="Freeform 41">
              <a:hlinkClick r:id="rId3"/>
            </p:cNvPr>
            <p:cNvSpPr/>
            <p:nvPr/>
          </p:nvSpPr>
          <p:spPr>
            <a:xfrm>
              <a:off x="2585214" y="2188380"/>
              <a:ext cx="802814" cy="802814"/>
            </a:xfrm>
            <a:custGeom>
              <a:avLst/>
              <a:gdLst>
                <a:gd name="connsiteX0" fmla="*/ 0 w 909856"/>
                <a:gd name="connsiteY0" fmla="*/ 454928 h 909856"/>
                <a:gd name="connsiteX1" fmla="*/ 454928 w 909856"/>
                <a:gd name="connsiteY1" fmla="*/ 0 h 909856"/>
                <a:gd name="connsiteX2" fmla="*/ 909856 w 909856"/>
                <a:gd name="connsiteY2" fmla="*/ 454928 h 909856"/>
                <a:gd name="connsiteX3" fmla="*/ 454928 w 909856"/>
                <a:gd name="connsiteY3" fmla="*/ 909856 h 909856"/>
                <a:gd name="connsiteX4" fmla="*/ 0 w 909856"/>
                <a:gd name="connsiteY4" fmla="*/ 454928 h 90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856" h="909856">
                  <a:moveTo>
                    <a:pt x="0" y="454928"/>
                  </a:moveTo>
                  <a:cubicBezTo>
                    <a:pt x="0" y="203678"/>
                    <a:pt x="203678" y="0"/>
                    <a:pt x="454928" y="0"/>
                  </a:cubicBezTo>
                  <a:cubicBezTo>
                    <a:pt x="706178" y="0"/>
                    <a:pt x="909856" y="203678"/>
                    <a:pt x="909856" y="454928"/>
                  </a:cubicBezTo>
                  <a:cubicBezTo>
                    <a:pt x="909856" y="706178"/>
                    <a:pt x="706178" y="909856"/>
                    <a:pt x="454928" y="909856"/>
                  </a:cubicBezTo>
                  <a:cubicBezTo>
                    <a:pt x="203678" y="909856"/>
                    <a:pt x="0" y="706178"/>
                    <a:pt x="0" y="454928"/>
                  </a:cubicBezTo>
                  <a:close/>
                </a:path>
              </a:pathLst>
            </a:custGeom>
            <a:solidFill>
              <a:schemeClr val="accent4"/>
            </a:solidFill>
            <a:ln>
              <a:solidFill>
                <a:schemeClr val="bg1"/>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8860" tIns="138860" rIns="138860" bIns="138860" numCol="1" spcCol="1270" anchor="ctr" anchorCtr="0">
              <a:noAutofit/>
            </a:bodyPr>
            <a:lstStyle/>
            <a:p>
              <a:pPr algn="ctr" defTabSz="745231">
                <a:lnSpc>
                  <a:spcPct val="90000"/>
                </a:lnSpc>
                <a:spcBef>
                  <a:spcPct val="0"/>
                </a:spcBef>
                <a:spcAft>
                  <a:spcPct val="35000"/>
                </a:spcAft>
              </a:pPr>
              <a:endParaRPr lang="en-US" sz="1677" dirty="0"/>
            </a:p>
          </p:txBody>
        </p:sp>
        <p:pic>
          <p:nvPicPr>
            <p:cNvPr id="43" name="Picture 42">
              <a:hlinkClick r:id="rId3"/>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5575" y="2347740"/>
              <a:ext cx="482094" cy="484094"/>
            </a:xfrm>
            <a:prstGeom prst="rect">
              <a:avLst/>
            </a:prstGeom>
          </p:spPr>
        </p:pic>
      </p:grpSp>
      <p:grpSp>
        <p:nvGrpSpPr>
          <p:cNvPr id="15" name="Group 14"/>
          <p:cNvGrpSpPr/>
          <p:nvPr/>
        </p:nvGrpSpPr>
        <p:grpSpPr>
          <a:xfrm>
            <a:off x="5855995" y="2232393"/>
            <a:ext cx="802814" cy="802814"/>
            <a:chOff x="5855995" y="2276407"/>
            <a:chExt cx="802814" cy="802814"/>
          </a:xfrm>
        </p:grpSpPr>
        <p:sp>
          <p:nvSpPr>
            <p:cNvPr id="44" name="Freeform 43">
              <a:hlinkClick r:id="rId3"/>
            </p:cNvPr>
            <p:cNvSpPr/>
            <p:nvPr/>
          </p:nvSpPr>
          <p:spPr>
            <a:xfrm>
              <a:off x="5855995" y="2276407"/>
              <a:ext cx="802814" cy="802814"/>
            </a:xfrm>
            <a:custGeom>
              <a:avLst/>
              <a:gdLst>
                <a:gd name="connsiteX0" fmla="*/ 0 w 909856"/>
                <a:gd name="connsiteY0" fmla="*/ 454928 h 909856"/>
                <a:gd name="connsiteX1" fmla="*/ 454928 w 909856"/>
                <a:gd name="connsiteY1" fmla="*/ 0 h 909856"/>
                <a:gd name="connsiteX2" fmla="*/ 909856 w 909856"/>
                <a:gd name="connsiteY2" fmla="*/ 454928 h 909856"/>
                <a:gd name="connsiteX3" fmla="*/ 454928 w 909856"/>
                <a:gd name="connsiteY3" fmla="*/ 909856 h 909856"/>
                <a:gd name="connsiteX4" fmla="*/ 0 w 909856"/>
                <a:gd name="connsiteY4" fmla="*/ 454928 h 90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856" h="909856">
                  <a:moveTo>
                    <a:pt x="0" y="454928"/>
                  </a:moveTo>
                  <a:cubicBezTo>
                    <a:pt x="0" y="203678"/>
                    <a:pt x="203678" y="0"/>
                    <a:pt x="454928" y="0"/>
                  </a:cubicBezTo>
                  <a:cubicBezTo>
                    <a:pt x="706178" y="0"/>
                    <a:pt x="909856" y="203678"/>
                    <a:pt x="909856" y="454928"/>
                  </a:cubicBezTo>
                  <a:cubicBezTo>
                    <a:pt x="909856" y="706178"/>
                    <a:pt x="706178" y="909856"/>
                    <a:pt x="454928" y="909856"/>
                  </a:cubicBezTo>
                  <a:cubicBezTo>
                    <a:pt x="203678" y="909856"/>
                    <a:pt x="0" y="706178"/>
                    <a:pt x="0" y="454928"/>
                  </a:cubicBezTo>
                  <a:close/>
                </a:path>
              </a:pathLst>
            </a:custGeom>
            <a:solidFill>
              <a:schemeClr val="accent4"/>
            </a:solidFill>
            <a:ln>
              <a:solidFill>
                <a:schemeClr val="bg1"/>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8860" tIns="138860" rIns="138860" bIns="138860" numCol="1" spcCol="1270" anchor="ctr" anchorCtr="0">
              <a:noAutofit/>
            </a:bodyPr>
            <a:lstStyle/>
            <a:p>
              <a:pPr algn="ctr" defTabSz="745231">
                <a:lnSpc>
                  <a:spcPct val="90000"/>
                </a:lnSpc>
                <a:spcBef>
                  <a:spcPct val="0"/>
                </a:spcBef>
                <a:spcAft>
                  <a:spcPct val="35000"/>
                </a:spcAft>
              </a:pPr>
              <a:endParaRPr lang="en-US" sz="1677" dirty="0"/>
            </a:p>
          </p:txBody>
        </p:sp>
        <p:pic>
          <p:nvPicPr>
            <p:cNvPr id="45" name="Picture 44">
              <a:hlinkClick r:id="rId3"/>
            </p:cNvPr>
            <p:cNvPicPr>
              <a:picLocks noChangeAspect="1"/>
            </p:cNvPicPr>
            <p:nvPr/>
          </p:nvPicPr>
          <p:blipFill>
            <a:blip r:embed="rId7"/>
            <a:stretch>
              <a:fillRect/>
            </a:stretch>
          </p:blipFill>
          <p:spPr>
            <a:xfrm>
              <a:off x="6033733" y="2461206"/>
              <a:ext cx="470888" cy="433217"/>
            </a:xfrm>
            <a:prstGeom prst="rect">
              <a:avLst/>
            </a:prstGeom>
          </p:spPr>
        </p:pic>
      </p:grpSp>
      <p:sp>
        <p:nvSpPr>
          <p:cNvPr id="47" name="Content Placeholder 15"/>
          <p:cNvSpPr txBox="1">
            <a:spLocks/>
          </p:cNvSpPr>
          <p:nvPr/>
        </p:nvSpPr>
        <p:spPr bwMode="auto">
          <a:xfrm>
            <a:off x="357187" y="936080"/>
            <a:ext cx="8482013" cy="323850"/>
          </a:xfrm>
          <a:prstGeom prst="rect">
            <a:avLst/>
          </a:prstGeom>
          <a:no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700"/>
              </a:spcBef>
              <a:buFont typeface="Arial" charset="0"/>
              <a:buNone/>
            </a:pPr>
            <a:r>
              <a:rPr lang="en-US" sz="1600" b="1" dirty="0">
                <a:solidFill>
                  <a:schemeClr val="tx2"/>
                </a:solidFill>
              </a:rPr>
              <a:t>BlackRock gives you the resources to keep you and your clients informed</a:t>
            </a:r>
          </a:p>
        </p:txBody>
      </p:sp>
      <p:sp>
        <p:nvSpPr>
          <p:cNvPr id="49" name="TextBox 48"/>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50" name="TextBox 49"/>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83775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r>
              <a:rPr lang="en-US"/>
              <a:t>FOR FINANCIAL PROFESSIONAL USE ONLY - PROPRIETARY AND CONFIDENTIAL</a:t>
            </a:r>
            <a:endParaRPr lang="en-US" dirty="0"/>
          </a:p>
        </p:txBody>
      </p:sp>
      <p:sp>
        <p:nvSpPr>
          <p:cNvPr id="5" name="Title 4"/>
          <p:cNvSpPr>
            <a:spLocks noGrp="1"/>
          </p:cNvSpPr>
          <p:nvPr>
            <p:ph type="title"/>
          </p:nvPr>
        </p:nvSpPr>
        <p:spPr/>
        <p:txBody>
          <a:bodyPr/>
          <a:lstStyle/>
          <a:p>
            <a:r>
              <a:rPr lang="en-US" dirty="0"/>
              <a:t>Disclaimer</a:t>
            </a:r>
          </a:p>
        </p:txBody>
      </p:sp>
      <p:sp>
        <p:nvSpPr>
          <p:cNvPr id="6" name="Content Placeholder 9"/>
          <p:cNvSpPr txBox="1">
            <a:spLocks/>
          </p:cNvSpPr>
          <p:nvPr/>
        </p:nvSpPr>
        <p:spPr>
          <a:xfrm>
            <a:off x="315560" y="1165136"/>
            <a:ext cx="8493478" cy="4846727"/>
          </a:xfrm>
          <a:prstGeom prst="rect">
            <a:avLst/>
          </a:prstGeom>
        </p:spPr>
        <p:txBody>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200" dirty="0"/>
              <a:t>This information is not personalized investment advice or an investment recommendation from BlackRock, and is intended for use only by a third party financial advisor, with other information, as a resource to help build a portfolio or as an input in the development of investment advice for its own clients. Such financial advisors are responsible for making their own independent judgment as to how to use this information. BlackRock does not have investment discretion over or place trade orders for any portfolios or accounts derived from this information. Performance of any account or portfolio derived from this information may vary materially from the performance shown herein. There is no guarantee that any investment strategy illustrated will be successful or achieve any particular level of results. The BlackRock Model Portfolios are not funds or investments. Please review the disclosures at the end of this document for more information.</a:t>
            </a:r>
          </a:p>
          <a:p>
            <a:endParaRPr lang="en-US" sz="1200" dirty="0"/>
          </a:p>
        </p:txBody>
      </p:sp>
      <p:sp>
        <p:nvSpPr>
          <p:cNvPr id="2" name="Slide Number Placeholder 1"/>
          <p:cNvSpPr>
            <a:spLocks noGrp="1"/>
          </p:cNvSpPr>
          <p:nvPr>
            <p:ph type="sldNum" sz="quarter" idx="13"/>
          </p:nvPr>
        </p:nvSpPr>
        <p:spPr/>
        <p:txBody>
          <a:bodyPr/>
          <a:lstStyle/>
          <a:p>
            <a:fld id="{C0531ADF-2191-45C5-9D71-08764BF86A6F}" type="slidenum">
              <a:rPr lang="en-US" smtClean="0"/>
              <a:pPr/>
              <a:t>2</a:t>
            </a:fld>
            <a:endParaRPr lang="en-US"/>
          </a:p>
        </p:txBody>
      </p:sp>
      <p:sp>
        <p:nvSpPr>
          <p:cNvPr id="13" name="TextBox 12"/>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14" name="TextBox 13"/>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3433150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model portfolios in your advisory practice</a:t>
            </a:r>
          </a:p>
        </p:txBody>
      </p:sp>
      <p:sp>
        <p:nvSpPr>
          <p:cNvPr id="9" name="TextBox 8"/>
          <p:cNvSpPr txBox="1"/>
          <p:nvPr/>
        </p:nvSpPr>
        <p:spPr>
          <a:xfrm>
            <a:off x="712051" y="2618211"/>
            <a:ext cx="1577816" cy="400110"/>
          </a:xfrm>
          <a:prstGeom prst="rect">
            <a:avLst/>
          </a:prstGeom>
          <a:noFill/>
        </p:spPr>
        <p:txBody>
          <a:bodyPr wrap="square" rtlCol="0">
            <a:spAutoFit/>
          </a:bodyPr>
          <a:lstStyle/>
          <a:p>
            <a:pPr>
              <a:buClr>
                <a:schemeClr val="tx2"/>
              </a:buClr>
            </a:pPr>
            <a:r>
              <a:rPr lang="en-US" sz="2000" dirty="0">
                <a:solidFill>
                  <a:schemeClr val="accent1"/>
                </a:solidFill>
              </a:rPr>
              <a:t>SAVE </a:t>
            </a:r>
            <a:r>
              <a:rPr lang="en-US" sz="2000" u="sng" dirty="0">
                <a:solidFill>
                  <a:schemeClr val="accent1"/>
                </a:solidFill>
              </a:rPr>
              <a:t>TIME</a:t>
            </a:r>
          </a:p>
        </p:txBody>
      </p:sp>
      <p:sp>
        <p:nvSpPr>
          <p:cNvPr id="11" name="TextBox 10"/>
          <p:cNvSpPr txBox="1"/>
          <p:nvPr/>
        </p:nvSpPr>
        <p:spPr>
          <a:xfrm>
            <a:off x="705186" y="3493844"/>
            <a:ext cx="1967066" cy="400110"/>
          </a:xfrm>
          <a:prstGeom prst="rect">
            <a:avLst/>
          </a:prstGeom>
          <a:noFill/>
        </p:spPr>
        <p:txBody>
          <a:bodyPr wrap="square" rtlCol="0">
            <a:spAutoFit/>
          </a:bodyPr>
          <a:lstStyle/>
          <a:p>
            <a:pPr>
              <a:buClr>
                <a:schemeClr val="tx2"/>
              </a:buClr>
            </a:pPr>
            <a:r>
              <a:rPr lang="en-US" sz="2000" dirty="0">
                <a:solidFill>
                  <a:schemeClr val="accent1"/>
                </a:solidFill>
              </a:rPr>
              <a:t>LOWER </a:t>
            </a:r>
            <a:r>
              <a:rPr lang="en-US" sz="2000" u="sng" dirty="0">
                <a:solidFill>
                  <a:schemeClr val="accent1"/>
                </a:solidFill>
              </a:rPr>
              <a:t>COST</a:t>
            </a:r>
          </a:p>
        </p:txBody>
      </p:sp>
      <p:sp>
        <p:nvSpPr>
          <p:cNvPr id="13" name="TextBox 12"/>
          <p:cNvSpPr txBox="1"/>
          <p:nvPr/>
        </p:nvSpPr>
        <p:spPr>
          <a:xfrm>
            <a:off x="712051" y="4328508"/>
            <a:ext cx="2319226" cy="400110"/>
          </a:xfrm>
          <a:prstGeom prst="rect">
            <a:avLst/>
          </a:prstGeom>
          <a:noFill/>
        </p:spPr>
        <p:txBody>
          <a:bodyPr wrap="square" rtlCol="0">
            <a:spAutoFit/>
          </a:bodyPr>
          <a:lstStyle/>
          <a:p>
            <a:pPr>
              <a:buClr>
                <a:schemeClr val="tx2"/>
              </a:buClr>
            </a:pPr>
            <a:r>
              <a:rPr lang="en-US" sz="2000" dirty="0">
                <a:solidFill>
                  <a:schemeClr val="accent1"/>
                </a:solidFill>
              </a:rPr>
              <a:t>MANAGE </a:t>
            </a:r>
            <a:r>
              <a:rPr lang="en-US" sz="2000" u="sng" dirty="0">
                <a:solidFill>
                  <a:schemeClr val="accent1"/>
                </a:solidFill>
              </a:rPr>
              <a:t>RISK</a:t>
            </a:r>
          </a:p>
        </p:txBody>
      </p:sp>
      <p:sp>
        <p:nvSpPr>
          <p:cNvPr id="15" name="Rectangle 14"/>
          <p:cNvSpPr/>
          <p:nvPr/>
        </p:nvSpPr>
        <p:spPr>
          <a:xfrm>
            <a:off x="2876189" y="1739768"/>
            <a:ext cx="3391622" cy="449384"/>
          </a:xfrm>
          <a:prstGeom prst="rect">
            <a:avLst/>
          </a:prstGeom>
          <a:solidFill>
            <a:schemeClr val="accent1"/>
          </a:solidFill>
          <a:ln w="9525" cap="flat" cmpd="sng" algn="ctr">
            <a:noFill/>
            <a:prstDash val="solid"/>
          </a:ln>
          <a:effectLst/>
        </p:spPr>
        <p:txBody>
          <a:bodyPr rot="0" spcFirstLastPara="0" vertOverflow="overflow" horzOverflow="overflow" vert="horz" wrap="square" lIns="60000" tIns="30000" rIns="60000" bIns="30000" numCol="1" spcCol="0" rtlCol="0" fromWordArt="0" anchor="ctr" anchorCtr="1" forceAA="0" compatLnSpc="1">
            <a:prstTxWarp prst="textNoShape">
              <a:avLst/>
            </a:prstTxWarp>
            <a:noAutofit/>
          </a:bodyPr>
          <a:lstStyle/>
          <a:p>
            <a:pPr algn="ctr"/>
            <a:r>
              <a:rPr lang="en-US" sz="2000" b="1" kern="0" dirty="0">
                <a:solidFill>
                  <a:schemeClr val="bg1"/>
                </a:solidFill>
              </a:rPr>
              <a:t>WHY MODELS?</a:t>
            </a:r>
          </a:p>
        </p:txBody>
      </p:sp>
      <p:sp>
        <p:nvSpPr>
          <p:cNvPr id="16" name="Right Arrow 15"/>
          <p:cNvSpPr/>
          <p:nvPr/>
        </p:nvSpPr>
        <p:spPr>
          <a:xfrm>
            <a:off x="2625881" y="3427423"/>
            <a:ext cx="243464" cy="487313"/>
          </a:xfrm>
          <a:prstGeom prst="rightArrow">
            <a:avLst>
              <a:gd name="adj1" fmla="val 0"/>
              <a:gd name="adj2"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ln>
          <a:effectLst/>
        </p:spPr>
        <p:txBody>
          <a:bodyPr rot="0" spcFirstLastPara="0" vertOverflow="overflow" horzOverflow="overflow" vert="horz" wrap="square" lIns="60000" tIns="30000" rIns="60000" bIns="30000" numCol="1" spcCol="0" rtlCol="0" fromWordArt="0" anchor="ctr" anchorCtr="1" forceAA="0" compatLnSpc="1">
            <a:prstTxWarp prst="textNoShape">
              <a:avLst/>
            </a:prstTxWarp>
            <a:noAutofit/>
          </a:bodyPr>
          <a:lstStyle/>
          <a:p>
            <a:pPr marL="142869" indent="-142869" algn="ctr">
              <a:buFont typeface="Wingdings 3" pitchFamily="18" charset="2"/>
              <a:buChar char="}"/>
            </a:pPr>
            <a:endParaRPr lang="en-US" sz="833" b="1" kern="0" dirty="0" err="1">
              <a:solidFill>
                <a:schemeClr val="tx2"/>
              </a:solidFill>
            </a:endParaRPr>
          </a:p>
        </p:txBody>
      </p:sp>
      <p:sp>
        <p:nvSpPr>
          <p:cNvPr id="17" name="Right Arrow 16"/>
          <p:cNvSpPr/>
          <p:nvPr/>
        </p:nvSpPr>
        <p:spPr>
          <a:xfrm>
            <a:off x="2632746" y="2591409"/>
            <a:ext cx="243464" cy="487313"/>
          </a:xfrm>
          <a:prstGeom prst="rightArrow">
            <a:avLst>
              <a:gd name="adj1" fmla="val 0"/>
              <a:gd name="adj2"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ln>
          <a:effectLst/>
        </p:spPr>
        <p:txBody>
          <a:bodyPr rot="0" spcFirstLastPara="0" vertOverflow="overflow" horzOverflow="overflow" vert="horz" wrap="square" lIns="60000" tIns="30000" rIns="60000" bIns="30000" numCol="1" spcCol="0" rtlCol="0" fromWordArt="0" anchor="ctr" anchorCtr="1" forceAA="0" compatLnSpc="1">
            <a:prstTxWarp prst="textNoShape">
              <a:avLst/>
            </a:prstTxWarp>
            <a:noAutofit/>
          </a:bodyPr>
          <a:lstStyle/>
          <a:p>
            <a:pPr marL="142869" indent="-142869" algn="ctr">
              <a:buFont typeface="Wingdings 3" pitchFamily="18" charset="2"/>
              <a:buChar char="}"/>
            </a:pPr>
            <a:endParaRPr lang="en-US" sz="833" b="1" kern="0" dirty="0" err="1">
              <a:solidFill>
                <a:schemeClr val="tx2"/>
              </a:solidFill>
            </a:endParaRPr>
          </a:p>
        </p:txBody>
      </p:sp>
      <p:sp>
        <p:nvSpPr>
          <p:cNvPr id="18" name="Right Arrow 17"/>
          <p:cNvSpPr/>
          <p:nvPr/>
        </p:nvSpPr>
        <p:spPr>
          <a:xfrm>
            <a:off x="2632746" y="4287319"/>
            <a:ext cx="243464" cy="487313"/>
          </a:xfrm>
          <a:prstGeom prst="rightArrow">
            <a:avLst>
              <a:gd name="adj1" fmla="val 0"/>
              <a:gd name="adj2"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ln>
          <a:effectLst/>
        </p:spPr>
        <p:txBody>
          <a:bodyPr rot="0" spcFirstLastPara="0" vertOverflow="overflow" horzOverflow="overflow" vert="horz" wrap="square" lIns="60000" tIns="30000" rIns="60000" bIns="30000" numCol="1" spcCol="0" rtlCol="0" fromWordArt="0" anchor="ctr" anchorCtr="1" forceAA="0" compatLnSpc="1">
            <a:prstTxWarp prst="textNoShape">
              <a:avLst/>
            </a:prstTxWarp>
            <a:noAutofit/>
          </a:bodyPr>
          <a:lstStyle/>
          <a:p>
            <a:pPr marL="142869" indent="-142869" algn="ctr">
              <a:buFont typeface="Wingdings 3" pitchFamily="18" charset="2"/>
              <a:buChar char="}"/>
            </a:pPr>
            <a:endParaRPr lang="en-US" sz="833" b="1" kern="0" dirty="0" err="1">
              <a:solidFill>
                <a:schemeClr val="tx2"/>
              </a:solidFill>
            </a:endParaRPr>
          </a:p>
        </p:txBody>
      </p:sp>
      <p:sp>
        <p:nvSpPr>
          <p:cNvPr id="19" name="TextBox 18"/>
          <p:cNvSpPr txBox="1"/>
          <p:nvPr/>
        </p:nvSpPr>
        <p:spPr>
          <a:xfrm>
            <a:off x="2974754" y="3539970"/>
            <a:ext cx="5082643" cy="307777"/>
          </a:xfrm>
          <a:prstGeom prst="rect">
            <a:avLst/>
          </a:prstGeom>
          <a:noFill/>
        </p:spPr>
        <p:txBody>
          <a:bodyPr wrap="square" rtlCol="0">
            <a:spAutoFit/>
          </a:bodyPr>
          <a:lstStyle/>
          <a:p>
            <a:pPr>
              <a:buClr>
                <a:schemeClr val="tx2"/>
              </a:buClr>
            </a:pPr>
            <a:r>
              <a:rPr lang="en-US" sz="1400" b="1" dirty="0">
                <a:solidFill>
                  <a:schemeClr val="tx2"/>
                </a:solidFill>
              </a:rPr>
              <a:t>Take advantage of low cost, tax efficient ETF strategies</a:t>
            </a:r>
          </a:p>
        </p:txBody>
      </p:sp>
      <p:sp>
        <p:nvSpPr>
          <p:cNvPr id="20" name="TextBox 19"/>
          <p:cNvSpPr txBox="1"/>
          <p:nvPr/>
        </p:nvSpPr>
        <p:spPr>
          <a:xfrm>
            <a:off x="2974753" y="2683000"/>
            <a:ext cx="4828248" cy="307777"/>
          </a:xfrm>
          <a:prstGeom prst="rect">
            <a:avLst/>
          </a:prstGeom>
          <a:noFill/>
        </p:spPr>
        <p:txBody>
          <a:bodyPr wrap="square" rtlCol="0">
            <a:spAutoFit/>
          </a:bodyPr>
          <a:lstStyle>
            <a:defPPr>
              <a:defRPr lang="en-US"/>
            </a:defPPr>
            <a:lvl1pPr>
              <a:buClr>
                <a:schemeClr val="tx2"/>
              </a:buClr>
              <a:defRPr sz="1600" b="1">
                <a:solidFill>
                  <a:schemeClr val="tx2"/>
                </a:solidFill>
              </a:defRPr>
            </a:lvl1pPr>
          </a:lstStyle>
          <a:p>
            <a:r>
              <a:rPr lang="en-US" sz="1400" dirty="0"/>
              <a:t>Save time with a scalable investment process</a:t>
            </a:r>
          </a:p>
        </p:txBody>
      </p:sp>
      <p:sp>
        <p:nvSpPr>
          <p:cNvPr id="21" name="TextBox 20"/>
          <p:cNvSpPr txBox="1"/>
          <p:nvPr/>
        </p:nvSpPr>
        <p:spPr>
          <a:xfrm>
            <a:off x="2974752" y="4263693"/>
            <a:ext cx="5673947" cy="523220"/>
          </a:xfrm>
          <a:prstGeom prst="rect">
            <a:avLst/>
          </a:prstGeom>
          <a:noFill/>
        </p:spPr>
        <p:txBody>
          <a:bodyPr wrap="square" rtlCol="0">
            <a:spAutoFit/>
          </a:bodyPr>
          <a:lstStyle>
            <a:defPPr>
              <a:defRPr lang="en-US"/>
            </a:defPPr>
            <a:lvl1pPr>
              <a:buClr>
                <a:schemeClr val="tx2"/>
              </a:buClr>
              <a:defRPr sz="1600" b="1">
                <a:solidFill>
                  <a:schemeClr val="tx2"/>
                </a:solidFill>
              </a:defRPr>
            </a:lvl1pPr>
          </a:lstStyle>
          <a:p>
            <a:r>
              <a:rPr lang="en-US" sz="1400" dirty="0"/>
              <a:t>Help manage risk by following a model portfolio developed by a professional investment strategist</a:t>
            </a:r>
          </a:p>
        </p:txBody>
      </p:sp>
      <p:sp>
        <p:nvSpPr>
          <p:cNvPr id="4" name="Slide Number Placeholder 3"/>
          <p:cNvSpPr>
            <a:spLocks noGrp="1"/>
          </p:cNvSpPr>
          <p:nvPr>
            <p:ph type="sldNum" sz="quarter" idx="13"/>
          </p:nvPr>
        </p:nvSpPr>
        <p:spPr/>
        <p:txBody>
          <a:bodyPr/>
          <a:lstStyle/>
          <a:p>
            <a:fld id="{C0531ADF-2191-45C5-9D71-08764BF86A6F}" type="slidenum">
              <a:rPr lang="en-US" smtClean="0"/>
              <a:pPr/>
              <a:t>20</a:t>
            </a:fld>
            <a:endParaRPr lang="en-US"/>
          </a:p>
        </p:txBody>
      </p:sp>
      <p:sp>
        <p:nvSpPr>
          <p:cNvPr id="3" name="Footer Placeholder 2"/>
          <p:cNvSpPr>
            <a:spLocks noGrp="1"/>
          </p:cNvSpPr>
          <p:nvPr>
            <p:ph type="ftr" sz="quarter" idx="14"/>
          </p:nvPr>
        </p:nvSpPr>
        <p:spPr/>
        <p:txBody>
          <a:bodyPr/>
          <a:lstStyle/>
          <a:p>
            <a:r>
              <a:rPr lang="en-US" dirty="0"/>
              <a:t>FOR FINANCIAL PROFESSIONAL USE ONLY - PROPRIETARY AND CONFIDENTIAL</a:t>
            </a:r>
          </a:p>
        </p:txBody>
      </p:sp>
      <p:sp>
        <p:nvSpPr>
          <p:cNvPr id="26" name="TextBox 25"/>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27" name="TextBox 26"/>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4260613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Investment Process Supporting Concepts</a:t>
            </a:r>
          </a:p>
        </p:txBody>
      </p:sp>
      <p:sp>
        <p:nvSpPr>
          <p:cNvPr id="12" name="TextBox 11"/>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13" name="TextBox 12"/>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3783966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87596" y="1467743"/>
            <a:ext cx="8482014" cy="684667"/>
          </a:xfrm>
          <a:prstGeom prst="rect">
            <a:avLst/>
          </a:prstGeom>
          <a:solidFill>
            <a:schemeClr val="bg2">
              <a:lumMod val="95000"/>
            </a:schemeClr>
          </a:solidFill>
          <a:ln w="9525" cap="flat" cmpd="sng" algn="ctr">
            <a:noFill/>
            <a:prstDash val="solid"/>
          </a:ln>
          <a:effectLst/>
        </p:spPr>
        <p:txBody>
          <a:bodyPr rot="0" spcFirstLastPara="0" vertOverflow="overflow" horzOverflow="overflow" vert="horz" wrap="square" lIns="72000" tIns="36000" rIns="72000" bIns="73152" numCol="1" spcCol="0" rtlCol="0" fromWordArt="0" anchor="b" anchorCtr="1" forceAA="0" compatLnSpc="1">
            <a:prstTxWarp prst="textNoShape">
              <a:avLst/>
            </a:prstTxWarp>
            <a:noAutofit/>
          </a:bodyPr>
          <a:lstStyle/>
          <a:p>
            <a:pPr marL="171450" lvl="0" indent="-171450">
              <a:buClr>
                <a:srgbClr val="4F4E50"/>
              </a:buClr>
              <a:buFont typeface="Arial" panose="020B0604020202020204" pitchFamily="34" charset="0"/>
              <a:buChar char="•"/>
            </a:pPr>
            <a:r>
              <a:rPr lang="en-GB" sz="900" dirty="0">
                <a:solidFill>
                  <a:srgbClr val="4F4E50"/>
                </a:solidFill>
              </a:rPr>
              <a:t>Underpins calculation of risk premiums (is the “benchmark” zero-risk investment strategy).</a:t>
            </a:r>
          </a:p>
          <a:p>
            <a:pPr marL="171450" lvl="0" indent="-171450">
              <a:buClr>
                <a:srgbClr val="4F4E50"/>
              </a:buClr>
              <a:buFont typeface="Arial" panose="020B0604020202020204" pitchFamily="34" charset="0"/>
              <a:buChar char="•"/>
            </a:pPr>
            <a:r>
              <a:rPr lang="en-GB" sz="900" dirty="0">
                <a:solidFill>
                  <a:srgbClr val="4F4E50"/>
                </a:solidFill>
              </a:rPr>
              <a:t>Proprietary computation of 10-year “risk free rate”, based on modelling the trajectory of cash rates over the next 10-years, for the relevant yield curve based on the base portfolio currency.</a:t>
            </a:r>
          </a:p>
          <a:p>
            <a:pPr marL="171450" lvl="0" indent="-171450">
              <a:buClr>
                <a:srgbClr val="4F4E50"/>
              </a:buClr>
              <a:buFont typeface="Arial" panose="020B0604020202020204" pitchFamily="34" charset="0"/>
              <a:buChar char="•"/>
            </a:pPr>
            <a:r>
              <a:rPr lang="en-GB" sz="900" dirty="0">
                <a:solidFill>
                  <a:srgbClr val="4F4E50"/>
                </a:solidFill>
              </a:rPr>
              <a:t>Incorporates longer-run views on growth and inflation expectations.</a:t>
            </a:r>
          </a:p>
        </p:txBody>
      </p:sp>
      <p:sp>
        <p:nvSpPr>
          <p:cNvPr id="2" name="Title 1"/>
          <p:cNvSpPr>
            <a:spLocks noGrp="1"/>
          </p:cNvSpPr>
          <p:nvPr>
            <p:ph type="title"/>
          </p:nvPr>
        </p:nvSpPr>
        <p:spPr/>
        <p:txBody>
          <a:bodyPr/>
          <a:lstStyle/>
          <a:p>
            <a:r>
              <a:rPr lang="en-US" dirty="0">
                <a:solidFill>
                  <a:schemeClr val="accent1"/>
                </a:solidFill>
              </a:rPr>
              <a:t>Long-run risk premiums</a:t>
            </a:r>
          </a:p>
        </p:txBody>
      </p:sp>
      <p:sp>
        <p:nvSpPr>
          <p:cNvPr id="34" name="Rounded Rectangle 33"/>
          <p:cNvSpPr/>
          <p:nvPr/>
        </p:nvSpPr>
        <p:spPr>
          <a:xfrm>
            <a:off x="281215" y="1141153"/>
            <a:ext cx="8494776" cy="320053"/>
          </a:xfrm>
          <a:prstGeom prst="roundRect">
            <a:avLst/>
          </a:prstGeom>
          <a:solidFill>
            <a:srgbClr val="7F7F7F"/>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300" b="1" kern="0" dirty="0">
                <a:solidFill>
                  <a:schemeClr val="bg1"/>
                </a:solidFill>
              </a:rPr>
              <a:t>Average Short Rate (“ASR”)</a:t>
            </a:r>
          </a:p>
        </p:txBody>
      </p:sp>
      <p:grpSp>
        <p:nvGrpSpPr>
          <p:cNvPr id="5" name="Group 4"/>
          <p:cNvGrpSpPr/>
          <p:nvPr/>
        </p:nvGrpSpPr>
        <p:grpSpPr>
          <a:xfrm>
            <a:off x="3181635" y="2315879"/>
            <a:ext cx="2693936" cy="3944660"/>
            <a:chOff x="287596" y="2201035"/>
            <a:chExt cx="2693936" cy="3944660"/>
          </a:xfrm>
        </p:grpSpPr>
        <p:grpSp>
          <p:nvGrpSpPr>
            <p:cNvPr id="26" name="Group 25"/>
            <p:cNvGrpSpPr/>
            <p:nvPr/>
          </p:nvGrpSpPr>
          <p:grpSpPr>
            <a:xfrm>
              <a:off x="310654" y="2201035"/>
              <a:ext cx="2651760" cy="3944660"/>
              <a:chOff x="327024" y="2681771"/>
              <a:chExt cx="2651760" cy="3103049"/>
            </a:xfrm>
          </p:grpSpPr>
          <p:sp>
            <p:nvSpPr>
              <p:cNvPr id="6" name="Rectangle 5"/>
              <p:cNvSpPr/>
              <p:nvPr/>
            </p:nvSpPr>
            <p:spPr>
              <a:xfrm>
                <a:off x="327024" y="3063591"/>
                <a:ext cx="2651760" cy="2721229"/>
              </a:xfrm>
              <a:prstGeom prst="rect">
                <a:avLst/>
              </a:prstGeom>
              <a:solidFill>
                <a:srgbClr val="F2F2F2">
                  <a:alpha val="80000"/>
                </a:srgbClr>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a:solidFill>
                    <a:schemeClr val="tx2"/>
                  </a:solidFill>
                </a:endParaRPr>
              </a:p>
            </p:txBody>
          </p:sp>
          <p:sp>
            <p:nvSpPr>
              <p:cNvPr id="4" name="Rounded Rectangle 3"/>
              <p:cNvSpPr/>
              <p:nvPr/>
            </p:nvSpPr>
            <p:spPr>
              <a:xfrm>
                <a:off x="327024" y="2681771"/>
                <a:ext cx="2651760" cy="435125"/>
              </a:xfrm>
              <a:prstGeom prst="roundRect">
                <a:avLst/>
              </a:prstGeom>
              <a:solidFill>
                <a:schemeClr val="accent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r>
                  <a:rPr lang="en-US" sz="1100" b="1" kern="0" dirty="0">
                    <a:solidFill>
                      <a:schemeClr val="bg1"/>
                    </a:solidFill>
                  </a:rPr>
                  <a:t>Bond Risk Premium (BRP)</a:t>
                </a:r>
              </a:p>
            </p:txBody>
          </p:sp>
        </p:grpSp>
        <p:sp>
          <p:nvSpPr>
            <p:cNvPr id="17" name="Rectangle 16"/>
            <p:cNvSpPr/>
            <p:nvPr/>
          </p:nvSpPr>
          <p:spPr>
            <a:xfrm>
              <a:off x="317930" y="2798270"/>
              <a:ext cx="2637208" cy="1631216"/>
            </a:xfrm>
            <a:prstGeom prst="rect">
              <a:avLst/>
            </a:prstGeom>
          </p:spPr>
          <p:txBody>
            <a:bodyPr wrap="square">
              <a:spAutoFit/>
            </a:bodyPr>
            <a:lstStyle/>
            <a:p>
              <a:pPr marL="115888" indent="-115888">
                <a:spcBef>
                  <a:spcPts val="600"/>
                </a:spcBef>
                <a:buClr>
                  <a:schemeClr val="accent1"/>
                </a:buClr>
                <a:buFont typeface="Wingdings" panose="05000000000000000000" pitchFamily="2" charset="2"/>
                <a:buChar char="§"/>
              </a:pPr>
              <a:r>
                <a:rPr lang="en-US" sz="800" dirty="0">
                  <a:solidFill>
                    <a:schemeClr val="tx2"/>
                  </a:solidFill>
                </a:rPr>
                <a:t>Reflects the yield compensation required for taking on interest rate risk in sovereign bonds.</a:t>
              </a:r>
            </a:p>
            <a:p>
              <a:pPr marL="115888" indent="-115888">
                <a:spcBef>
                  <a:spcPts val="600"/>
                </a:spcBef>
                <a:buClr>
                  <a:schemeClr val="accent1"/>
                </a:buClr>
                <a:buFont typeface="Wingdings" panose="05000000000000000000" pitchFamily="2" charset="2"/>
                <a:buChar char="§"/>
              </a:pPr>
              <a:r>
                <a:rPr lang="en-US" sz="800" dirty="0">
                  <a:solidFill>
                    <a:schemeClr val="tx2"/>
                  </a:solidFill>
                </a:rPr>
                <a:t>Longer-term interest rates are a combination of:</a:t>
              </a:r>
            </a:p>
            <a:p>
              <a:pPr marL="339725" indent="-228600">
                <a:spcBef>
                  <a:spcPts val="600"/>
                </a:spcBef>
                <a:buClr>
                  <a:schemeClr val="accent1"/>
                </a:buClr>
                <a:buFont typeface="+mj-lt"/>
                <a:buAutoNum type="arabicPeriod"/>
              </a:pPr>
              <a:r>
                <a:rPr lang="en-US" sz="800" dirty="0">
                  <a:solidFill>
                    <a:schemeClr val="tx2"/>
                  </a:solidFill>
                </a:rPr>
                <a:t>Expected future short-term interest rates</a:t>
              </a:r>
            </a:p>
            <a:p>
              <a:pPr marL="339725" indent="-228600">
                <a:spcBef>
                  <a:spcPts val="600"/>
                </a:spcBef>
                <a:buClr>
                  <a:schemeClr val="accent1"/>
                </a:buClr>
                <a:buFont typeface="+mj-lt"/>
                <a:buAutoNum type="arabicPeriod"/>
              </a:pPr>
              <a:r>
                <a:rPr lang="en-US" sz="800" dirty="0">
                  <a:solidFill>
                    <a:schemeClr val="tx2"/>
                  </a:solidFill>
                </a:rPr>
                <a:t>Risk premiums</a:t>
              </a:r>
            </a:p>
            <a:p>
              <a:pPr marL="115888" indent="-115888">
                <a:spcBef>
                  <a:spcPts val="600"/>
                </a:spcBef>
                <a:buClr>
                  <a:schemeClr val="accent1"/>
                </a:buClr>
                <a:buFont typeface="Wingdings" panose="05000000000000000000" pitchFamily="2" charset="2"/>
                <a:buChar char="§"/>
              </a:pPr>
              <a:r>
                <a:rPr lang="en-US" sz="800" dirty="0">
                  <a:solidFill>
                    <a:schemeClr val="tx2"/>
                  </a:solidFill>
                </a:rPr>
                <a:t>Calculation of the BRP for a given country and maturity involves taking the difference between the nominal yield for that country/maturity and subtracting off an estimate of the expected future short rates (i.e. the ASR).</a:t>
              </a:r>
            </a:p>
          </p:txBody>
        </p:sp>
        <p:graphicFrame>
          <p:nvGraphicFramePr>
            <p:cNvPr id="42" name="Chart 41"/>
            <p:cNvGraphicFramePr>
              <a:graphicFrameLocks/>
            </p:cNvGraphicFramePr>
            <p:nvPr>
              <p:extLst/>
            </p:nvPr>
          </p:nvGraphicFramePr>
          <p:xfrm>
            <a:off x="287596" y="4351441"/>
            <a:ext cx="2693936" cy="167712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7" name="Group 6"/>
          <p:cNvGrpSpPr/>
          <p:nvPr/>
        </p:nvGrpSpPr>
        <p:grpSpPr>
          <a:xfrm>
            <a:off x="6059330" y="2315879"/>
            <a:ext cx="2715448" cy="3944660"/>
            <a:chOff x="3224105" y="2201035"/>
            <a:chExt cx="2715448" cy="3944660"/>
          </a:xfrm>
        </p:grpSpPr>
        <p:grpSp>
          <p:nvGrpSpPr>
            <p:cNvPr id="30" name="Group 29"/>
            <p:cNvGrpSpPr/>
            <p:nvPr/>
          </p:nvGrpSpPr>
          <p:grpSpPr>
            <a:xfrm>
              <a:off x="3241098" y="2201035"/>
              <a:ext cx="2644485" cy="3944660"/>
              <a:chOff x="327024" y="2586990"/>
              <a:chExt cx="2651760" cy="3197831"/>
            </a:xfrm>
          </p:grpSpPr>
          <p:sp>
            <p:nvSpPr>
              <p:cNvPr id="31" name="Rectangle 30"/>
              <p:cNvSpPr/>
              <p:nvPr/>
            </p:nvSpPr>
            <p:spPr>
              <a:xfrm>
                <a:off x="327024" y="2912981"/>
                <a:ext cx="2651760" cy="2871840"/>
              </a:xfrm>
              <a:prstGeom prst="rect">
                <a:avLst/>
              </a:prstGeom>
              <a:solidFill>
                <a:srgbClr val="F2F2F2">
                  <a:alpha val="80000"/>
                </a:srgbClr>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a:solidFill>
                    <a:schemeClr val="tx2"/>
                  </a:solidFill>
                </a:endParaRPr>
              </a:p>
            </p:txBody>
          </p:sp>
          <p:sp>
            <p:nvSpPr>
              <p:cNvPr id="32" name="Rounded Rectangle 31"/>
              <p:cNvSpPr/>
              <p:nvPr/>
            </p:nvSpPr>
            <p:spPr>
              <a:xfrm>
                <a:off x="327024" y="2586990"/>
                <a:ext cx="2651760" cy="435125"/>
              </a:xfrm>
              <a:prstGeom prst="roundRect">
                <a:avLst/>
              </a:prstGeom>
              <a:solidFill>
                <a:schemeClr val="accent5"/>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r>
                  <a:rPr lang="en-US" sz="1100" b="1" kern="0" dirty="0">
                    <a:solidFill>
                      <a:schemeClr val="bg1"/>
                    </a:solidFill>
                  </a:rPr>
                  <a:t>Credit Risk Premium (CRP)</a:t>
                </a:r>
              </a:p>
            </p:txBody>
          </p:sp>
        </p:grpSp>
        <p:sp>
          <p:nvSpPr>
            <p:cNvPr id="40" name="Rectangle 39"/>
            <p:cNvSpPr/>
            <p:nvPr/>
          </p:nvSpPr>
          <p:spPr>
            <a:xfrm>
              <a:off x="3248375" y="2797168"/>
              <a:ext cx="2637208" cy="1677382"/>
            </a:xfrm>
            <a:prstGeom prst="rect">
              <a:avLst/>
            </a:prstGeom>
          </p:spPr>
          <p:txBody>
            <a:bodyPr wrap="square">
              <a:spAutoFit/>
            </a:bodyPr>
            <a:lstStyle/>
            <a:p>
              <a:pPr marL="115888" indent="-115888">
                <a:spcBef>
                  <a:spcPts val="600"/>
                </a:spcBef>
                <a:buClr>
                  <a:schemeClr val="accent5"/>
                </a:buClr>
                <a:buFont typeface="Wingdings" panose="05000000000000000000" pitchFamily="2" charset="2"/>
                <a:buChar char="§"/>
              </a:pPr>
              <a:r>
                <a:rPr lang="en-US" sz="800" dirty="0">
                  <a:solidFill>
                    <a:schemeClr val="tx2"/>
                  </a:solidFill>
                </a:rPr>
                <a:t>Reflects the yield compensation required for taking on credit risk in corporate bonds.</a:t>
              </a:r>
              <a:endParaRPr lang="en-US" sz="800" baseline="30000" dirty="0">
                <a:solidFill>
                  <a:schemeClr val="tx2"/>
                </a:solidFill>
              </a:endParaRPr>
            </a:p>
            <a:p>
              <a:pPr marL="115888" indent="-115888">
                <a:spcBef>
                  <a:spcPts val="600"/>
                </a:spcBef>
                <a:buClr>
                  <a:schemeClr val="accent5"/>
                </a:buClr>
                <a:buFont typeface="Wingdings" panose="05000000000000000000" pitchFamily="2" charset="2"/>
                <a:buChar char="§"/>
              </a:pPr>
              <a:r>
                <a:rPr lang="en-US" sz="800" dirty="0">
                  <a:solidFill>
                    <a:schemeClr val="tx2"/>
                  </a:solidFill>
                </a:rPr>
                <a:t>In order to calculate the CRP, we must first determine what the default-adjusted yield on a corporate bond might be.</a:t>
              </a:r>
            </a:p>
            <a:p>
              <a:pPr marL="115888" indent="-115888">
                <a:spcBef>
                  <a:spcPts val="600"/>
                </a:spcBef>
                <a:buClr>
                  <a:schemeClr val="accent5"/>
                </a:buClr>
                <a:buFont typeface="Wingdings" panose="05000000000000000000" pitchFamily="2" charset="2"/>
                <a:buChar char="§"/>
              </a:pPr>
              <a:r>
                <a:rPr lang="en-US" sz="800" dirty="0">
                  <a:solidFill>
                    <a:schemeClr val="tx2"/>
                  </a:solidFill>
                </a:rPr>
                <a:t>Our default adjustment “looks through” to the underlying bonds, taking recovery rates and probabilities of default into account.</a:t>
              </a:r>
            </a:p>
            <a:p>
              <a:pPr marL="115888" indent="-115888">
                <a:spcBef>
                  <a:spcPts val="600"/>
                </a:spcBef>
                <a:buClr>
                  <a:schemeClr val="accent5"/>
                </a:buClr>
                <a:buFont typeface="Wingdings" panose="05000000000000000000" pitchFamily="2" charset="2"/>
                <a:buChar char="§"/>
              </a:pPr>
              <a:r>
                <a:rPr lang="en-US" sz="800" dirty="0">
                  <a:solidFill>
                    <a:schemeClr val="tx2"/>
                  </a:solidFill>
                </a:rPr>
                <a:t>In the end, the CRP for a given asset will be the default-adjusted yield on that asset minus the BRP and ASR.</a:t>
              </a:r>
            </a:p>
          </p:txBody>
        </p:sp>
        <p:graphicFrame>
          <p:nvGraphicFramePr>
            <p:cNvPr id="18" name="Chart 17"/>
            <p:cNvGraphicFramePr>
              <a:graphicFrameLocks/>
            </p:cNvGraphicFramePr>
            <p:nvPr>
              <p:extLst/>
            </p:nvPr>
          </p:nvGraphicFramePr>
          <p:xfrm>
            <a:off x="3224105" y="4351440"/>
            <a:ext cx="2715448" cy="1677126"/>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8" name="Group 7"/>
          <p:cNvGrpSpPr/>
          <p:nvPr/>
        </p:nvGrpSpPr>
        <p:grpSpPr>
          <a:xfrm>
            <a:off x="287596" y="2325976"/>
            <a:ext cx="2676190" cy="3934563"/>
            <a:chOff x="6154550" y="2201035"/>
            <a:chExt cx="2676190" cy="3934563"/>
          </a:xfrm>
        </p:grpSpPr>
        <p:grpSp>
          <p:nvGrpSpPr>
            <p:cNvPr id="27" name="Group 26"/>
            <p:cNvGrpSpPr/>
            <p:nvPr/>
          </p:nvGrpSpPr>
          <p:grpSpPr>
            <a:xfrm>
              <a:off x="6178980" y="2201035"/>
              <a:ext cx="2651760" cy="3934563"/>
              <a:chOff x="327024" y="2598188"/>
              <a:chExt cx="2651760" cy="3186633"/>
            </a:xfrm>
          </p:grpSpPr>
          <p:sp>
            <p:nvSpPr>
              <p:cNvPr id="28" name="Rectangle 27"/>
              <p:cNvSpPr/>
              <p:nvPr/>
            </p:nvSpPr>
            <p:spPr>
              <a:xfrm>
                <a:off x="327024" y="2912981"/>
                <a:ext cx="2651760" cy="2871840"/>
              </a:xfrm>
              <a:prstGeom prst="rect">
                <a:avLst/>
              </a:prstGeom>
              <a:solidFill>
                <a:srgbClr val="F2F2F2">
                  <a:alpha val="80000"/>
                </a:srgbClr>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a:solidFill>
                    <a:schemeClr val="tx2"/>
                  </a:solidFill>
                </a:endParaRPr>
              </a:p>
            </p:txBody>
          </p:sp>
          <p:sp>
            <p:nvSpPr>
              <p:cNvPr id="29" name="Rounded Rectangle 28"/>
              <p:cNvSpPr/>
              <p:nvPr/>
            </p:nvSpPr>
            <p:spPr>
              <a:xfrm>
                <a:off x="327024" y="2598188"/>
                <a:ext cx="2651760" cy="435125"/>
              </a:xfrm>
              <a:prstGeom prst="roundRect">
                <a:avLst/>
              </a:prstGeom>
              <a:solidFill>
                <a:schemeClr val="accent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r>
                  <a:rPr lang="en-US" sz="1100" b="1" kern="0" dirty="0">
                    <a:solidFill>
                      <a:schemeClr val="bg1"/>
                    </a:solidFill>
                  </a:rPr>
                  <a:t>Equity Risk Premium (ERP)</a:t>
                </a:r>
              </a:p>
            </p:txBody>
          </p:sp>
        </p:grpSp>
        <p:sp>
          <p:nvSpPr>
            <p:cNvPr id="19" name="Rectangle 18"/>
            <p:cNvSpPr/>
            <p:nvPr/>
          </p:nvSpPr>
          <p:spPr>
            <a:xfrm>
              <a:off x="6154550" y="2797168"/>
              <a:ext cx="2637208" cy="1631216"/>
            </a:xfrm>
            <a:prstGeom prst="rect">
              <a:avLst/>
            </a:prstGeom>
          </p:spPr>
          <p:txBody>
            <a:bodyPr wrap="square">
              <a:spAutoFit/>
            </a:bodyPr>
            <a:lstStyle/>
            <a:p>
              <a:pPr marL="115888" indent="-115888">
                <a:spcBef>
                  <a:spcPts val="600"/>
                </a:spcBef>
                <a:buClr>
                  <a:schemeClr val="accent2"/>
                </a:buClr>
                <a:buFont typeface="Wingdings" panose="05000000000000000000" pitchFamily="2" charset="2"/>
                <a:buChar char="§"/>
              </a:pPr>
              <a:r>
                <a:rPr lang="en-US" sz="800" dirty="0">
                  <a:solidFill>
                    <a:schemeClr val="tx2"/>
                  </a:solidFill>
                </a:rPr>
                <a:t>Reflects the return compensation required for taking on equity risk.</a:t>
              </a:r>
              <a:endParaRPr lang="en-US" sz="800" baseline="30000" dirty="0">
                <a:solidFill>
                  <a:schemeClr val="tx2"/>
                </a:solidFill>
              </a:endParaRPr>
            </a:p>
            <a:p>
              <a:pPr marL="115888" indent="-115888">
                <a:spcBef>
                  <a:spcPts val="600"/>
                </a:spcBef>
                <a:buClr>
                  <a:schemeClr val="accent2"/>
                </a:buClr>
                <a:buFont typeface="Wingdings" panose="05000000000000000000" pitchFamily="2" charset="2"/>
                <a:buChar char="§"/>
              </a:pPr>
              <a:r>
                <a:rPr lang="en-US" sz="800" dirty="0">
                  <a:solidFill>
                    <a:schemeClr val="tx2"/>
                  </a:solidFill>
                </a:rPr>
                <a:t>Longer-term equity market return forecasts are derived from two sources:</a:t>
              </a:r>
            </a:p>
            <a:p>
              <a:pPr marL="339725" indent="-228600">
                <a:spcBef>
                  <a:spcPts val="600"/>
                </a:spcBef>
                <a:buClr>
                  <a:schemeClr val="accent2"/>
                </a:buClr>
                <a:buFont typeface="+mj-lt"/>
                <a:buAutoNum type="arabicPeriod"/>
              </a:pPr>
              <a:r>
                <a:rPr lang="en-US" sz="800" dirty="0">
                  <a:solidFill>
                    <a:schemeClr val="tx2"/>
                  </a:solidFill>
                </a:rPr>
                <a:t>Top-down fundamental analysis</a:t>
              </a:r>
            </a:p>
            <a:p>
              <a:pPr marL="339725" indent="-228600">
                <a:spcBef>
                  <a:spcPts val="600"/>
                </a:spcBef>
                <a:buClr>
                  <a:schemeClr val="accent2"/>
                </a:buClr>
                <a:buFont typeface="+mj-lt"/>
                <a:buAutoNum type="arabicPeriod"/>
              </a:pPr>
              <a:r>
                <a:rPr lang="en-US" sz="800" dirty="0">
                  <a:solidFill>
                    <a:schemeClr val="tx2"/>
                  </a:solidFill>
                </a:rPr>
                <a:t>Bottom-up firm level analysis aggregated up to the index level.</a:t>
              </a:r>
            </a:p>
            <a:p>
              <a:pPr marL="115888" indent="-115888">
                <a:spcBef>
                  <a:spcPts val="600"/>
                </a:spcBef>
                <a:buClr>
                  <a:schemeClr val="accent2"/>
                </a:buClr>
                <a:buFont typeface="Wingdings" panose="05000000000000000000" pitchFamily="2" charset="2"/>
                <a:buChar char="§"/>
              </a:pPr>
              <a:r>
                <a:rPr lang="en-US" sz="800" dirty="0">
                  <a:solidFill>
                    <a:schemeClr val="tx2"/>
                  </a:solidFill>
                </a:rPr>
                <a:t>Once we’ve computed out longer-term equity market forecast for any region, we subtract off the relevant ASR to get the ERP.</a:t>
              </a:r>
            </a:p>
          </p:txBody>
        </p:sp>
        <p:graphicFrame>
          <p:nvGraphicFramePr>
            <p:cNvPr id="20" name="Chart 19"/>
            <p:cNvGraphicFramePr>
              <a:graphicFrameLocks/>
            </p:cNvGraphicFramePr>
            <p:nvPr>
              <p:extLst/>
            </p:nvPr>
          </p:nvGraphicFramePr>
          <p:xfrm>
            <a:off x="6164267" y="4379007"/>
            <a:ext cx="2656756" cy="1649559"/>
          </p:xfrm>
          <a:graphic>
            <a:graphicData uri="http://schemas.openxmlformats.org/drawingml/2006/chart">
              <c:chart xmlns:c="http://schemas.openxmlformats.org/drawingml/2006/chart" xmlns:r="http://schemas.openxmlformats.org/officeDocument/2006/relationships" r:id="rId5"/>
            </a:graphicData>
          </a:graphic>
        </p:graphicFrame>
      </p:grpSp>
      <p:sp>
        <p:nvSpPr>
          <p:cNvPr id="3" name="TextBox 2"/>
          <p:cNvSpPr txBox="1"/>
          <p:nvPr/>
        </p:nvSpPr>
        <p:spPr>
          <a:xfrm>
            <a:off x="310654" y="6252550"/>
            <a:ext cx="1495922" cy="215444"/>
          </a:xfrm>
          <a:prstGeom prst="rect">
            <a:avLst/>
          </a:prstGeom>
          <a:noFill/>
        </p:spPr>
        <p:txBody>
          <a:bodyPr wrap="none" rtlCol="0">
            <a:spAutoFit/>
          </a:bodyPr>
          <a:lstStyle/>
          <a:p>
            <a:pPr>
              <a:buClr>
                <a:schemeClr val="tx2"/>
              </a:buClr>
              <a:buSzPct val="110000"/>
            </a:pPr>
            <a:r>
              <a:rPr lang="en-US" sz="800" dirty="0">
                <a:solidFill>
                  <a:schemeClr val="tx2"/>
                </a:solidFill>
              </a:rPr>
              <a:t>For illustrative purposes only</a:t>
            </a:r>
          </a:p>
        </p:txBody>
      </p:sp>
      <p:sp>
        <p:nvSpPr>
          <p:cNvPr id="11" name="Slide Number Placeholder 10"/>
          <p:cNvSpPr>
            <a:spLocks noGrp="1"/>
          </p:cNvSpPr>
          <p:nvPr>
            <p:ph type="sldNum" sz="quarter" idx="13"/>
          </p:nvPr>
        </p:nvSpPr>
        <p:spPr/>
        <p:txBody>
          <a:bodyPr/>
          <a:lstStyle/>
          <a:p>
            <a:fld id="{C0531ADF-2191-45C5-9D71-08764BF86A6F}" type="slidenum">
              <a:rPr lang="en-GB" smtClean="0"/>
              <a:pPr/>
              <a:t>22</a:t>
            </a:fld>
            <a:endParaRPr lang="en-GB"/>
          </a:p>
        </p:txBody>
      </p:sp>
      <p:sp>
        <p:nvSpPr>
          <p:cNvPr id="9" name="Footer Placeholder 8"/>
          <p:cNvSpPr>
            <a:spLocks noGrp="1"/>
          </p:cNvSpPr>
          <p:nvPr>
            <p:ph type="ftr" sz="quarter" idx="10"/>
          </p:nvPr>
        </p:nvSpPr>
        <p:spPr/>
        <p:txBody>
          <a:bodyPr/>
          <a:lstStyle/>
          <a:p>
            <a:r>
              <a:rPr lang="en-US" dirty="0"/>
              <a:t>FOR FINANCIAL PROFESSIONAL USE ONLY - PROPRIETARY AND CONFIDENTIAL</a:t>
            </a:r>
          </a:p>
        </p:txBody>
      </p:sp>
      <p:sp>
        <p:nvSpPr>
          <p:cNvPr id="54" name="TextBox 53"/>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55" name="TextBox 54"/>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3948338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221210" y="6582854"/>
            <a:ext cx="683703" cy="231134"/>
          </a:xfrm>
          <a:prstGeom prst="rect">
            <a:avLst/>
          </a:prstGeom>
        </p:spPr>
        <p:txBody>
          <a:bodyPr/>
          <a:lstStyle/>
          <a:p>
            <a:fld id="{C0531ADF-2191-45C5-9D71-08764BF86A6F}" type="slidenum">
              <a:rPr lang="en-GB" smtClean="0"/>
              <a:pPr/>
              <a:t>23</a:t>
            </a:fld>
            <a:endParaRPr lang="en-GB" dirty="0"/>
          </a:p>
        </p:txBody>
      </p:sp>
      <p:graphicFrame>
        <p:nvGraphicFramePr>
          <p:cNvPr id="16" name="Table 15"/>
          <p:cNvGraphicFramePr>
            <a:graphicFrameLocks noGrp="1"/>
          </p:cNvGraphicFramePr>
          <p:nvPr>
            <p:extLst/>
          </p:nvPr>
        </p:nvGraphicFramePr>
        <p:xfrm>
          <a:off x="304800" y="1345257"/>
          <a:ext cx="8534405" cy="744696"/>
        </p:xfrm>
        <a:graphic>
          <a:graphicData uri="http://schemas.openxmlformats.org/drawingml/2006/table">
            <a:tbl>
              <a:tblPr/>
              <a:tblGrid>
                <a:gridCol w="775855">
                  <a:extLst>
                    <a:ext uri="{9D8B030D-6E8A-4147-A177-3AD203B41FA5}">
                      <a16:colId xmlns:a16="http://schemas.microsoft.com/office/drawing/2014/main" val="20000"/>
                    </a:ext>
                  </a:extLst>
                </a:gridCol>
                <a:gridCol w="775855">
                  <a:extLst>
                    <a:ext uri="{9D8B030D-6E8A-4147-A177-3AD203B41FA5}">
                      <a16:colId xmlns:a16="http://schemas.microsoft.com/office/drawing/2014/main" val="20001"/>
                    </a:ext>
                  </a:extLst>
                </a:gridCol>
                <a:gridCol w="775855">
                  <a:extLst>
                    <a:ext uri="{9D8B030D-6E8A-4147-A177-3AD203B41FA5}">
                      <a16:colId xmlns:a16="http://schemas.microsoft.com/office/drawing/2014/main" val="20002"/>
                    </a:ext>
                  </a:extLst>
                </a:gridCol>
                <a:gridCol w="775855">
                  <a:extLst>
                    <a:ext uri="{9D8B030D-6E8A-4147-A177-3AD203B41FA5}">
                      <a16:colId xmlns:a16="http://schemas.microsoft.com/office/drawing/2014/main" val="20003"/>
                    </a:ext>
                  </a:extLst>
                </a:gridCol>
                <a:gridCol w="775855">
                  <a:extLst>
                    <a:ext uri="{9D8B030D-6E8A-4147-A177-3AD203B41FA5}">
                      <a16:colId xmlns:a16="http://schemas.microsoft.com/office/drawing/2014/main" val="20004"/>
                    </a:ext>
                  </a:extLst>
                </a:gridCol>
                <a:gridCol w="775855">
                  <a:extLst>
                    <a:ext uri="{9D8B030D-6E8A-4147-A177-3AD203B41FA5}">
                      <a16:colId xmlns:a16="http://schemas.microsoft.com/office/drawing/2014/main" val="20005"/>
                    </a:ext>
                  </a:extLst>
                </a:gridCol>
                <a:gridCol w="775855">
                  <a:extLst>
                    <a:ext uri="{9D8B030D-6E8A-4147-A177-3AD203B41FA5}">
                      <a16:colId xmlns:a16="http://schemas.microsoft.com/office/drawing/2014/main" val="20006"/>
                    </a:ext>
                  </a:extLst>
                </a:gridCol>
                <a:gridCol w="775855">
                  <a:extLst>
                    <a:ext uri="{9D8B030D-6E8A-4147-A177-3AD203B41FA5}">
                      <a16:colId xmlns:a16="http://schemas.microsoft.com/office/drawing/2014/main" val="20007"/>
                    </a:ext>
                  </a:extLst>
                </a:gridCol>
                <a:gridCol w="775855">
                  <a:extLst>
                    <a:ext uri="{9D8B030D-6E8A-4147-A177-3AD203B41FA5}">
                      <a16:colId xmlns:a16="http://schemas.microsoft.com/office/drawing/2014/main" val="20008"/>
                    </a:ext>
                  </a:extLst>
                </a:gridCol>
                <a:gridCol w="775855">
                  <a:extLst>
                    <a:ext uri="{9D8B030D-6E8A-4147-A177-3AD203B41FA5}">
                      <a16:colId xmlns:a16="http://schemas.microsoft.com/office/drawing/2014/main" val="20009"/>
                    </a:ext>
                  </a:extLst>
                </a:gridCol>
                <a:gridCol w="775855">
                  <a:extLst>
                    <a:ext uri="{9D8B030D-6E8A-4147-A177-3AD203B41FA5}">
                      <a16:colId xmlns:a16="http://schemas.microsoft.com/office/drawing/2014/main" val="20010"/>
                    </a:ext>
                  </a:extLst>
                </a:gridCol>
              </a:tblGrid>
              <a:tr h="265971">
                <a:tc>
                  <a:txBody>
                    <a:bodyPr/>
                    <a:lstStyle/>
                    <a:p>
                      <a:pPr algn="ctr" rtl="0" fontAlgn="ctr"/>
                      <a:r>
                        <a:rPr lang="en-US" sz="1200" b="1" i="0" u="none" strike="noStrike" dirty="0">
                          <a:solidFill>
                            <a:srgbClr val="FFFFFF"/>
                          </a:solidFill>
                          <a:effectLst/>
                          <a:latin typeface="Arial"/>
                        </a:rPr>
                        <a:t>0 / 100</a:t>
                      </a:r>
                    </a:p>
                  </a:txBody>
                  <a:tcPr marL="3629" marR="3629" marT="3629" marB="0" anchor="ctr">
                    <a:lnL w="12700" cap="flat" cmpd="sng" algn="ctr">
                      <a:noFill/>
                      <a:prstDash val="solid"/>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rtl="0" fontAlgn="ctr"/>
                      <a:r>
                        <a:rPr lang="en-US" sz="1200" b="1" i="0" u="none" strike="noStrike" dirty="0">
                          <a:solidFill>
                            <a:srgbClr val="FFFFFF"/>
                          </a:solidFill>
                          <a:effectLst/>
                          <a:latin typeface="Arial"/>
                        </a:rPr>
                        <a:t>10 / 90</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rtl="0" fontAlgn="ctr"/>
                      <a:r>
                        <a:rPr lang="en-US" sz="1200" b="1" i="0" u="none" strike="noStrike" dirty="0">
                          <a:solidFill>
                            <a:srgbClr val="FFFFFF"/>
                          </a:solidFill>
                          <a:effectLst/>
                          <a:latin typeface="Arial"/>
                        </a:rPr>
                        <a:t>20 / 80</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rtl="0" fontAlgn="ctr"/>
                      <a:r>
                        <a:rPr lang="en-US" sz="1200" b="1" i="0" u="none" strike="noStrike" dirty="0">
                          <a:solidFill>
                            <a:srgbClr val="FFFFFF"/>
                          </a:solidFill>
                          <a:effectLst/>
                          <a:latin typeface="Arial"/>
                        </a:rPr>
                        <a:t>30 / 70</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rtl="0" fontAlgn="ctr"/>
                      <a:r>
                        <a:rPr lang="en-US" sz="1200" b="1" i="0" u="none" strike="noStrike" dirty="0">
                          <a:solidFill>
                            <a:srgbClr val="FFFFFF"/>
                          </a:solidFill>
                          <a:effectLst/>
                          <a:latin typeface="Arial"/>
                        </a:rPr>
                        <a:t>40 / 60</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rtl="0" fontAlgn="ctr"/>
                      <a:r>
                        <a:rPr lang="en-US" sz="1200" b="1" i="0" u="none" strike="noStrike" dirty="0">
                          <a:solidFill>
                            <a:srgbClr val="FFFFFF"/>
                          </a:solidFill>
                          <a:effectLst/>
                          <a:latin typeface="Arial"/>
                        </a:rPr>
                        <a:t>50 / 50</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rtl="0" fontAlgn="ctr"/>
                      <a:r>
                        <a:rPr lang="en-US" sz="1200" b="1" i="0" u="none" strike="noStrike" dirty="0">
                          <a:solidFill>
                            <a:srgbClr val="FFFFFF"/>
                          </a:solidFill>
                          <a:effectLst/>
                          <a:latin typeface="Arial"/>
                        </a:rPr>
                        <a:t>60 / 40</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rtl="0" fontAlgn="ctr"/>
                      <a:r>
                        <a:rPr lang="en-US" sz="1200" b="1" i="0" u="none" strike="noStrike" dirty="0">
                          <a:solidFill>
                            <a:srgbClr val="FFFFFF"/>
                          </a:solidFill>
                          <a:effectLst/>
                          <a:latin typeface="Arial"/>
                        </a:rPr>
                        <a:t>70 / 30</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rtl="0" fontAlgn="ctr"/>
                      <a:r>
                        <a:rPr lang="en-US" sz="1200" b="1" i="0" u="none" strike="noStrike" dirty="0">
                          <a:solidFill>
                            <a:srgbClr val="FFFFFF"/>
                          </a:solidFill>
                          <a:effectLst/>
                          <a:latin typeface="Arial"/>
                        </a:rPr>
                        <a:t>80 / 20</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rtl="0" fontAlgn="ctr"/>
                      <a:r>
                        <a:rPr lang="en-US" sz="1200" b="1" i="0" u="none" strike="noStrike" dirty="0">
                          <a:solidFill>
                            <a:srgbClr val="FFFFFF"/>
                          </a:solidFill>
                          <a:effectLst/>
                          <a:latin typeface="Arial"/>
                        </a:rPr>
                        <a:t>90 / 10</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rtl="0" fontAlgn="ctr"/>
                      <a:r>
                        <a:rPr lang="en-US" sz="1200" b="1" i="0" u="none" strike="noStrike" dirty="0">
                          <a:solidFill>
                            <a:srgbClr val="FFFFFF"/>
                          </a:solidFill>
                          <a:effectLst/>
                          <a:latin typeface="Arial"/>
                        </a:rPr>
                        <a:t>100 / 0</a:t>
                      </a:r>
                    </a:p>
                  </a:txBody>
                  <a:tcPr marL="3629" marR="3629" marT="3629" marB="0" anchor="ctr">
                    <a:lnL w="9525" cap="flat" cmpd="sng" algn="ctr">
                      <a:solidFill>
                        <a:schemeClr val="tx2"/>
                      </a:solidFill>
                      <a:prstDash val="dot"/>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10000"/>
                  </a:ext>
                </a:extLst>
              </a:tr>
              <a:tr h="478725">
                <a:tc>
                  <a:txBody>
                    <a:bodyPr/>
                    <a:lstStyle/>
                    <a:p>
                      <a:pPr algn="ctr" fontAlgn="ctr"/>
                      <a:r>
                        <a:rPr lang="en-US" sz="800" b="0" i="0" u="none" strike="noStrike" dirty="0">
                          <a:ln>
                            <a:solidFill>
                              <a:schemeClr val="tx1"/>
                            </a:solidFill>
                          </a:ln>
                          <a:effectLst/>
                          <a:latin typeface="Arial"/>
                        </a:rPr>
                        <a:t> </a:t>
                      </a:r>
                    </a:p>
                  </a:txBody>
                  <a:tcPr marL="3629" marR="3629" marT="3629" marB="0" anchor="ctr">
                    <a:lnL w="12700" cap="flat" cmpd="sng" algn="ctr">
                      <a:noFill/>
                      <a:prstDash val="solid"/>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dirty="0">
                          <a:ln>
                            <a:solidFill>
                              <a:schemeClr val="tx1"/>
                            </a:solidFill>
                          </a:ln>
                          <a:effectLst/>
                          <a:latin typeface="Arial"/>
                        </a:rPr>
                        <a:t> </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dirty="0">
                          <a:ln>
                            <a:solidFill>
                              <a:schemeClr val="tx1"/>
                            </a:solidFill>
                          </a:ln>
                          <a:effectLst/>
                          <a:latin typeface="Arial"/>
                        </a:rPr>
                        <a:t> </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dirty="0">
                          <a:ln>
                            <a:solidFill>
                              <a:schemeClr val="tx1"/>
                            </a:solidFill>
                          </a:ln>
                          <a:effectLst/>
                          <a:latin typeface="Arial"/>
                        </a:rPr>
                        <a:t> </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dirty="0">
                          <a:ln>
                            <a:solidFill>
                              <a:schemeClr val="tx1"/>
                            </a:solidFill>
                          </a:ln>
                          <a:effectLst/>
                          <a:latin typeface="Arial"/>
                        </a:rPr>
                        <a:t> </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dirty="0">
                          <a:ln>
                            <a:solidFill>
                              <a:schemeClr val="tx1"/>
                            </a:solidFill>
                          </a:ln>
                          <a:effectLst/>
                          <a:latin typeface="Arial"/>
                        </a:rPr>
                        <a:t> </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dirty="0">
                          <a:ln>
                            <a:solidFill>
                              <a:schemeClr val="tx1"/>
                            </a:solidFill>
                          </a:ln>
                          <a:effectLst/>
                          <a:latin typeface="Arial"/>
                        </a:rPr>
                        <a:t> </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dirty="0">
                          <a:ln>
                            <a:solidFill>
                              <a:schemeClr val="tx1"/>
                            </a:solidFill>
                          </a:ln>
                          <a:effectLst/>
                          <a:latin typeface="Arial"/>
                        </a:rPr>
                        <a:t> </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dirty="0">
                          <a:ln>
                            <a:solidFill>
                              <a:schemeClr val="tx1"/>
                            </a:solidFill>
                          </a:ln>
                          <a:effectLst/>
                          <a:latin typeface="Arial"/>
                        </a:rPr>
                        <a:t> </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dirty="0">
                          <a:ln>
                            <a:solidFill>
                              <a:schemeClr val="tx1"/>
                            </a:solidFill>
                          </a:ln>
                          <a:effectLst/>
                          <a:latin typeface="Arial"/>
                        </a:rPr>
                        <a:t> </a:t>
                      </a:r>
                    </a:p>
                  </a:txBody>
                  <a:tcPr marL="3629" marR="3629" marT="3629" marB="0" anchor="ctr">
                    <a:lnL w="9525" cap="flat" cmpd="sng" algn="ctr">
                      <a:solidFill>
                        <a:schemeClr val="tx2"/>
                      </a:solidFill>
                      <a:prstDash val="dot"/>
                      <a:round/>
                      <a:headEnd type="none" w="med" len="med"/>
                      <a:tailEnd type="none" w="med" len="med"/>
                    </a:lnL>
                    <a:lnR w="9525" cap="flat" cmpd="sng" algn="ctr">
                      <a:solidFill>
                        <a:schemeClr val="tx2"/>
                      </a:solidFill>
                      <a:prstDash val="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dirty="0">
                          <a:ln>
                            <a:solidFill>
                              <a:schemeClr val="tx1"/>
                            </a:solidFill>
                          </a:ln>
                          <a:effectLst/>
                          <a:latin typeface="Arial"/>
                        </a:rPr>
                        <a:t> </a:t>
                      </a:r>
                    </a:p>
                  </a:txBody>
                  <a:tcPr marL="3629" marR="3629" marT="3629" marB="0" anchor="ctr">
                    <a:lnL w="9525" cap="flat" cmpd="sng" algn="ctr">
                      <a:solidFill>
                        <a:schemeClr val="tx2"/>
                      </a:solidFill>
                      <a:prstDash val="dot"/>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7" name="Chart 16"/>
          <p:cNvGraphicFramePr>
            <a:graphicFrameLocks/>
          </p:cNvGraphicFramePr>
          <p:nvPr>
            <p:extLst/>
          </p:nvPr>
        </p:nvGraphicFramePr>
        <p:xfrm>
          <a:off x="1808759" y="1521834"/>
          <a:ext cx="795004" cy="604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nvPr>
        </p:nvGraphicFramePr>
        <p:xfrm>
          <a:off x="2596414" y="1521834"/>
          <a:ext cx="795004" cy="6042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p:cNvGraphicFramePr>
            <a:graphicFrameLocks/>
          </p:cNvGraphicFramePr>
          <p:nvPr>
            <p:extLst/>
          </p:nvPr>
        </p:nvGraphicFramePr>
        <p:xfrm>
          <a:off x="3384069" y="1521834"/>
          <a:ext cx="795004" cy="6042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Chart 31"/>
          <p:cNvGraphicFramePr>
            <a:graphicFrameLocks/>
          </p:cNvGraphicFramePr>
          <p:nvPr>
            <p:extLst/>
          </p:nvPr>
        </p:nvGraphicFramePr>
        <p:xfrm>
          <a:off x="1021104" y="1521834"/>
          <a:ext cx="795004" cy="6042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Chart 32"/>
          <p:cNvGraphicFramePr>
            <a:graphicFrameLocks/>
          </p:cNvGraphicFramePr>
          <p:nvPr>
            <p:extLst/>
          </p:nvPr>
        </p:nvGraphicFramePr>
        <p:xfrm>
          <a:off x="233449" y="1521834"/>
          <a:ext cx="795004" cy="60427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Chart 33"/>
          <p:cNvGraphicFramePr>
            <a:graphicFrameLocks/>
          </p:cNvGraphicFramePr>
          <p:nvPr>
            <p:extLst/>
          </p:nvPr>
        </p:nvGraphicFramePr>
        <p:xfrm>
          <a:off x="4171724" y="1521834"/>
          <a:ext cx="795004" cy="60427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5" name="Chart 34"/>
          <p:cNvGraphicFramePr>
            <a:graphicFrameLocks/>
          </p:cNvGraphicFramePr>
          <p:nvPr>
            <p:extLst/>
          </p:nvPr>
        </p:nvGraphicFramePr>
        <p:xfrm>
          <a:off x="5747034" y="1521834"/>
          <a:ext cx="795004" cy="60427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6" name="Chart 35"/>
          <p:cNvGraphicFramePr>
            <a:graphicFrameLocks/>
          </p:cNvGraphicFramePr>
          <p:nvPr>
            <p:extLst/>
          </p:nvPr>
        </p:nvGraphicFramePr>
        <p:xfrm>
          <a:off x="6534689" y="1521834"/>
          <a:ext cx="795004" cy="60427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7" name="Chart 36"/>
          <p:cNvGraphicFramePr>
            <a:graphicFrameLocks/>
          </p:cNvGraphicFramePr>
          <p:nvPr>
            <p:extLst/>
          </p:nvPr>
        </p:nvGraphicFramePr>
        <p:xfrm>
          <a:off x="4959379" y="1521834"/>
          <a:ext cx="795004" cy="60427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8" name="Chart 37"/>
          <p:cNvGraphicFramePr>
            <a:graphicFrameLocks/>
          </p:cNvGraphicFramePr>
          <p:nvPr>
            <p:extLst/>
          </p:nvPr>
        </p:nvGraphicFramePr>
        <p:xfrm>
          <a:off x="8109995" y="1521834"/>
          <a:ext cx="795004" cy="60427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9" name="Chart 38"/>
          <p:cNvGraphicFramePr>
            <a:graphicFrameLocks/>
          </p:cNvGraphicFramePr>
          <p:nvPr>
            <p:extLst/>
          </p:nvPr>
        </p:nvGraphicFramePr>
        <p:xfrm>
          <a:off x="7322344" y="1521834"/>
          <a:ext cx="795004" cy="60427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0" name="Chart 19"/>
          <p:cNvGraphicFramePr>
            <a:graphicFrameLocks/>
          </p:cNvGraphicFramePr>
          <p:nvPr>
            <p:extLst/>
          </p:nvPr>
        </p:nvGraphicFramePr>
        <p:xfrm>
          <a:off x="0" y="3392840"/>
          <a:ext cx="9786906" cy="2708270"/>
        </p:xfrm>
        <a:graphic>
          <a:graphicData uri="http://schemas.openxmlformats.org/drawingml/2006/chart">
            <c:chart xmlns:c="http://schemas.openxmlformats.org/drawingml/2006/chart" xmlns:r="http://schemas.openxmlformats.org/officeDocument/2006/relationships" r:id="rId14"/>
          </a:graphicData>
        </a:graphic>
      </p:graphicFrame>
      <p:sp>
        <p:nvSpPr>
          <p:cNvPr id="2" name="Rectangle 1"/>
          <p:cNvSpPr/>
          <p:nvPr/>
        </p:nvSpPr>
        <p:spPr>
          <a:xfrm>
            <a:off x="260321" y="6144067"/>
            <a:ext cx="8516089" cy="313932"/>
          </a:xfrm>
          <a:prstGeom prst="rect">
            <a:avLst/>
          </a:prstGeom>
        </p:spPr>
        <p:txBody>
          <a:bodyPr wrap="square" lIns="45720" rIns="45720">
            <a:spAutoFit/>
          </a:bodyPr>
          <a:lstStyle/>
          <a:p>
            <a:pPr marL="0" lvl="1">
              <a:lnSpc>
                <a:spcPct val="90000"/>
              </a:lnSpc>
              <a:spcBef>
                <a:spcPct val="10000"/>
              </a:spcBef>
              <a:spcAft>
                <a:spcPct val="10000"/>
              </a:spcAft>
            </a:pPr>
            <a:r>
              <a:rPr lang="en-US" sz="800" dirty="0">
                <a:solidFill>
                  <a:schemeClr val="tx2"/>
                </a:solidFill>
                <a:latin typeface="Arial Narrow" panose="020B0606020202030204" pitchFamily="34" charset="0"/>
              </a:rPr>
              <a:t>Source: BlackRock, Bloomberg. Measures equity beta (S&amp;P 500 Index) of the fixed income portion of each BlackRock Target Allocation ETF Model Portfolio with the S&amp;P 500 Index.  Data reflects two years of weekly returns, as of December 31, 2017. Past correlations are no guarantee of future correlations.  *Fixed income allocation refers to each BlackRock Target Allocation ETF Model Portfolio. </a:t>
            </a:r>
          </a:p>
        </p:txBody>
      </p:sp>
      <p:sp>
        <p:nvSpPr>
          <p:cNvPr id="13" name="Right Arrow 12"/>
          <p:cNvSpPr/>
          <p:nvPr/>
        </p:nvSpPr>
        <p:spPr>
          <a:xfrm>
            <a:off x="1421512" y="2156472"/>
            <a:ext cx="6319286" cy="447485"/>
          </a:xfrm>
          <a:prstGeom prst="rightArrow">
            <a:avLst/>
          </a:prstGeom>
          <a:noFill/>
          <a:ln w="9525" cap="flat" cmpd="sng" algn="ctr">
            <a:solidFill>
              <a:schemeClr val="tx2"/>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r>
              <a:rPr lang="en-US" sz="1200" b="1" i="1" kern="0" dirty="0">
                <a:solidFill>
                  <a:schemeClr val="tx2"/>
                </a:solidFill>
              </a:rPr>
              <a:t>Risk of Overall Portfolio</a:t>
            </a:r>
          </a:p>
        </p:txBody>
      </p:sp>
      <p:sp>
        <p:nvSpPr>
          <p:cNvPr id="15" name="TextBox 14"/>
          <p:cNvSpPr txBox="1"/>
          <p:nvPr/>
        </p:nvSpPr>
        <p:spPr>
          <a:xfrm>
            <a:off x="7770966" y="2208514"/>
            <a:ext cx="1078374" cy="276999"/>
          </a:xfrm>
          <a:prstGeom prst="rect">
            <a:avLst/>
          </a:prstGeom>
          <a:noFill/>
        </p:spPr>
        <p:txBody>
          <a:bodyPr wrap="square" rtlCol="0">
            <a:spAutoFit/>
          </a:bodyPr>
          <a:lstStyle/>
          <a:p>
            <a:pPr algn="ctr">
              <a:buClr>
                <a:schemeClr val="tx2"/>
              </a:buClr>
              <a:buSzPct val="110000"/>
            </a:pPr>
            <a:r>
              <a:rPr lang="en-US" sz="1200" b="1" dirty="0">
                <a:solidFill>
                  <a:schemeClr val="tx2"/>
                </a:solidFill>
              </a:rPr>
              <a:t>High</a:t>
            </a:r>
          </a:p>
        </p:txBody>
      </p:sp>
      <p:sp>
        <p:nvSpPr>
          <p:cNvPr id="49" name="TextBox 48"/>
          <p:cNvSpPr txBox="1"/>
          <p:nvPr/>
        </p:nvSpPr>
        <p:spPr>
          <a:xfrm>
            <a:off x="312970" y="2228485"/>
            <a:ext cx="1078374" cy="276999"/>
          </a:xfrm>
          <a:prstGeom prst="rect">
            <a:avLst/>
          </a:prstGeom>
          <a:noFill/>
        </p:spPr>
        <p:txBody>
          <a:bodyPr wrap="square" rtlCol="0">
            <a:spAutoFit/>
          </a:bodyPr>
          <a:lstStyle/>
          <a:p>
            <a:pPr algn="ctr">
              <a:buClr>
                <a:schemeClr val="tx2"/>
              </a:buClr>
              <a:buSzPct val="110000"/>
            </a:pPr>
            <a:r>
              <a:rPr lang="en-US" sz="1200" b="1" dirty="0">
                <a:solidFill>
                  <a:schemeClr val="tx2"/>
                </a:solidFill>
              </a:rPr>
              <a:t>Low</a:t>
            </a:r>
          </a:p>
        </p:txBody>
      </p:sp>
      <p:sp>
        <p:nvSpPr>
          <p:cNvPr id="43" name="Left Arrow 42"/>
          <p:cNvSpPr/>
          <p:nvPr/>
        </p:nvSpPr>
        <p:spPr>
          <a:xfrm>
            <a:off x="1421512" y="2632151"/>
            <a:ext cx="6319286" cy="447485"/>
          </a:xfrm>
          <a:prstGeom prst="leftArrow">
            <a:avLst/>
          </a:prstGeom>
          <a:noFill/>
          <a:ln w="9525" cap="flat" cmpd="sng" algn="ctr">
            <a:solidFill>
              <a:schemeClr val="tx2"/>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r>
              <a:rPr lang="en-US" sz="1200" b="1" i="1" kern="0" dirty="0">
                <a:solidFill>
                  <a:schemeClr val="tx2"/>
                </a:solidFill>
              </a:rPr>
              <a:t>Risk of Fixed Income Allocation</a:t>
            </a:r>
          </a:p>
        </p:txBody>
      </p:sp>
      <p:sp>
        <p:nvSpPr>
          <p:cNvPr id="47" name="TextBox 46"/>
          <p:cNvSpPr txBox="1"/>
          <p:nvPr/>
        </p:nvSpPr>
        <p:spPr>
          <a:xfrm>
            <a:off x="7778644" y="2684283"/>
            <a:ext cx="1078374" cy="276999"/>
          </a:xfrm>
          <a:prstGeom prst="rect">
            <a:avLst/>
          </a:prstGeom>
          <a:noFill/>
        </p:spPr>
        <p:txBody>
          <a:bodyPr wrap="square" rtlCol="0">
            <a:spAutoFit/>
          </a:bodyPr>
          <a:lstStyle/>
          <a:p>
            <a:pPr algn="ctr">
              <a:buClr>
                <a:schemeClr val="tx2"/>
              </a:buClr>
              <a:buSzPct val="110000"/>
            </a:pPr>
            <a:r>
              <a:rPr lang="en-US" sz="1200" b="1" dirty="0">
                <a:solidFill>
                  <a:schemeClr val="tx2"/>
                </a:solidFill>
              </a:rPr>
              <a:t>Low</a:t>
            </a:r>
          </a:p>
        </p:txBody>
      </p:sp>
      <p:sp>
        <p:nvSpPr>
          <p:cNvPr id="48" name="TextBox 47"/>
          <p:cNvSpPr txBox="1"/>
          <p:nvPr/>
        </p:nvSpPr>
        <p:spPr>
          <a:xfrm>
            <a:off x="323111" y="2694369"/>
            <a:ext cx="1078374" cy="276999"/>
          </a:xfrm>
          <a:prstGeom prst="rect">
            <a:avLst/>
          </a:prstGeom>
          <a:noFill/>
        </p:spPr>
        <p:txBody>
          <a:bodyPr wrap="square" rtlCol="0">
            <a:spAutoFit/>
          </a:bodyPr>
          <a:lstStyle/>
          <a:p>
            <a:pPr algn="ctr">
              <a:buClr>
                <a:schemeClr val="tx2"/>
              </a:buClr>
              <a:buSzPct val="110000"/>
            </a:pPr>
            <a:r>
              <a:rPr lang="en-US" sz="1200" b="1" dirty="0">
                <a:solidFill>
                  <a:schemeClr val="tx2"/>
                </a:solidFill>
              </a:rPr>
              <a:t>High</a:t>
            </a:r>
          </a:p>
        </p:txBody>
      </p:sp>
      <p:cxnSp>
        <p:nvCxnSpPr>
          <p:cNvPr id="12" name="Straight Arrow Connector 11"/>
          <p:cNvCxnSpPr/>
          <p:nvPr/>
        </p:nvCxnSpPr>
        <p:spPr>
          <a:xfrm flipV="1">
            <a:off x="461593" y="3392840"/>
            <a:ext cx="0" cy="263515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61593" y="6009153"/>
            <a:ext cx="783842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rot="20947519">
            <a:off x="719708" y="5527986"/>
            <a:ext cx="2058058" cy="90640"/>
          </a:xfrm>
          <a:prstGeom prst="rect">
            <a:avLst/>
          </a:prstGeom>
          <a:solidFill>
            <a:schemeClr val="tx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a:solidFill>
                <a:schemeClr val="tx2"/>
              </a:solidFill>
            </a:endParaRPr>
          </a:p>
        </p:txBody>
      </p:sp>
      <p:sp>
        <p:nvSpPr>
          <p:cNvPr id="58" name="Oval 57"/>
          <p:cNvSpPr/>
          <p:nvPr/>
        </p:nvSpPr>
        <p:spPr>
          <a:xfrm>
            <a:off x="1664045" y="5633899"/>
            <a:ext cx="169389" cy="178052"/>
          </a:xfrm>
          <a:prstGeom prst="ellipse">
            <a:avLst/>
          </a:prstGeom>
          <a:solidFill>
            <a:srgbClr val="7F7F7F"/>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a:solidFill>
                <a:schemeClr val="tx2"/>
              </a:solidFill>
            </a:endParaRPr>
          </a:p>
        </p:txBody>
      </p:sp>
      <p:sp>
        <p:nvSpPr>
          <p:cNvPr id="59" name="Rounded Rectangle 58"/>
          <p:cNvSpPr/>
          <p:nvPr/>
        </p:nvSpPr>
        <p:spPr>
          <a:xfrm rot="20926678">
            <a:off x="2140619" y="5067698"/>
            <a:ext cx="525105" cy="329395"/>
          </a:xfrm>
          <a:prstGeom prst="roundRect">
            <a:avLst/>
          </a:prstGeom>
          <a:solidFill>
            <a:schemeClr val="accent5"/>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200" b="1" kern="0" dirty="0">
                <a:solidFill>
                  <a:schemeClr val="bg1"/>
                </a:solidFill>
              </a:rPr>
              <a:t>Rate</a:t>
            </a:r>
          </a:p>
        </p:txBody>
      </p:sp>
      <p:sp>
        <p:nvSpPr>
          <p:cNvPr id="60" name="Rounded Rectangle 59"/>
          <p:cNvSpPr/>
          <p:nvPr/>
        </p:nvSpPr>
        <p:spPr>
          <a:xfrm rot="20966638">
            <a:off x="757613" y="5316098"/>
            <a:ext cx="617874" cy="340908"/>
          </a:xfrm>
          <a:prstGeom prst="roundRect">
            <a:avLst/>
          </a:prstGeom>
          <a:solidFill>
            <a:schemeClr val="accent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200" b="1" kern="0" dirty="0">
                <a:solidFill>
                  <a:schemeClr val="bg1"/>
                </a:solidFill>
              </a:rPr>
              <a:t>Credit</a:t>
            </a:r>
          </a:p>
        </p:txBody>
      </p:sp>
      <p:sp>
        <p:nvSpPr>
          <p:cNvPr id="62" name="Rectangle 61"/>
          <p:cNvSpPr/>
          <p:nvPr/>
        </p:nvSpPr>
        <p:spPr>
          <a:xfrm rot="659001">
            <a:off x="6663290" y="4391544"/>
            <a:ext cx="2155015" cy="85177"/>
          </a:xfrm>
          <a:prstGeom prst="rect">
            <a:avLst/>
          </a:prstGeom>
          <a:solidFill>
            <a:schemeClr val="tx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a:solidFill>
                <a:schemeClr val="tx2"/>
              </a:solidFill>
            </a:endParaRPr>
          </a:p>
        </p:txBody>
      </p:sp>
      <p:sp>
        <p:nvSpPr>
          <p:cNvPr id="63" name="Oval 62"/>
          <p:cNvSpPr/>
          <p:nvPr/>
        </p:nvSpPr>
        <p:spPr>
          <a:xfrm>
            <a:off x="7619835" y="4490746"/>
            <a:ext cx="177369" cy="167320"/>
          </a:xfrm>
          <a:prstGeom prst="ellipse">
            <a:avLst/>
          </a:prstGeom>
          <a:solidFill>
            <a:schemeClr val="bg1">
              <a:lumMod val="50000"/>
            </a:schemeClr>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a:solidFill>
                <a:schemeClr val="tx2"/>
              </a:solidFill>
            </a:endParaRPr>
          </a:p>
        </p:txBody>
      </p:sp>
      <p:sp>
        <p:nvSpPr>
          <p:cNvPr id="64" name="Rounded Rectangle 63"/>
          <p:cNvSpPr/>
          <p:nvPr/>
        </p:nvSpPr>
        <p:spPr>
          <a:xfrm rot="667834">
            <a:off x="8201860" y="4221472"/>
            <a:ext cx="549843" cy="309542"/>
          </a:xfrm>
          <a:prstGeom prst="roundRect">
            <a:avLst/>
          </a:prstGeom>
          <a:solidFill>
            <a:schemeClr val="accent5"/>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200" b="1" kern="0" dirty="0">
                <a:solidFill>
                  <a:schemeClr val="bg1"/>
                </a:solidFill>
              </a:rPr>
              <a:t>Rate</a:t>
            </a:r>
          </a:p>
        </p:txBody>
      </p:sp>
      <p:sp>
        <p:nvSpPr>
          <p:cNvPr id="65" name="Rounded Rectangle 64"/>
          <p:cNvSpPr/>
          <p:nvPr/>
        </p:nvSpPr>
        <p:spPr>
          <a:xfrm rot="686604">
            <a:off x="6805986" y="3958460"/>
            <a:ext cx="662883" cy="310230"/>
          </a:xfrm>
          <a:prstGeom prst="roundRect">
            <a:avLst/>
          </a:prstGeom>
          <a:solidFill>
            <a:schemeClr val="accent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200" b="1" kern="0" dirty="0">
                <a:solidFill>
                  <a:schemeClr val="bg1"/>
                </a:solidFill>
              </a:rPr>
              <a:t>Credit</a:t>
            </a:r>
          </a:p>
        </p:txBody>
      </p:sp>
      <p:cxnSp>
        <p:nvCxnSpPr>
          <p:cNvPr id="66" name="Straight Connector 65"/>
          <p:cNvCxnSpPr/>
          <p:nvPr/>
        </p:nvCxnSpPr>
        <p:spPr>
          <a:xfrm>
            <a:off x="6781800" y="4698173"/>
            <a:ext cx="2034715" cy="1899"/>
          </a:xfrm>
          <a:prstGeom prst="line">
            <a:avLst/>
          </a:prstGeom>
          <a:ln>
            <a:solidFill>
              <a:srgbClr val="D9D9D9"/>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25237" y="5834905"/>
            <a:ext cx="2034715" cy="1899"/>
          </a:xfrm>
          <a:prstGeom prst="line">
            <a:avLst/>
          </a:prstGeom>
          <a:ln>
            <a:solidFill>
              <a:srgbClr val="D9D9D9"/>
            </a:solidFill>
            <a:prstDash val="sysDot"/>
          </a:ln>
        </p:spPr>
        <p:style>
          <a:lnRef idx="1">
            <a:schemeClr val="accent1"/>
          </a:lnRef>
          <a:fillRef idx="0">
            <a:schemeClr val="accent1"/>
          </a:fillRef>
          <a:effectRef idx="0">
            <a:schemeClr val="accent1"/>
          </a:effectRef>
          <a:fontRef idx="minor">
            <a:schemeClr val="tx1"/>
          </a:fontRef>
        </p:style>
      </p:cxnSp>
      <p:sp>
        <p:nvSpPr>
          <p:cNvPr id="41" name="Content Placeholder 13"/>
          <p:cNvSpPr txBox="1">
            <a:spLocks/>
          </p:cNvSpPr>
          <p:nvPr/>
        </p:nvSpPr>
        <p:spPr>
          <a:xfrm>
            <a:off x="346684" y="694908"/>
            <a:ext cx="8462353" cy="4771344"/>
          </a:xfrm>
          <a:prstGeom prst="rect">
            <a:avLst/>
          </a:prstGeom>
        </p:spPr>
        <p:txBody>
          <a:bodyPr>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lvl="1" indent="-171450">
              <a:buClr>
                <a:schemeClr val="tx2"/>
              </a:buClr>
              <a:buFont typeface="Webdings" panose="05030102010509060703" pitchFamily="18" charset="2"/>
              <a:buChar char="4"/>
            </a:pPr>
            <a:r>
              <a:rPr lang="en-US" dirty="0"/>
              <a:t>When your asset allocation plays defense, your fixed income allocation can play offense</a:t>
            </a:r>
          </a:p>
          <a:p>
            <a:pPr marL="0" lvl="1" indent="0">
              <a:buClr>
                <a:schemeClr val="tx2"/>
              </a:buClr>
              <a:buNone/>
            </a:pPr>
            <a:r>
              <a:rPr lang="en-US" dirty="0"/>
              <a:t> </a:t>
            </a:r>
          </a:p>
        </p:txBody>
      </p:sp>
      <p:sp>
        <p:nvSpPr>
          <p:cNvPr id="50" name="TextBox 49"/>
          <p:cNvSpPr txBox="1"/>
          <p:nvPr/>
        </p:nvSpPr>
        <p:spPr>
          <a:xfrm>
            <a:off x="1450263" y="3160053"/>
            <a:ext cx="6422374" cy="338554"/>
          </a:xfrm>
          <a:prstGeom prst="rect">
            <a:avLst/>
          </a:prstGeom>
          <a:noFill/>
          <a:ln w="19050">
            <a:noFill/>
          </a:ln>
        </p:spPr>
        <p:txBody>
          <a:bodyPr wrap="square" rtlCol="0">
            <a:spAutoFit/>
          </a:bodyPr>
          <a:lstStyle/>
          <a:p>
            <a:pPr algn="ctr"/>
            <a:r>
              <a:rPr lang="en-US" sz="1600" b="1" dirty="0">
                <a:solidFill>
                  <a:schemeClr val="tx2"/>
                </a:solidFill>
              </a:rPr>
              <a:t>Beta to S&amp;P 500 Index -  Fixed Income Allocation</a:t>
            </a:r>
          </a:p>
        </p:txBody>
      </p:sp>
      <p:sp>
        <p:nvSpPr>
          <p:cNvPr id="42" name="TextBox 41"/>
          <p:cNvSpPr txBox="1"/>
          <p:nvPr/>
        </p:nvSpPr>
        <p:spPr>
          <a:xfrm>
            <a:off x="7072374" y="3585590"/>
            <a:ext cx="1449659" cy="307777"/>
          </a:xfrm>
          <a:prstGeom prst="rect">
            <a:avLst/>
          </a:prstGeom>
          <a:noFill/>
        </p:spPr>
        <p:txBody>
          <a:bodyPr wrap="square" rtlCol="0">
            <a:spAutoFit/>
          </a:bodyPr>
          <a:lstStyle/>
          <a:p>
            <a:pPr algn="ctr">
              <a:buClr>
                <a:schemeClr val="tx2"/>
              </a:buClr>
              <a:buSzPct val="110000"/>
            </a:pPr>
            <a:r>
              <a:rPr lang="en-US" sz="1400" b="1" u="sng" dirty="0">
                <a:solidFill>
                  <a:schemeClr val="accent1"/>
                </a:solidFill>
              </a:rPr>
              <a:t>Tilt to rates</a:t>
            </a:r>
          </a:p>
        </p:txBody>
      </p:sp>
      <p:sp>
        <p:nvSpPr>
          <p:cNvPr id="52" name="TextBox 51"/>
          <p:cNvSpPr txBox="1"/>
          <p:nvPr/>
        </p:nvSpPr>
        <p:spPr>
          <a:xfrm>
            <a:off x="1000338" y="4674989"/>
            <a:ext cx="1449659" cy="307777"/>
          </a:xfrm>
          <a:prstGeom prst="rect">
            <a:avLst/>
          </a:prstGeom>
          <a:noFill/>
        </p:spPr>
        <p:txBody>
          <a:bodyPr wrap="square" rtlCol="0">
            <a:spAutoFit/>
          </a:bodyPr>
          <a:lstStyle/>
          <a:p>
            <a:pPr algn="ctr">
              <a:buClr>
                <a:schemeClr val="tx2"/>
              </a:buClr>
              <a:buSzPct val="110000"/>
            </a:pPr>
            <a:r>
              <a:rPr lang="en-US" sz="1400" b="1" u="sng" dirty="0">
                <a:solidFill>
                  <a:schemeClr val="accent1"/>
                </a:solidFill>
              </a:rPr>
              <a:t>Tilt to credit</a:t>
            </a:r>
          </a:p>
        </p:txBody>
      </p:sp>
      <p:sp>
        <p:nvSpPr>
          <p:cNvPr id="3" name="Title 2"/>
          <p:cNvSpPr>
            <a:spLocks noGrp="1"/>
          </p:cNvSpPr>
          <p:nvPr>
            <p:ph type="title"/>
          </p:nvPr>
        </p:nvSpPr>
        <p:spPr/>
        <p:txBody>
          <a:bodyPr/>
          <a:lstStyle/>
          <a:p>
            <a:r>
              <a:rPr lang="en-US" dirty="0"/>
              <a:t>The fixed income allocation shouldn’t be fixed</a:t>
            </a:r>
          </a:p>
        </p:txBody>
      </p:sp>
      <p:sp>
        <p:nvSpPr>
          <p:cNvPr id="4" name="Footer Placeholder 3"/>
          <p:cNvSpPr>
            <a:spLocks noGrp="1"/>
          </p:cNvSpPr>
          <p:nvPr>
            <p:ph type="ftr" sz="quarter" idx="13"/>
          </p:nvPr>
        </p:nvSpPr>
        <p:spPr/>
        <p:txBody>
          <a:bodyPr/>
          <a:lstStyle/>
          <a:p>
            <a:r>
              <a:rPr lang="en-US" dirty="0"/>
              <a:t>FOR FINANCIAL PROFESSIONAL USE ONLY - PROPRIETARY AND CONFIDENTIAL</a:t>
            </a:r>
          </a:p>
        </p:txBody>
      </p:sp>
      <p:sp>
        <p:nvSpPr>
          <p:cNvPr id="6" name="TextBox 5"/>
          <p:cNvSpPr txBox="1"/>
          <p:nvPr/>
        </p:nvSpPr>
        <p:spPr>
          <a:xfrm>
            <a:off x="3056917" y="1107610"/>
            <a:ext cx="2839239" cy="261610"/>
          </a:xfrm>
          <a:prstGeom prst="rect">
            <a:avLst/>
          </a:prstGeom>
          <a:noFill/>
        </p:spPr>
        <p:txBody>
          <a:bodyPr wrap="none" rtlCol="0">
            <a:spAutoFit/>
          </a:bodyPr>
          <a:lstStyle/>
          <a:p>
            <a:pPr algn="ctr" fontAlgn="ctr"/>
            <a:r>
              <a:rPr lang="en-US" sz="1100" dirty="0">
                <a:solidFill>
                  <a:schemeClr val="tx2"/>
                </a:solidFill>
              </a:rPr>
              <a:t>Asset Allocation (% Equity / Fixed Income)</a:t>
            </a:r>
          </a:p>
        </p:txBody>
      </p:sp>
      <p:sp>
        <p:nvSpPr>
          <p:cNvPr id="68" name="TextBox 67"/>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69" name="TextBox 68"/>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390147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C0531ADF-2191-45C5-9D71-08764BF86A6F}" type="slidenum">
              <a:rPr lang="en-GB" smtClean="0"/>
              <a:pPr/>
              <a:t>24</a:t>
            </a:fld>
            <a:endParaRPr lang="en-GB"/>
          </a:p>
        </p:txBody>
      </p:sp>
      <p:sp>
        <p:nvSpPr>
          <p:cNvPr id="8" name="TextBox 7"/>
          <p:cNvSpPr txBox="1"/>
          <p:nvPr/>
        </p:nvSpPr>
        <p:spPr>
          <a:xfrm>
            <a:off x="209006" y="6165706"/>
            <a:ext cx="8858794" cy="707886"/>
          </a:xfrm>
          <a:prstGeom prst="rect">
            <a:avLst/>
          </a:prstGeom>
          <a:noFill/>
        </p:spPr>
        <p:txBody>
          <a:bodyPr wrap="square" rtlCol="0">
            <a:spAutoFit/>
          </a:bodyPr>
          <a:lstStyle/>
          <a:p>
            <a:r>
              <a:rPr lang="en-US" sz="800" dirty="0">
                <a:solidFill>
                  <a:schemeClr val="tx2"/>
                </a:solidFill>
                <a:latin typeface="+mj-lt"/>
              </a:rPr>
              <a:t>Source: Bloomberg. December 31, 2017.  *Note: Hedged represented by the MSCI EAFE 100% Hedged to USD Index.  Unhedged represented by the MSCI EAFE Index.</a:t>
            </a:r>
            <a:r>
              <a:rPr lang="en-US" sz="800" dirty="0">
                <a:solidFill>
                  <a:schemeClr val="tx2"/>
                </a:solidFill>
              </a:rPr>
              <a:t> It is not possible to invest directly in an Index. </a:t>
            </a:r>
            <a:r>
              <a:rPr lang="en-US" sz="800" b="1" dirty="0"/>
              <a:t>Index performance is for illustrative purposes only.  Index performance does not reflect any management fees, transaction costs or expenses. Indexes are unmanaged and one cannot invest directly in an index. Past performance does not guarantee future results.</a:t>
            </a:r>
          </a:p>
          <a:p>
            <a:endParaRPr lang="en-US" sz="800" dirty="0"/>
          </a:p>
          <a:p>
            <a:pPr algn="just"/>
            <a:r>
              <a:rPr lang="en-US" sz="800" dirty="0">
                <a:solidFill>
                  <a:schemeClr val="tx2"/>
                </a:solidFill>
                <a:latin typeface="+mj-lt"/>
              </a:rPr>
              <a:t>  </a:t>
            </a:r>
          </a:p>
        </p:txBody>
      </p:sp>
      <p:sp>
        <p:nvSpPr>
          <p:cNvPr id="14" name="Content Placeholder 13"/>
          <p:cNvSpPr txBox="1">
            <a:spLocks/>
          </p:cNvSpPr>
          <p:nvPr/>
        </p:nvSpPr>
        <p:spPr>
          <a:xfrm>
            <a:off x="346684" y="612528"/>
            <a:ext cx="8462353" cy="4771344"/>
          </a:xfrm>
          <a:prstGeom prst="rect">
            <a:avLst/>
          </a:prstGeom>
        </p:spPr>
        <p:txBody>
          <a:bodyPr>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GB" b="1" dirty="0"/>
          </a:p>
          <a:p>
            <a:pPr marL="164592" lvl="1">
              <a:buClr>
                <a:schemeClr val="tx2"/>
              </a:buClr>
            </a:pPr>
            <a:r>
              <a:rPr lang="en-US" dirty="0"/>
              <a:t>Hedged and unhedged exposure can result in different return experiences depending on currency movements</a:t>
            </a:r>
          </a:p>
        </p:txBody>
      </p:sp>
      <p:sp>
        <p:nvSpPr>
          <p:cNvPr id="15" name="TextBox 14"/>
          <p:cNvSpPr txBox="1"/>
          <p:nvPr/>
        </p:nvSpPr>
        <p:spPr>
          <a:xfrm>
            <a:off x="3183900" y="2507577"/>
            <a:ext cx="2896961" cy="338554"/>
          </a:xfrm>
          <a:prstGeom prst="rect">
            <a:avLst/>
          </a:prstGeom>
          <a:noFill/>
          <a:ln w="19050">
            <a:noFill/>
          </a:ln>
        </p:spPr>
        <p:txBody>
          <a:bodyPr wrap="square" rtlCol="0">
            <a:spAutoFit/>
          </a:bodyPr>
          <a:lstStyle/>
          <a:p>
            <a:pPr algn="ctr"/>
            <a:r>
              <a:rPr lang="en-US" sz="1600" b="1" dirty="0">
                <a:solidFill>
                  <a:schemeClr val="tx2"/>
                </a:solidFill>
              </a:rPr>
              <a:t>MSCI EAFE Index Returns*</a:t>
            </a:r>
          </a:p>
        </p:txBody>
      </p:sp>
      <p:sp>
        <p:nvSpPr>
          <p:cNvPr id="18" name="TextBox 17"/>
          <p:cNvSpPr txBox="1"/>
          <p:nvPr/>
        </p:nvSpPr>
        <p:spPr>
          <a:xfrm>
            <a:off x="465069" y="1639787"/>
            <a:ext cx="2714625" cy="646331"/>
          </a:xfrm>
          <a:prstGeom prst="rect">
            <a:avLst/>
          </a:prstGeom>
          <a:noFill/>
          <a:ln w="19050">
            <a:solidFill>
              <a:schemeClr val="accent1"/>
            </a:solidFill>
          </a:ln>
        </p:spPr>
        <p:txBody>
          <a:bodyPr wrap="square" lIns="45720" rIns="45720" rtlCol="0">
            <a:spAutoFit/>
          </a:bodyPr>
          <a:lstStyle/>
          <a:p>
            <a:pPr algn="ctr"/>
            <a:r>
              <a:rPr lang="en-US" sz="1200" dirty="0">
                <a:solidFill>
                  <a:schemeClr val="tx2"/>
                </a:solidFill>
              </a:rPr>
              <a:t>A strong dollar erased the gains of local stock markets in an unhedged index. </a:t>
            </a:r>
          </a:p>
        </p:txBody>
      </p:sp>
      <p:sp>
        <p:nvSpPr>
          <p:cNvPr id="20" name="TextBox 19"/>
          <p:cNvSpPr txBox="1"/>
          <p:nvPr/>
        </p:nvSpPr>
        <p:spPr>
          <a:xfrm>
            <a:off x="6067319" y="1639787"/>
            <a:ext cx="2741718" cy="461665"/>
          </a:xfrm>
          <a:prstGeom prst="rect">
            <a:avLst/>
          </a:prstGeom>
          <a:noFill/>
          <a:ln w="19050">
            <a:solidFill>
              <a:schemeClr val="accent1"/>
            </a:solidFill>
          </a:ln>
        </p:spPr>
        <p:txBody>
          <a:bodyPr wrap="square" lIns="45720" rIns="45720" rtlCol="0">
            <a:spAutoFit/>
          </a:bodyPr>
          <a:lstStyle/>
          <a:p>
            <a:pPr algn="ctr"/>
            <a:r>
              <a:rPr lang="en-US" sz="1200" dirty="0">
                <a:solidFill>
                  <a:schemeClr val="tx2"/>
                </a:solidFill>
              </a:rPr>
              <a:t>The unhedged index outperformed as the dollar weakened.</a:t>
            </a:r>
          </a:p>
        </p:txBody>
      </p:sp>
      <p:sp>
        <p:nvSpPr>
          <p:cNvPr id="33" name="Right Arrow 32"/>
          <p:cNvSpPr/>
          <p:nvPr/>
        </p:nvSpPr>
        <p:spPr>
          <a:xfrm rot="5400000">
            <a:off x="1605737" y="2417103"/>
            <a:ext cx="433286" cy="385541"/>
          </a:xfrm>
          <a:prstGeom prst="rightArrow">
            <a:avLst/>
          </a:prstGeom>
          <a:solidFill>
            <a:schemeClr val="accent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sp>
        <p:nvSpPr>
          <p:cNvPr id="34" name="Right Arrow 33"/>
          <p:cNvSpPr/>
          <p:nvPr/>
        </p:nvSpPr>
        <p:spPr>
          <a:xfrm rot="5400000">
            <a:off x="7221534" y="2305212"/>
            <a:ext cx="433286" cy="385541"/>
          </a:xfrm>
          <a:prstGeom prst="rightArrow">
            <a:avLst/>
          </a:prstGeom>
          <a:solidFill>
            <a:schemeClr val="accent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sp>
        <p:nvSpPr>
          <p:cNvPr id="17" name="Title 2"/>
          <p:cNvSpPr>
            <a:spLocks noGrp="1"/>
          </p:cNvSpPr>
          <p:nvPr>
            <p:ph type="title"/>
          </p:nvPr>
        </p:nvSpPr>
        <p:spPr>
          <a:xfrm>
            <a:off x="304800" y="149369"/>
            <a:ext cx="8534400" cy="603179"/>
          </a:xfrm>
        </p:spPr>
        <p:txBody>
          <a:bodyPr/>
          <a:lstStyle/>
          <a:p>
            <a:r>
              <a:rPr lang="en-US" dirty="0"/>
              <a:t>Hedging currency exposure may reduce volatility without sacrificing objective</a:t>
            </a:r>
          </a:p>
        </p:txBody>
      </p:sp>
      <p:sp>
        <p:nvSpPr>
          <p:cNvPr id="4" name="Footer Placeholder 3"/>
          <p:cNvSpPr>
            <a:spLocks noGrp="1"/>
          </p:cNvSpPr>
          <p:nvPr>
            <p:ph type="ftr" sz="quarter" idx="14"/>
          </p:nvPr>
        </p:nvSpPr>
        <p:spPr/>
        <p:txBody>
          <a:bodyPr/>
          <a:lstStyle/>
          <a:p>
            <a:r>
              <a:rPr lang="en-US" dirty="0"/>
              <a:t>FOR FINANCIAL PROFESSIONAL USE ONLY - PROPRIETARY AND CONFIDENTIAL</a:t>
            </a:r>
          </a:p>
        </p:txBody>
      </p:sp>
      <p:graphicFrame>
        <p:nvGraphicFramePr>
          <p:cNvPr id="16" name="Chart 15"/>
          <p:cNvGraphicFramePr>
            <a:graphicFrameLocks/>
          </p:cNvGraphicFramePr>
          <p:nvPr>
            <p:extLst/>
          </p:nvPr>
        </p:nvGraphicFramePr>
        <p:xfrm>
          <a:off x="366704" y="2676854"/>
          <a:ext cx="8531352" cy="3364992"/>
        </p:xfrm>
        <a:graphic>
          <a:graphicData uri="http://schemas.openxmlformats.org/drawingml/2006/chart">
            <c:chart xmlns:c="http://schemas.openxmlformats.org/drawingml/2006/chart" xmlns:r="http://schemas.openxmlformats.org/officeDocument/2006/relationships" r:id="rId2"/>
          </a:graphicData>
        </a:graphic>
      </p:graphicFrame>
      <p:sp>
        <p:nvSpPr>
          <p:cNvPr id="36" name="TextBox 35"/>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37" name="TextBox 36"/>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2905933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C0531ADF-2191-45C5-9D71-08764BF86A6F}" type="slidenum">
              <a:rPr lang="en-GB" smtClean="0"/>
              <a:pPr/>
              <a:t>25</a:t>
            </a:fld>
            <a:endParaRPr lang="en-GB"/>
          </a:p>
        </p:txBody>
      </p:sp>
      <p:sp>
        <p:nvSpPr>
          <p:cNvPr id="7" name="TextBox 6"/>
          <p:cNvSpPr txBox="1"/>
          <p:nvPr/>
        </p:nvSpPr>
        <p:spPr>
          <a:xfrm>
            <a:off x="304800" y="6121483"/>
            <a:ext cx="8534400" cy="338554"/>
          </a:xfrm>
          <a:prstGeom prst="rect">
            <a:avLst/>
          </a:prstGeom>
          <a:noFill/>
        </p:spPr>
        <p:txBody>
          <a:bodyPr wrap="square" rtlCol="0">
            <a:spAutoFit/>
          </a:bodyPr>
          <a:lstStyle/>
          <a:p>
            <a:pPr algn="just"/>
            <a:r>
              <a:rPr lang="en-US" sz="800" dirty="0">
                <a:solidFill>
                  <a:schemeClr val="tx2"/>
                </a:solidFill>
                <a:latin typeface="+mj-lt"/>
              </a:rPr>
              <a:t>Source: </a:t>
            </a:r>
            <a:r>
              <a:rPr lang="en-US" sz="800" dirty="0" err="1">
                <a:solidFill>
                  <a:schemeClr val="tx2"/>
                </a:solidFill>
                <a:latin typeface="+mj-lt"/>
              </a:rPr>
              <a:t>Datastream</a:t>
            </a:r>
            <a:r>
              <a:rPr lang="en-US" sz="800" dirty="0">
                <a:solidFill>
                  <a:schemeClr val="tx2"/>
                </a:solidFill>
                <a:latin typeface="+mj-lt"/>
              </a:rPr>
              <a:t> &amp; IBES. September 30, 2017. Note: US represented by the S&amp;P 500 Index, EAFE represented by the MSCI EAFE Index, EM represented by the MSCI Emerging Market Index. </a:t>
            </a:r>
            <a:r>
              <a:rPr lang="en-US" sz="800" dirty="0">
                <a:solidFill>
                  <a:schemeClr val="tx2"/>
                </a:solidFill>
              </a:rPr>
              <a:t>It is not possible to invest directly in an Index.  </a:t>
            </a:r>
          </a:p>
        </p:txBody>
      </p:sp>
      <p:graphicFrame>
        <p:nvGraphicFramePr>
          <p:cNvPr id="11" name="Chart 10"/>
          <p:cNvGraphicFramePr>
            <a:graphicFrameLocks/>
          </p:cNvGraphicFramePr>
          <p:nvPr>
            <p:extLst/>
          </p:nvPr>
        </p:nvGraphicFramePr>
        <p:xfrm>
          <a:off x="304800" y="1257300"/>
          <a:ext cx="8534400" cy="4779513"/>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3612645" y="1475732"/>
            <a:ext cx="2672664" cy="1015663"/>
          </a:xfrm>
          <a:prstGeom prst="rect">
            <a:avLst/>
          </a:prstGeom>
          <a:solidFill>
            <a:schemeClr val="bg1"/>
          </a:solidFill>
          <a:ln w="19050">
            <a:solidFill>
              <a:schemeClr val="accent1"/>
            </a:solidFill>
          </a:ln>
        </p:spPr>
        <p:txBody>
          <a:bodyPr wrap="square" lIns="45720" rIns="45720" rtlCol="0">
            <a:spAutoFit/>
          </a:bodyPr>
          <a:lstStyle/>
          <a:p>
            <a:r>
              <a:rPr lang="en-US" sz="1200" b="1" u="sng" dirty="0">
                <a:solidFill>
                  <a:schemeClr val="accent1"/>
                </a:solidFill>
              </a:rPr>
              <a:t>2015 oil crash</a:t>
            </a:r>
          </a:p>
          <a:p>
            <a:r>
              <a:rPr lang="en-US" sz="1200" dirty="0">
                <a:solidFill>
                  <a:schemeClr val="tx2"/>
                </a:solidFill>
              </a:rPr>
              <a:t>Machine identifies weaker corporate earnings, while Man understands that recovery should soon follow as lower gasoline prices benefit consumers</a:t>
            </a:r>
          </a:p>
        </p:txBody>
      </p:sp>
      <p:sp>
        <p:nvSpPr>
          <p:cNvPr id="17" name="Right Arrow 16"/>
          <p:cNvSpPr/>
          <p:nvPr/>
        </p:nvSpPr>
        <p:spPr>
          <a:xfrm rot="5400000">
            <a:off x="4679396" y="2569600"/>
            <a:ext cx="539162" cy="385541"/>
          </a:xfrm>
          <a:prstGeom prst="rightArrow">
            <a:avLst/>
          </a:prstGeom>
          <a:solidFill>
            <a:schemeClr val="accent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sp>
        <p:nvSpPr>
          <p:cNvPr id="18" name="TextBox 17"/>
          <p:cNvSpPr txBox="1"/>
          <p:nvPr/>
        </p:nvSpPr>
        <p:spPr>
          <a:xfrm>
            <a:off x="1559045" y="886178"/>
            <a:ext cx="6037629" cy="307777"/>
          </a:xfrm>
          <a:prstGeom prst="rect">
            <a:avLst/>
          </a:prstGeom>
          <a:noFill/>
          <a:ln w="19050">
            <a:noFill/>
          </a:ln>
        </p:spPr>
        <p:txBody>
          <a:bodyPr wrap="square" rtlCol="0">
            <a:spAutoFit/>
          </a:bodyPr>
          <a:lstStyle/>
          <a:p>
            <a:pPr algn="ctr"/>
            <a:r>
              <a:rPr lang="en-US" sz="1400" b="1" dirty="0">
                <a:solidFill>
                  <a:schemeClr val="tx2"/>
                </a:solidFill>
              </a:rPr>
              <a:t>Year over Year % Change in Forward Earnings Estimates since 2014</a:t>
            </a:r>
          </a:p>
        </p:txBody>
      </p:sp>
      <p:sp>
        <p:nvSpPr>
          <p:cNvPr id="4" name="Title 3"/>
          <p:cNvSpPr>
            <a:spLocks noGrp="1"/>
          </p:cNvSpPr>
          <p:nvPr>
            <p:ph type="title"/>
          </p:nvPr>
        </p:nvSpPr>
        <p:spPr/>
        <p:txBody>
          <a:bodyPr/>
          <a:lstStyle/>
          <a:p>
            <a:r>
              <a:rPr lang="en-US" dirty="0"/>
              <a:t>Keep a “hand on the wheel”</a:t>
            </a:r>
            <a:br>
              <a:rPr lang="en-US" dirty="0"/>
            </a:br>
            <a:r>
              <a:rPr lang="en-US" dirty="0"/>
              <a:t>Machine processes data, while man interprets it</a:t>
            </a:r>
          </a:p>
        </p:txBody>
      </p:sp>
      <p:sp>
        <p:nvSpPr>
          <p:cNvPr id="5" name="Footer Placeholder 4"/>
          <p:cNvSpPr>
            <a:spLocks noGrp="1"/>
          </p:cNvSpPr>
          <p:nvPr>
            <p:ph type="ftr" sz="quarter" idx="14"/>
          </p:nvPr>
        </p:nvSpPr>
        <p:spPr/>
        <p:txBody>
          <a:bodyPr/>
          <a:lstStyle/>
          <a:p>
            <a:r>
              <a:rPr lang="en-US" dirty="0"/>
              <a:t>FOR FINANCIAL PROFESSIONAL USE ONLY - PROPRIETARY AND CONFIDENTIAL</a:t>
            </a:r>
          </a:p>
        </p:txBody>
      </p:sp>
      <p:sp>
        <p:nvSpPr>
          <p:cNvPr id="20" name="TextBox 19"/>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21" name="TextBox 20"/>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1453783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Portfolio Performance</a:t>
            </a:r>
          </a:p>
        </p:txBody>
      </p:sp>
      <p:sp>
        <p:nvSpPr>
          <p:cNvPr id="10" name="TextBox 9"/>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11" name="TextBox 10"/>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360210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r>
              <a:rPr lang="en-US"/>
              <a:t>FOR FINANCIAL PROFESSIONAL USE ONLY - PROPRIETARY AND CONFIDENTIAL</a:t>
            </a:r>
            <a:endParaRPr lang="en-US" dirty="0"/>
          </a:p>
        </p:txBody>
      </p:sp>
      <p:sp>
        <p:nvSpPr>
          <p:cNvPr id="5" name="Title 4"/>
          <p:cNvSpPr>
            <a:spLocks noGrp="1"/>
          </p:cNvSpPr>
          <p:nvPr>
            <p:ph type="title"/>
          </p:nvPr>
        </p:nvSpPr>
        <p:spPr/>
        <p:txBody>
          <a:bodyPr/>
          <a:lstStyle/>
          <a:p>
            <a:r>
              <a:rPr lang="en-US" dirty="0"/>
              <a:t>Target Allocation ETF Model Portfolio Performance as of December 31, 2017</a:t>
            </a:r>
            <a:endParaRPr lang="en-US" sz="1600" b="0" dirty="0"/>
          </a:p>
        </p:txBody>
      </p:sp>
      <p:graphicFrame>
        <p:nvGraphicFramePr>
          <p:cNvPr id="9" name="Chart 8"/>
          <p:cNvGraphicFramePr>
            <a:graphicFrameLocks noChangeAspect="1"/>
          </p:cNvGraphicFramePr>
          <p:nvPr>
            <p:extLst>
              <p:ext uri="{D42A27DB-BD31-4B8C-83A1-F6EECF244321}">
                <p14:modId xmlns:p14="http://schemas.microsoft.com/office/powerpoint/2010/main" val="94762622"/>
              </p:ext>
            </p:extLst>
          </p:nvPr>
        </p:nvGraphicFramePr>
        <p:xfrm>
          <a:off x="4572000" y="1264926"/>
          <a:ext cx="4267200" cy="228032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42866" y="964512"/>
            <a:ext cx="3771268" cy="276999"/>
          </a:xfrm>
          <a:prstGeom prst="rect">
            <a:avLst/>
          </a:prstGeom>
          <a:solidFill>
            <a:schemeClr val="tx1">
              <a:lumMod val="50000"/>
              <a:lumOff val="50000"/>
            </a:schemeClr>
          </a:solidFill>
        </p:spPr>
        <p:txBody>
          <a:bodyPr wrap="square" rtlCol="0">
            <a:spAutoFit/>
          </a:bodyPr>
          <a:lstStyle/>
          <a:p>
            <a:pPr algn="ctr">
              <a:buClr>
                <a:schemeClr val="tx2"/>
              </a:buClr>
            </a:pPr>
            <a:r>
              <a:rPr lang="en-US" sz="1200" b="1" dirty="0">
                <a:solidFill>
                  <a:schemeClr val="bg1"/>
                </a:solidFill>
              </a:rPr>
              <a:t>Quarter-to-Date</a:t>
            </a:r>
          </a:p>
        </p:txBody>
      </p:sp>
      <p:graphicFrame>
        <p:nvGraphicFramePr>
          <p:cNvPr id="12" name="Chart 11"/>
          <p:cNvGraphicFramePr>
            <a:graphicFrameLocks noChangeAspect="1"/>
          </p:cNvGraphicFramePr>
          <p:nvPr>
            <p:extLst>
              <p:ext uri="{D42A27DB-BD31-4B8C-83A1-F6EECF244321}">
                <p14:modId xmlns:p14="http://schemas.microsoft.com/office/powerpoint/2010/main" val="4130028688"/>
              </p:ext>
            </p:extLst>
          </p:nvPr>
        </p:nvGraphicFramePr>
        <p:xfrm>
          <a:off x="501272" y="3839761"/>
          <a:ext cx="8038468" cy="213031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810066" y="964512"/>
            <a:ext cx="3771268" cy="276999"/>
          </a:xfrm>
          <a:prstGeom prst="rect">
            <a:avLst/>
          </a:prstGeom>
          <a:solidFill>
            <a:schemeClr val="tx1">
              <a:lumMod val="50000"/>
              <a:lumOff val="50000"/>
            </a:schemeClr>
          </a:solidFill>
        </p:spPr>
        <p:txBody>
          <a:bodyPr wrap="square" rtlCol="0">
            <a:spAutoFit/>
          </a:bodyPr>
          <a:lstStyle/>
          <a:p>
            <a:pPr algn="ctr">
              <a:buClr>
                <a:schemeClr val="tx2"/>
              </a:buClr>
            </a:pPr>
            <a:r>
              <a:rPr lang="en-US" sz="1200" b="1" dirty="0">
                <a:solidFill>
                  <a:schemeClr val="bg1"/>
                </a:solidFill>
              </a:rPr>
              <a:t>Trailing Twelve Months</a:t>
            </a:r>
          </a:p>
        </p:txBody>
      </p:sp>
      <p:sp>
        <p:nvSpPr>
          <p:cNvPr id="24" name="TextBox 23"/>
          <p:cNvSpPr txBox="1"/>
          <p:nvPr/>
        </p:nvSpPr>
        <p:spPr>
          <a:xfrm>
            <a:off x="201812" y="5909116"/>
            <a:ext cx="8774548" cy="584775"/>
          </a:xfrm>
          <a:prstGeom prst="rect">
            <a:avLst/>
          </a:prstGeom>
          <a:noFill/>
        </p:spPr>
        <p:txBody>
          <a:bodyPr wrap="square" rtlCol="0">
            <a:spAutoFit/>
          </a:bodyPr>
          <a:lstStyle/>
          <a:p>
            <a:pPr algn="just">
              <a:buClr>
                <a:schemeClr val="tx2"/>
              </a:buClr>
            </a:pPr>
            <a:r>
              <a:rPr lang="en-US" sz="800" b="1" dirty="0">
                <a:solidFill>
                  <a:schemeClr val="tx2"/>
                </a:solidFill>
                <a:latin typeface="Arial Narrow" panose="020B0606020202030204" pitchFamily="34" charset="0"/>
              </a:rPr>
              <a:t>Benchmark represented by 100% Bloomberg Barclays US Universal Index for fixed income, 70% MSCI ACWI Index, and 30% MSCI US Index for equity. The model performance shown is hypothetical and for illustrative purposes only and does not represent the performance of a specific investment product. Performance does not include brokerage fees and commissions. Past performance does not guarantee future results. For standardized performance for the underlying funds, please see slide 32-33.  Source:  BlackRock.  As of 12/31/17. * Inception date: 06/30/14.  For current model allocations, please visit </a:t>
            </a:r>
            <a:r>
              <a:rPr lang="en-US" sz="800" b="1" u="sng" dirty="0">
                <a:solidFill>
                  <a:schemeClr val="tx2"/>
                </a:solidFill>
                <a:latin typeface="Arial Narrow" panose="020B0606020202030204" pitchFamily="34" charset="0"/>
                <a:hlinkClick r:id="rId4"/>
              </a:rPr>
              <a:t>www.blackrock.com/models</a:t>
            </a:r>
            <a:r>
              <a:rPr lang="en-US" sz="800" b="1" u="sng" dirty="0">
                <a:solidFill>
                  <a:schemeClr val="tx2"/>
                </a:solidFill>
                <a:latin typeface="Arial Narrow" panose="020B0606020202030204" pitchFamily="34" charset="0"/>
              </a:rPr>
              <a:t>. </a:t>
            </a:r>
            <a:r>
              <a:rPr lang="en-US" sz="800" b="1" dirty="0">
                <a:solidFill>
                  <a:schemeClr val="tx2"/>
                </a:solidFill>
                <a:latin typeface="Arial Narrow" panose="020B0606020202030204" pitchFamily="34" charset="0"/>
              </a:rPr>
              <a:t>Index returns are for illustrative purposes only.  Index performance returns do not reflect any management fees, transaction costs or expenses. Indexes are unmanaged and one cannot invest directly in an index. </a:t>
            </a:r>
            <a:endParaRPr lang="en-US" sz="800" b="1" u="sng" dirty="0">
              <a:solidFill>
                <a:schemeClr val="tx2"/>
              </a:solidFill>
              <a:latin typeface="Arial Narrow" panose="020B0606020202030204" pitchFamily="34" charset="0"/>
            </a:endParaRPr>
          </a:p>
        </p:txBody>
      </p:sp>
      <p:sp>
        <p:nvSpPr>
          <p:cNvPr id="2" name="Slide Number Placeholder 1"/>
          <p:cNvSpPr>
            <a:spLocks noGrp="1"/>
          </p:cNvSpPr>
          <p:nvPr>
            <p:ph type="sldNum" sz="quarter" idx="13"/>
          </p:nvPr>
        </p:nvSpPr>
        <p:spPr/>
        <p:txBody>
          <a:bodyPr/>
          <a:lstStyle/>
          <a:p>
            <a:fld id="{C0531ADF-2191-45C5-9D71-08764BF86A6F}" type="slidenum">
              <a:rPr lang="en-US" smtClean="0"/>
              <a:pPr/>
              <a:t>27</a:t>
            </a:fld>
            <a:endParaRPr lang="en-US"/>
          </a:p>
        </p:txBody>
      </p:sp>
      <p:sp>
        <p:nvSpPr>
          <p:cNvPr id="14" name="TextBox 13"/>
          <p:cNvSpPr txBox="1"/>
          <p:nvPr/>
        </p:nvSpPr>
        <p:spPr>
          <a:xfrm>
            <a:off x="542866" y="3539347"/>
            <a:ext cx="7955280" cy="276999"/>
          </a:xfrm>
          <a:prstGeom prst="rect">
            <a:avLst/>
          </a:prstGeom>
          <a:solidFill>
            <a:schemeClr val="tx1">
              <a:lumMod val="50000"/>
              <a:lumOff val="50000"/>
            </a:schemeClr>
          </a:solidFill>
        </p:spPr>
        <p:txBody>
          <a:bodyPr wrap="square" rtlCol="0">
            <a:spAutoFit/>
          </a:bodyPr>
          <a:lstStyle/>
          <a:p>
            <a:pPr algn="ctr">
              <a:buClr>
                <a:schemeClr val="tx2"/>
              </a:buClr>
            </a:pPr>
            <a:r>
              <a:rPr lang="en-US" sz="1200" b="1" dirty="0">
                <a:solidFill>
                  <a:schemeClr val="bg1"/>
                </a:solidFill>
              </a:rPr>
              <a:t>Since Inception*</a:t>
            </a:r>
          </a:p>
        </p:txBody>
      </p:sp>
      <p:graphicFrame>
        <p:nvGraphicFramePr>
          <p:cNvPr id="15" name="Chart 14"/>
          <p:cNvGraphicFramePr>
            <a:graphicFrameLocks noChangeAspect="1"/>
          </p:cNvGraphicFramePr>
          <p:nvPr>
            <p:extLst>
              <p:ext uri="{D42A27DB-BD31-4B8C-83A1-F6EECF244321}">
                <p14:modId xmlns:p14="http://schemas.microsoft.com/office/powerpoint/2010/main" val="3577521002"/>
              </p:ext>
            </p:extLst>
          </p:nvPr>
        </p:nvGraphicFramePr>
        <p:xfrm>
          <a:off x="201812" y="1264926"/>
          <a:ext cx="4267200" cy="2280328"/>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32" name="TextBox 31"/>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3504204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r>
              <a:rPr lang="en-US"/>
              <a:t>FOR FINANCIAL PROFESSIONAL USE ONLY - PROPRIETARY AND CONFIDENTIAL</a:t>
            </a:r>
            <a:endParaRPr lang="en-US" dirty="0"/>
          </a:p>
        </p:txBody>
      </p:sp>
      <p:sp>
        <p:nvSpPr>
          <p:cNvPr id="5" name="Title 4"/>
          <p:cNvSpPr>
            <a:spLocks noGrp="1"/>
          </p:cNvSpPr>
          <p:nvPr>
            <p:ph type="title"/>
          </p:nvPr>
        </p:nvSpPr>
        <p:spPr>
          <a:xfrm>
            <a:off x="221276" y="163056"/>
            <a:ext cx="8731135" cy="603179"/>
          </a:xfrm>
        </p:spPr>
        <p:txBody>
          <a:bodyPr/>
          <a:lstStyle/>
          <a:p>
            <a:r>
              <a:rPr lang="en-US" dirty="0"/>
              <a:t>Target Allocation MF/ETF Model Portfolio Performance as of December 31, 2017</a:t>
            </a:r>
            <a:endParaRPr lang="en-US" sz="1600" b="0" dirty="0"/>
          </a:p>
        </p:txBody>
      </p:sp>
      <p:graphicFrame>
        <p:nvGraphicFramePr>
          <p:cNvPr id="9" name="Chart 8"/>
          <p:cNvGraphicFramePr>
            <a:graphicFrameLocks noChangeAspect="1"/>
          </p:cNvGraphicFramePr>
          <p:nvPr>
            <p:extLst>
              <p:ext uri="{D42A27DB-BD31-4B8C-83A1-F6EECF244321}">
                <p14:modId xmlns:p14="http://schemas.microsoft.com/office/powerpoint/2010/main" val="853032281"/>
              </p:ext>
            </p:extLst>
          </p:nvPr>
        </p:nvGraphicFramePr>
        <p:xfrm>
          <a:off x="4572000" y="1264926"/>
          <a:ext cx="4267200" cy="228032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42866" y="964512"/>
            <a:ext cx="3771268" cy="276999"/>
          </a:xfrm>
          <a:prstGeom prst="rect">
            <a:avLst/>
          </a:prstGeom>
          <a:solidFill>
            <a:schemeClr val="tx1">
              <a:lumMod val="50000"/>
              <a:lumOff val="50000"/>
            </a:schemeClr>
          </a:solidFill>
        </p:spPr>
        <p:txBody>
          <a:bodyPr wrap="square" rtlCol="0">
            <a:spAutoFit/>
          </a:bodyPr>
          <a:lstStyle/>
          <a:p>
            <a:pPr algn="ctr">
              <a:buClr>
                <a:schemeClr val="tx2"/>
              </a:buClr>
            </a:pPr>
            <a:r>
              <a:rPr lang="en-US" sz="1200" b="1" dirty="0">
                <a:solidFill>
                  <a:schemeClr val="bg1"/>
                </a:solidFill>
              </a:rPr>
              <a:t>Quarter-to-Date</a:t>
            </a:r>
          </a:p>
        </p:txBody>
      </p:sp>
      <p:graphicFrame>
        <p:nvGraphicFramePr>
          <p:cNvPr id="12" name="Chart 11"/>
          <p:cNvGraphicFramePr>
            <a:graphicFrameLocks noChangeAspect="1"/>
          </p:cNvGraphicFramePr>
          <p:nvPr>
            <p:extLst>
              <p:ext uri="{D42A27DB-BD31-4B8C-83A1-F6EECF244321}">
                <p14:modId xmlns:p14="http://schemas.microsoft.com/office/powerpoint/2010/main" val="3201860720"/>
              </p:ext>
            </p:extLst>
          </p:nvPr>
        </p:nvGraphicFramePr>
        <p:xfrm>
          <a:off x="501272" y="3839761"/>
          <a:ext cx="8038468" cy="213031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810066" y="964512"/>
            <a:ext cx="3771268" cy="276999"/>
          </a:xfrm>
          <a:prstGeom prst="rect">
            <a:avLst/>
          </a:prstGeom>
          <a:solidFill>
            <a:schemeClr val="tx1">
              <a:lumMod val="50000"/>
              <a:lumOff val="50000"/>
            </a:schemeClr>
          </a:solidFill>
        </p:spPr>
        <p:txBody>
          <a:bodyPr wrap="square" rtlCol="0">
            <a:spAutoFit/>
          </a:bodyPr>
          <a:lstStyle/>
          <a:p>
            <a:pPr algn="ctr">
              <a:buClr>
                <a:schemeClr val="tx2"/>
              </a:buClr>
            </a:pPr>
            <a:r>
              <a:rPr lang="en-US" sz="1200" b="1" dirty="0">
                <a:solidFill>
                  <a:schemeClr val="bg1"/>
                </a:solidFill>
              </a:rPr>
              <a:t>Trailing Twelve Months</a:t>
            </a:r>
          </a:p>
        </p:txBody>
      </p:sp>
      <p:sp>
        <p:nvSpPr>
          <p:cNvPr id="2" name="Slide Number Placeholder 1"/>
          <p:cNvSpPr>
            <a:spLocks noGrp="1"/>
          </p:cNvSpPr>
          <p:nvPr>
            <p:ph type="sldNum" sz="quarter" idx="13"/>
          </p:nvPr>
        </p:nvSpPr>
        <p:spPr/>
        <p:txBody>
          <a:bodyPr/>
          <a:lstStyle/>
          <a:p>
            <a:fld id="{C0531ADF-2191-45C5-9D71-08764BF86A6F}" type="slidenum">
              <a:rPr lang="en-US" smtClean="0"/>
              <a:pPr/>
              <a:t>28</a:t>
            </a:fld>
            <a:endParaRPr lang="en-US"/>
          </a:p>
        </p:txBody>
      </p:sp>
      <p:sp>
        <p:nvSpPr>
          <p:cNvPr id="14" name="TextBox 13"/>
          <p:cNvSpPr txBox="1"/>
          <p:nvPr/>
        </p:nvSpPr>
        <p:spPr>
          <a:xfrm>
            <a:off x="542866" y="3539347"/>
            <a:ext cx="7955280" cy="276999"/>
          </a:xfrm>
          <a:prstGeom prst="rect">
            <a:avLst/>
          </a:prstGeom>
          <a:solidFill>
            <a:schemeClr val="tx1">
              <a:lumMod val="50000"/>
              <a:lumOff val="50000"/>
            </a:schemeClr>
          </a:solidFill>
        </p:spPr>
        <p:txBody>
          <a:bodyPr wrap="square" rtlCol="0">
            <a:spAutoFit/>
          </a:bodyPr>
          <a:lstStyle/>
          <a:p>
            <a:pPr algn="ctr">
              <a:buClr>
                <a:schemeClr val="tx2"/>
              </a:buClr>
            </a:pPr>
            <a:r>
              <a:rPr lang="en-US" sz="1200" b="1" dirty="0">
                <a:solidFill>
                  <a:schemeClr val="bg1"/>
                </a:solidFill>
              </a:rPr>
              <a:t>Since Inception*</a:t>
            </a:r>
          </a:p>
        </p:txBody>
      </p:sp>
      <p:graphicFrame>
        <p:nvGraphicFramePr>
          <p:cNvPr id="15" name="Chart 14"/>
          <p:cNvGraphicFramePr>
            <a:graphicFrameLocks noChangeAspect="1"/>
          </p:cNvGraphicFramePr>
          <p:nvPr>
            <p:extLst>
              <p:ext uri="{D42A27DB-BD31-4B8C-83A1-F6EECF244321}">
                <p14:modId xmlns:p14="http://schemas.microsoft.com/office/powerpoint/2010/main" val="3676466128"/>
              </p:ext>
            </p:extLst>
          </p:nvPr>
        </p:nvGraphicFramePr>
        <p:xfrm>
          <a:off x="201812" y="1264926"/>
          <a:ext cx="4267200" cy="228032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171451" y="5885167"/>
            <a:ext cx="8780960" cy="584775"/>
          </a:xfrm>
          <a:prstGeom prst="rect">
            <a:avLst/>
          </a:prstGeom>
          <a:noFill/>
        </p:spPr>
        <p:txBody>
          <a:bodyPr wrap="square" rtlCol="0">
            <a:spAutoFit/>
          </a:bodyPr>
          <a:lstStyle/>
          <a:p>
            <a:pPr algn="just">
              <a:buClr>
                <a:schemeClr val="tx2"/>
              </a:buClr>
            </a:pPr>
            <a:r>
              <a:rPr lang="en-US" sz="800" b="1" dirty="0">
                <a:solidFill>
                  <a:schemeClr val="tx2"/>
                </a:solidFill>
                <a:latin typeface="Arial Narrow" panose="020B0606020202030204" pitchFamily="34" charset="0"/>
              </a:rPr>
              <a:t>Benchmark represented by 100% Bloomberg Barclays US Universal Index for fixed income, 70% MSCI ACWI Index, and 30% MSCI US Index for equity. The model performance shown is hypothetical and for illustrative purposes only and does not represent the performance of a specific investment product. Performance does not include brokerage fees and commissions. Past performance does not guarantee future results. For standardized performance for the underlying funds, please see slide 32-33.  Source:  BlackRock.  As of 12/31/17. * Inception date:  8/31/14.  For current model allocations, please visit </a:t>
            </a:r>
            <a:r>
              <a:rPr lang="en-US" sz="800" b="1" u="sng" dirty="0">
                <a:solidFill>
                  <a:schemeClr val="tx2"/>
                </a:solidFill>
                <a:latin typeface="Arial Narrow" panose="020B0606020202030204" pitchFamily="34" charset="0"/>
                <a:hlinkClick r:id="rId5"/>
              </a:rPr>
              <a:t>www.blackrock.com/models</a:t>
            </a:r>
            <a:r>
              <a:rPr lang="en-US" sz="800" b="1" u="sng" dirty="0">
                <a:solidFill>
                  <a:schemeClr val="tx2"/>
                </a:solidFill>
                <a:latin typeface="Arial Narrow" panose="020B0606020202030204" pitchFamily="34" charset="0"/>
              </a:rPr>
              <a:t>. </a:t>
            </a:r>
            <a:r>
              <a:rPr lang="en-US" sz="800" b="1" dirty="0">
                <a:solidFill>
                  <a:schemeClr val="tx2"/>
                </a:solidFill>
                <a:latin typeface="Arial Narrow" panose="020B0606020202030204" pitchFamily="34" charset="0"/>
              </a:rPr>
              <a:t>Index returns are for illustrative purposes only.  Index performance returns do not reflect any management fees, transaction costs or expenses. Indexes are unmanaged and one cannot invest directly in an index. </a:t>
            </a:r>
            <a:endParaRPr lang="en-US" sz="800" b="1" u="sng" dirty="0">
              <a:solidFill>
                <a:schemeClr val="tx2"/>
              </a:solidFill>
              <a:latin typeface="Arial Narrow" panose="020B0606020202030204" pitchFamily="34" charset="0"/>
            </a:endParaRPr>
          </a:p>
        </p:txBody>
      </p:sp>
      <p:sp>
        <p:nvSpPr>
          <p:cNvPr id="23" name="TextBox 22"/>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24" name="TextBox 23"/>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361826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r>
              <a:rPr lang="en-US"/>
              <a:t>FOR FINANCIAL PROFESSIONAL USE ONLY - PROPRIETARY AND CONFIDENTIAL</a:t>
            </a:r>
            <a:endParaRPr lang="en-US" dirty="0"/>
          </a:p>
        </p:txBody>
      </p:sp>
      <p:sp>
        <p:nvSpPr>
          <p:cNvPr id="5" name="Title 4"/>
          <p:cNvSpPr>
            <a:spLocks noGrp="1"/>
          </p:cNvSpPr>
          <p:nvPr>
            <p:ph type="title"/>
          </p:nvPr>
        </p:nvSpPr>
        <p:spPr/>
        <p:txBody>
          <a:bodyPr/>
          <a:lstStyle/>
          <a:p>
            <a:r>
              <a:rPr lang="en-US" dirty="0"/>
              <a:t>Target Allocation ESG Model Portfolio Performance as of December 31, 2017</a:t>
            </a:r>
            <a:endParaRPr lang="en-US" sz="1600" b="0" dirty="0"/>
          </a:p>
        </p:txBody>
      </p:sp>
      <p:graphicFrame>
        <p:nvGraphicFramePr>
          <p:cNvPr id="12" name="Chart 11"/>
          <p:cNvGraphicFramePr>
            <a:graphicFrameLocks noChangeAspect="1"/>
          </p:cNvGraphicFramePr>
          <p:nvPr>
            <p:extLst>
              <p:ext uri="{D42A27DB-BD31-4B8C-83A1-F6EECF244321}">
                <p14:modId xmlns:p14="http://schemas.microsoft.com/office/powerpoint/2010/main" val="1900068485"/>
              </p:ext>
            </p:extLst>
          </p:nvPr>
        </p:nvGraphicFramePr>
        <p:xfrm>
          <a:off x="501272" y="1662615"/>
          <a:ext cx="8038468" cy="213031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3"/>
          </p:nvPr>
        </p:nvSpPr>
        <p:spPr/>
        <p:txBody>
          <a:bodyPr/>
          <a:lstStyle/>
          <a:p>
            <a:fld id="{C0531ADF-2191-45C5-9D71-08764BF86A6F}" type="slidenum">
              <a:rPr lang="en-US" smtClean="0"/>
              <a:pPr/>
              <a:t>29</a:t>
            </a:fld>
            <a:endParaRPr lang="en-US"/>
          </a:p>
        </p:txBody>
      </p:sp>
      <p:sp>
        <p:nvSpPr>
          <p:cNvPr id="14" name="TextBox 13"/>
          <p:cNvSpPr txBox="1"/>
          <p:nvPr/>
        </p:nvSpPr>
        <p:spPr>
          <a:xfrm>
            <a:off x="542866" y="1362201"/>
            <a:ext cx="7955280" cy="276999"/>
          </a:xfrm>
          <a:prstGeom prst="rect">
            <a:avLst/>
          </a:prstGeom>
          <a:solidFill>
            <a:schemeClr val="tx1">
              <a:lumMod val="50000"/>
              <a:lumOff val="50000"/>
            </a:schemeClr>
          </a:solidFill>
        </p:spPr>
        <p:txBody>
          <a:bodyPr wrap="square" rtlCol="0">
            <a:spAutoFit/>
          </a:bodyPr>
          <a:lstStyle/>
          <a:p>
            <a:pPr algn="ctr">
              <a:buClr>
                <a:schemeClr val="tx2"/>
              </a:buClr>
            </a:pPr>
            <a:r>
              <a:rPr lang="en-US" sz="1200" b="1" dirty="0">
                <a:solidFill>
                  <a:schemeClr val="bg1"/>
                </a:solidFill>
              </a:rPr>
              <a:t>Since Inception*</a:t>
            </a:r>
          </a:p>
        </p:txBody>
      </p:sp>
      <p:sp>
        <p:nvSpPr>
          <p:cNvPr id="16" name="TextBox 15"/>
          <p:cNvSpPr txBox="1"/>
          <p:nvPr/>
        </p:nvSpPr>
        <p:spPr>
          <a:xfrm>
            <a:off x="171451" y="5893876"/>
            <a:ext cx="8876755" cy="461665"/>
          </a:xfrm>
          <a:prstGeom prst="rect">
            <a:avLst/>
          </a:prstGeom>
          <a:noFill/>
        </p:spPr>
        <p:txBody>
          <a:bodyPr wrap="square" rtlCol="0">
            <a:spAutoFit/>
          </a:bodyPr>
          <a:lstStyle/>
          <a:p>
            <a:pPr algn="just">
              <a:buClr>
                <a:schemeClr val="tx2"/>
              </a:buClr>
            </a:pPr>
            <a:r>
              <a:rPr lang="en-US" sz="800" b="1" dirty="0">
                <a:solidFill>
                  <a:schemeClr val="tx2"/>
                </a:solidFill>
                <a:latin typeface="Arial Narrow" panose="020B0606020202030204" pitchFamily="34" charset="0"/>
              </a:rPr>
              <a:t>The model performance shown is hypothetical and for illustrative purposes only and does not represent the performance of a specific investment product. Performance does not include brokerage fees and commissions. Past performance does not guarantee future results. For standardized performance for the underlying funds, please see slide 32-33.  Source:  BlackRock.  As of 12/31/17. * Inception date: 5/1/17.  For current model allocations, please visit </a:t>
            </a:r>
            <a:r>
              <a:rPr lang="en-US" sz="800" b="1" u="sng" dirty="0">
                <a:solidFill>
                  <a:schemeClr val="tx2"/>
                </a:solidFill>
                <a:latin typeface="Arial Narrow" panose="020B0606020202030204" pitchFamily="34" charset="0"/>
                <a:hlinkClick r:id="rId3"/>
              </a:rPr>
              <a:t>www.blackrock.com/models</a:t>
            </a:r>
            <a:r>
              <a:rPr lang="en-US" sz="800" b="1" u="sng" dirty="0">
                <a:solidFill>
                  <a:schemeClr val="tx2"/>
                </a:solidFill>
                <a:latin typeface="Arial Narrow" panose="020B0606020202030204" pitchFamily="34" charset="0"/>
              </a:rPr>
              <a:t>. </a:t>
            </a:r>
            <a:r>
              <a:rPr lang="en-US" sz="800" b="1" dirty="0">
                <a:solidFill>
                  <a:schemeClr val="tx2"/>
                </a:solidFill>
                <a:latin typeface="Arial Narrow" panose="020B0606020202030204" pitchFamily="34" charset="0"/>
              </a:rPr>
              <a:t>Index returns are for illustrative purposes only.  Index performance returns do not reflect any management fees, transaction costs or expenses. </a:t>
            </a:r>
            <a:endParaRPr lang="en-US" sz="800" b="1" u="sng" dirty="0">
              <a:solidFill>
                <a:schemeClr val="tx2"/>
              </a:solidFill>
              <a:latin typeface="Arial Narrow" panose="020B0606020202030204" pitchFamily="34" charset="0"/>
            </a:endParaRPr>
          </a:p>
        </p:txBody>
      </p:sp>
      <p:sp>
        <p:nvSpPr>
          <p:cNvPr id="23" name="TextBox 22"/>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24" name="TextBox 23"/>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219508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Today’s Challenges of Investing</a:t>
            </a:r>
          </a:p>
        </p:txBody>
      </p:sp>
      <p:sp>
        <p:nvSpPr>
          <p:cNvPr id="7" name="TextBox 6"/>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8" name="TextBox 7"/>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416987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r>
              <a:rPr lang="en-US"/>
              <a:t>FOR FINANCIAL PROFESSIONAL USE ONLY - PROPRIETARY AND CONFIDENTIAL</a:t>
            </a:r>
            <a:endParaRPr lang="en-US" dirty="0"/>
          </a:p>
        </p:txBody>
      </p:sp>
      <p:sp>
        <p:nvSpPr>
          <p:cNvPr id="5" name="Title 4"/>
          <p:cNvSpPr>
            <a:spLocks noGrp="1"/>
          </p:cNvSpPr>
          <p:nvPr>
            <p:ph type="title"/>
          </p:nvPr>
        </p:nvSpPr>
        <p:spPr/>
        <p:txBody>
          <a:bodyPr/>
          <a:lstStyle/>
          <a:p>
            <a:r>
              <a:rPr lang="en-US" dirty="0"/>
              <a:t>Target Income Model Portfolio Performance as of December 31, 2017</a:t>
            </a:r>
            <a:endParaRPr lang="en-US" sz="1600" dirty="0"/>
          </a:p>
        </p:txBody>
      </p:sp>
      <p:graphicFrame>
        <p:nvGraphicFramePr>
          <p:cNvPr id="9" name="Chart 8"/>
          <p:cNvGraphicFramePr>
            <a:graphicFrameLocks noChangeAspect="1"/>
          </p:cNvGraphicFramePr>
          <p:nvPr>
            <p:extLst>
              <p:ext uri="{D42A27DB-BD31-4B8C-83A1-F6EECF244321}">
                <p14:modId xmlns:p14="http://schemas.microsoft.com/office/powerpoint/2010/main" val="2699521283"/>
              </p:ext>
            </p:extLst>
          </p:nvPr>
        </p:nvGraphicFramePr>
        <p:xfrm>
          <a:off x="294900" y="1321329"/>
          <a:ext cx="4267200" cy="248455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42866" y="1050237"/>
            <a:ext cx="3771268" cy="276999"/>
          </a:xfrm>
          <a:prstGeom prst="rect">
            <a:avLst/>
          </a:prstGeom>
          <a:solidFill>
            <a:schemeClr val="tx1">
              <a:lumMod val="50000"/>
              <a:lumOff val="50000"/>
            </a:schemeClr>
          </a:solidFill>
        </p:spPr>
        <p:txBody>
          <a:bodyPr wrap="square" rtlCol="0">
            <a:spAutoFit/>
          </a:bodyPr>
          <a:lstStyle/>
          <a:p>
            <a:pPr algn="ctr">
              <a:buClr>
                <a:schemeClr val="tx2"/>
              </a:buClr>
            </a:pPr>
            <a:r>
              <a:rPr lang="en-US" sz="1200" b="1" dirty="0">
                <a:solidFill>
                  <a:schemeClr val="bg1"/>
                </a:solidFill>
              </a:rPr>
              <a:t>Trailing Twelve Months</a:t>
            </a:r>
          </a:p>
        </p:txBody>
      </p:sp>
      <p:graphicFrame>
        <p:nvGraphicFramePr>
          <p:cNvPr id="12" name="Chart 11"/>
          <p:cNvGraphicFramePr>
            <a:graphicFrameLocks noChangeAspect="1"/>
          </p:cNvGraphicFramePr>
          <p:nvPr>
            <p:extLst>
              <p:ext uri="{D42A27DB-BD31-4B8C-83A1-F6EECF244321}">
                <p14:modId xmlns:p14="http://schemas.microsoft.com/office/powerpoint/2010/main" val="3076215169"/>
              </p:ext>
            </p:extLst>
          </p:nvPr>
        </p:nvGraphicFramePr>
        <p:xfrm>
          <a:off x="4562100" y="1321328"/>
          <a:ext cx="4267200" cy="248455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810066" y="1050237"/>
            <a:ext cx="3771268" cy="276999"/>
          </a:xfrm>
          <a:prstGeom prst="rect">
            <a:avLst/>
          </a:prstGeom>
          <a:solidFill>
            <a:schemeClr val="tx1">
              <a:lumMod val="50000"/>
              <a:lumOff val="50000"/>
            </a:schemeClr>
          </a:solidFill>
        </p:spPr>
        <p:txBody>
          <a:bodyPr wrap="square" rtlCol="0">
            <a:spAutoFit/>
          </a:bodyPr>
          <a:lstStyle/>
          <a:p>
            <a:pPr algn="ctr">
              <a:buClr>
                <a:schemeClr val="tx2"/>
              </a:buClr>
            </a:pPr>
            <a:r>
              <a:rPr lang="en-US" sz="1200" b="1" dirty="0">
                <a:solidFill>
                  <a:schemeClr val="bg1"/>
                </a:solidFill>
              </a:rPr>
              <a:t>Since Inception*</a:t>
            </a:r>
          </a:p>
        </p:txBody>
      </p:sp>
      <p:sp>
        <p:nvSpPr>
          <p:cNvPr id="14" name="TextBox 13"/>
          <p:cNvSpPr txBox="1"/>
          <p:nvPr/>
        </p:nvSpPr>
        <p:spPr>
          <a:xfrm>
            <a:off x="160638" y="5924187"/>
            <a:ext cx="8869062" cy="584775"/>
          </a:xfrm>
          <a:prstGeom prst="rect">
            <a:avLst/>
          </a:prstGeom>
          <a:noFill/>
        </p:spPr>
        <p:txBody>
          <a:bodyPr wrap="square" rtlCol="0">
            <a:spAutoFit/>
          </a:bodyPr>
          <a:lstStyle/>
          <a:p>
            <a:pPr algn="just">
              <a:buClr>
                <a:schemeClr val="tx2"/>
              </a:buClr>
            </a:pPr>
            <a:r>
              <a:rPr lang="en-US" sz="800" b="1" dirty="0">
                <a:solidFill>
                  <a:schemeClr val="tx2"/>
                </a:solidFill>
                <a:latin typeface="Arial Narrow" panose="020B0606020202030204" pitchFamily="34" charset="0"/>
              </a:rPr>
              <a:t>The model performance shown is hypothetical and for illustrative purposes only and does not represent the performance of a specific investment product. Performance does not include brokerage fees and commissions. Past performance does not guarantee future results. For standardized performance for the underlying funds, please see slide 32-33.  Source:  BlackRock.  As of 12/31/17. * Inception date:   05/31/12. Income return represents the contribution to total return from dividends and interest.  Appreciation return (or loss) represents contribution to total return from changes in price due to market movements. For current model allocations, please visit </a:t>
            </a:r>
            <a:r>
              <a:rPr lang="en-US" sz="800" b="1" u="sng" dirty="0">
                <a:solidFill>
                  <a:schemeClr val="tx2"/>
                </a:solidFill>
                <a:latin typeface="Arial Narrow" panose="020B0606020202030204" pitchFamily="34" charset="0"/>
                <a:hlinkClick r:id="rId4"/>
              </a:rPr>
              <a:t>www.blackrock.com/models</a:t>
            </a:r>
            <a:endParaRPr lang="en-US" sz="800" b="1" dirty="0">
              <a:solidFill>
                <a:schemeClr val="tx2"/>
              </a:solidFill>
              <a:latin typeface="Arial Narrow" panose="020B0606020202030204" pitchFamily="34" charset="0"/>
            </a:endParaRPr>
          </a:p>
        </p:txBody>
      </p:sp>
      <p:graphicFrame>
        <p:nvGraphicFramePr>
          <p:cNvPr id="18" name="Chart 17"/>
          <p:cNvGraphicFramePr>
            <a:graphicFrameLocks noChangeAspect="1"/>
          </p:cNvGraphicFramePr>
          <p:nvPr>
            <p:extLst>
              <p:ext uri="{D42A27DB-BD31-4B8C-83A1-F6EECF244321}">
                <p14:modId xmlns:p14="http://schemas.microsoft.com/office/powerpoint/2010/main" val="3500913965"/>
              </p:ext>
            </p:extLst>
          </p:nvPr>
        </p:nvGraphicFramePr>
        <p:xfrm>
          <a:off x="294900" y="3656807"/>
          <a:ext cx="4267200" cy="24845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noChangeAspect="1"/>
          </p:cNvGraphicFramePr>
          <p:nvPr>
            <p:extLst>
              <p:ext uri="{D42A27DB-BD31-4B8C-83A1-F6EECF244321}">
                <p14:modId xmlns:p14="http://schemas.microsoft.com/office/powerpoint/2010/main" val="367184479"/>
              </p:ext>
            </p:extLst>
          </p:nvPr>
        </p:nvGraphicFramePr>
        <p:xfrm>
          <a:off x="4541838" y="3656806"/>
          <a:ext cx="4267200" cy="2484551"/>
        </p:xfrm>
        <a:graphic>
          <a:graphicData uri="http://schemas.openxmlformats.org/drawingml/2006/chart">
            <c:chart xmlns:c="http://schemas.openxmlformats.org/drawingml/2006/chart" xmlns:r="http://schemas.openxmlformats.org/officeDocument/2006/relationships" r:id="rId6"/>
          </a:graphicData>
        </a:graphic>
      </p:graphicFrame>
      <p:cxnSp>
        <p:nvCxnSpPr>
          <p:cNvPr id="23" name="Straight Connector 22"/>
          <p:cNvCxnSpPr/>
          <p:nvPr/>
        </p:nvCxnSpPr>
        <p:spPr>
          <a:xfrm>
            <a:off x="4541838" y="1050237"/>
            <a:ext cx="0" cy="48933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3"/>
          </p:nvPr>
        </p:nvSpPr>
        <p:spPr/>
        <p:txBody>
          <a:bodyPr/>
          <a:lstStyle/>
          <a:p>
            <a:fld id="{C0531ADF-2191-45C5-9D71-08764BF86A6F}" type="slidenum">
              <a:rPr lang="en-US" smtClean="0"/>
              <a:pPr/>
              <a:t>30</a:t>
            </a:fld>
            <a:endParaRPr lang="en-US"/>
          </a:p>
        </p:txBody>
      </p:sp>
      <p:sp>
        <p:nvSpPr>
          <p:cNvPr id="30" name="TextBox 29"/>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31" name="TextBox 30"/>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4167020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Important Notes and Disclosures</a:t>
            </a:r>
            <a:endParaRPr lang="en-US" dirty="0"/>
          </a:p>
        </p:txBody>
      </p:sp>
      <p:sp>
        <p:nvSpPr>
          <p:cNvPr id="12" name="TextBox 11"/>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13" name="TextBox 12"/>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3378709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82694"/>
            <a:ext cx="8534400" cy="603179"/>
          </a:xfrm>
        </p:spPr>
        <p:txBody>
          <a:bodyPr/>
          <a:lstStyle/>
          <a:p>
            <a:r>
              <a:rPr lang="en-US" dirty="0"/>
              <a:t>Standardized Performance as of 12/31/2017</a:t>
            </a:r>
            <a:br>
              <a:rPr lang="en-US" dirty="0"/>
            </a:br>
            <a:r>
              <a:rPr lang="en-US" sz="1600" b="0" i="1" dirty="0"/>
              <a:t>For All Holdings in the Model Portfolios</a:t>
            </a:r>
            <a:endParaRPr lang="en-US" sz="1600" dirty="0"/>
          </a:p>
        </p:txBody>
      </p:sp>
      <p:sp>
        <p:nvSpPr>
          <p:cNvPr id="2" name="Footer Placeholder 1"/>
          <p:cNvSpPr>
            <a:spLocks noGrp="1"/>
          </p:cNvSpPr>
          <p:nvPr>
            <p:ph type="ftr" sz="quarter" idx="14"/>
          </p:nvPr>
        </p:nvSpPr>
        <p:spPr/>
        <p:txBody>
          <a:bodyPr/>
          <a:lstStyle/>
          <a:p>
            <a:r>
              <a:rPr lang="en-US"/>
              <a:t>FOR FINANCIAL PROFESSIONAL USE ONLY - PROPRIETARY AND CONFIDENTIAL</a:t>
            </a:r>
            <a:endParaRPr lang="en-US" dirty="0"/>
          </a:p>
        </p:txBody>
      </p:sp>
      <p:sp>
        <p:nvSpPr>
          <p:cNvPr id="3" name="Slide Number Placeholder 2"/>
          <p:cNvSpPr>
            <a:spLocks noGrp="1"/>
          </p:cNvSpPr>
          <p:nvPr>
            <p:ph type="sldNum" sz="quarter" idx="13"/>
          </p:nvPr>
        </p:nvSpPr>
        <p:spPr/>
        <p:txBody>
          <a:bodyPr/>
          <a:lstStyle/>
          <a:p>
            <a:fld id="{C0531ADF-2191-45C5-9D71-08764BF86A6F}" type="slidenum">
              <a:rPr lang="en-US" smtClean="0"/>
              <a:pPr/>
              <a:t>32</a:t>
            </a:fld>
            <a:endParaRPr lang="en-US" dirty="0"/>
          </a:p>
        </p:txBody>
      </p:sp>
      <p:sp>
        <p:nvSpPr>
          <p:cNvPr id="9" name="Rectangle 8"/>
          <p:cNvSpPr/>
          <p:nvPr/>
        </p:nvSpPr>
        <p:spPr>
          <a:xfrm>
            <a:off x="95250" y="5737013"/>
            <a:ext cx="9048749" cy="828509"/>
          </a:xfrm>
          <a:prstGeom prst="rect">
            <a:avLst/>
          </a:prstGeom>
        </p:spPr>
        <p:txBody>
          <a:bodyPr wrap="square" lIns="0" tIns="0" rIns="0" bIns="0">
            <a:noAutofit/>
          </a:bodyPr>
          <a:lstStyle/>
          <a:p>
            <a:pPr>
              <a:spcBef>
                <a:spcPts val="300"/>
              </a:spcBef>
              <a:spcAft>
                <a:spcPts val="300"/>
              </a:spcAft>
            </a:pPr>
            <a:r>
              <a:rPr lang="en-US" sz="800" b="1" dirty="0">
                <a:solidFill>
                  <a:srgbClr val="4F4E50"/>
                </a:solidFill>
                <a:latin typeface="Arial Narrow" panose="020B0606020202030204" pitchFamily="34" charset="0"/>
              </a:rPr>
              <a:t>The performance quoted represents past performance and does not guarantee future results. Investment return and principal value of an investment will fluctuate so that an investor’s shares, when sold or redeemed, may be worth more or less than the original cost. Current performance may be lower or higher than the performance quoted. Performance data current to the most recent month end may be obtained by visiting </a:t>
            </a:r>
            <a:r>
              <a:rPr lang="en-US" sz="800" b="1" dirty="0">
                <a:solidFill>
                  <a:srgbClr val="4F4E50"/>
                </a:solidFill>
                <a:latin typeface="Arial Narrow" panose="020B0606020202030204" pitchFamily="34" charset="0"/>
                <a:hlinkClick r:id="rId2"/>
              </a:rPr>
              <a:t>www.iShares.com</a:t>
            </a:r>
            <a:r>
              <a:rPr lang="en-US" sz="800" b="1" dirty="0">
                <a:solidFill>
                  <a:srgbClr val="4F4E50"/>
                </a:solidFill>
                <a:latin typeface="Arial Narrow" panose="020B0606020202030204" pitchFamily="34" charset="0"/>
              </a:rPr>
              <a:t> or </a:t>
            </a:r>
            <a:r>
              <a:rPr lang="en-US" sz="800" b="1" dirty="0">
                <a:solidFill>
                  <a:srgbClr val="4F4E50"/>
                </a:solidFill>
                <a:latin typeface="Arial Narrow" panose="020B0606020202030204" pitchFamily="34" charset="0"/>
                <a:hlinkClick r:id="rId3"/>
              </a:rPr>
              <a:t>www.blackrock.com</a:t>
            </a:r>
            <a:r>
              <a:rPr lang="en-US" sz="800" b="1" dirty="0">
                <a:solidFill>
                  <a:srgbClr val="4F4E50"/>
                </a:solidFill>
                <a:latin typeface="Arial Narrow" panose="020B0606020202030204" pitchFamily="34" charset="0"/>
              </a:rPr>
              <a:t> .  Investment returns reflect total fund operating expenses, net of all fees, waivers, and/or expense reimbursements.  </a:t>
            </a:r>
            <a:r>
              <a:rPr lang="en-US" sz="800" dirty="0">
                <a:solidFill>
                  <a:srgbClr val="4F4E50"/>
                </a:solidFill>
                <a:latin typeface="Arial Narrow" panose="020B0606020202030204" pitchFamily="34" charset="0"/>
              </a:rPr>
              <a:t>Shares of iShares Funds are bought and sold at market price (not NAV) and are not individually redeemed from the Fund. Brokerage commissions will reduce returns. Market returns are based upon the midpoint of the bid/ask spread at 4:00 p.m. eastern time (when NAV is normally determined for most iShares Funds), and do not represent the returns you would receive if you traded shares at other times. Performance shown may reflect fee waivers and/or expense reimbursements by the investment advisor to the fund for some or all of the periods shown. Performance would have been lower without such waivers. </a:t>
            </a:r>
          </a:p>
          <a:p>
            <a:pPr>
              <a:spcBef>
                <a:spcPts val="300"/>
              </a:spcBef>
              <a:spcAft>
                <a:spcPts val="300"/>
              </a:spcAft>
            </a:pPr>
            <a:endParaRPr lang="en-US" sz="800" dirty="0">
              <a:solidFill>
                <a:srgbClr val="4F4E50"/>
              </a:solidFill>
              <a:latin typeface="Arial Narrow" panose="020B0606020202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127297898"/>
              </p:ext>
            </p:extLst>
          </p:nvPr>
        </p:nvGraphicFramePr>
        <p:xfrm>
          <a:off x="304800" y="675060"/>
          <a:ext cx="8455417" cy="5017695"/>
        </p:xfrm>
        <a:graphic>
          <a:graphicData uri="http://schemas.openxmlformats.org/drawingml/2006/table">
            <a:tbl>
              <a:tblPr firstRow="1" bandRow="1">
                <a:tableStyleId>{7E9639D4-E3E2-4D34-9284-5A2195B3D0D7}</a:tableStyleId>
              </a:tblPr>
              <a:tblGrid>
                <a:gridCol w="435790">
                  <a:extLst>
                    <a:ext uri="{9D8B030D-6E8A-4147-A177-3AD203B41FA5}">
                      <a16:colId xmlns:a16="http://schemas.microsoft.com/office/drawing/2014/main" val="20000"/>
                    </a:ext>
                  </a:extLst>
                </a:gridCol>
                <a:gridCol w="2887100">
                  <a:extLst>
                    <a:ext uri="{9D8B030D-6E8A-4147-A177-3AD203B41FA5}">
                      <a16:colId xmlns:a16="http://schemas.microsoft.com/office/drawing/2014/main" val="20001"/>
                    </a:ext>
                  </a:extLst>
                </a:gridCol>
                <a:gridCol w="619782">
                  <a:extLst>
                    <a:ext uri="{9D8B030D-6E8A-4147-A177-3AD203B41FA5}">
                      <a16:colId xmlns:a16="http://schemas.microsoft.com/office/drawing/2014/main" val="20002"/>
                    </a:ext>
                  </a:extLst>
                </a:gridCol>
                <a:gridCol w="515553">
                  <a:extLst>
                    <a:ext uri="{9D8B030D-6E8A-4147-A177-3AD203B41FA5}">
                      <a16:colId xmlns:a16="http://schemas.microsoft.com/office/drawing/2014/main" val="20003"/>
                    </a:ext>
                  </a:extLst>
                </a:gridCol>
                <a:gridCol w="515553">
                  <a:extLst>
                    <a:ext uri="{9D8B030D-6E8A-4147-A177-3AD203B41FA5}">
                      <a16:colId xmlns:a16="http://schemas.microsoft.com/office/drawing/2014/main" val="20004"/>
                    </a:ext>
                  </a:extLst>
                </a:gridCol>
                <a:gridCol w="515553">
                  <a:extLst>
                    <a:ext uri="{9D8B030D-6E8A-4147-A177-3AD203B41FA5}">
                      <a16:colId xmlns:a16="http://schemas.microsoft.com/office/drawing/2014/main" val="20005"/>
                    </a:ext>
                  </a:extLst>
                </a:gridCol>
                <a:gridCol w="412442">
                  <a:extLst>
                    <a:ext uri="{9D8B030D-6E8A-4147-A177-3AD203B41FA5}">
                      <a16:colId xmlns:a16="http://schemas.microsoft.com/office/drawing/2014/main" val="20006"/>
                    </a:ext>
                  </a:extLst>
                </a:gridCol>
                <a:gridCol w="515553">
                  <a:extLst>
                    <a:ext uri="{9D8B030D-6E8A-4147-A177-3AD203B41FA5}">
                      <a16:colId xmlns:a16="http://schemas.microsoft.com/office/drawing/2014/main" val="20007"/>
                    </a:ext>
                  </a:extLst>
                </a:gridCol>
                <a:gridCol w="515553">
                  <a:extLst>
                    <a:ext uri="{9D8B030D-6E8A-4147-A177-3AD203B41FA5}">
                      <a16:colId xmlns:a16="http://schemas.microsoft.com/office/drawing/2014/main" val="20008"/>
                    </a:ext>
                  </a:extLst>
                </a:gridCol>
                <a:gridCol w="515553">
                  <a:extLst>
                    <a:ext uri="{9D8B030D-6E8A-4147-A177-3AD203B41FA5}">
                      <a16:colId xmlns:a16="http://schemas.microsoft.com/office/drawing/2014/main" val="20009"/>
                    </a:ext>
                  </a:extLst>
                </a:gridCol>
                <a:gridCol w="515553">
                  <a:extLst>
                    <a:ext uri="{9D8B030D-6E8A-4147-A177-3AD203B41FA5}">
                      <a16:colId xmlns:a16="http://schemas.microsoft.com/office/drawing/2014/main" val="20010"/>
                    </a:ext>
                  </a:extLst>
                </a:gridCol>
                <a:gridCol w="491432">
                  <a:extLst>
                    <a:ext uri="{9D8B030D-6E8A-4147-A177-3AD203B41FA5}">
                      <a16:colId xmlns:a16="http://schemas.microsoft.com/office/drawing/2014/main" val="20011"/>
                    </a:ext>
                  </a:extLst>
                </a:gridCol>
              </a:tblGrid>
              <a:tr h="174053">
                <a:tc rowSpan="2">
                  <a:txBody>
                    <a:bodyPr/>
                    <a:lstStyle/>
                    <a:p>
                      <a:pPr algn="ctr">
                        <a:spcBef>
                          <a:spcPts val="300"/>
                        </a:spcBef>
                        <a:spcAft>
                          <a:spcPts val="300"/>
                        </a:spcAft>
                      </a:pPr>
                      <a:r>
                        <a:rPr lang="en-US" sz="800" b="1" dirty="0">
                          <a:solidFill>
                            <a:schemeClr val="bg1"/>
                          </a:solidFill>
                          <a:latin typeface="Arial Narrow" pitchFamily="34" charset="0"/>
                        </a:rPr>
                        <a:t>Ticker </a:t>
                      </a:r>
                      <a:endParaRPr lang="en-GB" sz="800" b="1" dirty="0">
                        <a:solidFill>
                          <a:schemeClr val="bg1"/>
                        </a:solidFill>
                        <a:latin typeface="Arial Narrow" pitchFamily="34" charset="0"/>
                      </a:endParaRPr>
                    </a:p>
                  </a:txBody>
                  <a:tcPr marL="9144" marR="9144" marT="9144" marB="9144" anchor="ctr">
                    <a:lnL w="9525" cap="flat" cmpd="sng" algn="ctr">
                      <a:noFill/>
                      <a:prstDash val="solid"/>
                    </a:lnL>
                    <a:lnR>
                      <a:noFill/>
                    </a:lnR>
                    <a:lnT w="9525" cap="flat" cmpd="sng" algn="ctr">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F4E50"/>
                    </a:solidFill>
                  </a:tcPr>
                </a:tc>
                <a:tc rowSpan="2">
                  <a:txBody>
                    <a:bodyPr/>
                    <a:lstStyle/>
                    <a:p>
                      <a:pPr algn="l">
                        <a:spcBef>
                          <a:spcPts val="300"/>
                        </a:spcBef>
                        <a:spcAft>
                          <a:spcPts val="300"/>
                        </a:spcAft>
                      </a:pPr>
                      <a:r>
                        <a:rPr lang="en-US" sz="800" b="1" dirty="0">
                          <a:solidFill>
                            <a:schemeClr val="bg1"/>
                          </a:solidFill>
                          <a:latin typeface="Arial Narrow" pitchFamily="34" charset="0"/>
                        </a:rPr>
                        <a:t>ETF</a:t>
                      </a:r>
                      <a:endParaRPr lang="en-GB" sz="800" b="1" dirty="0">
                        <a:solidFill>
                          <a:schemeClr val="bg1"/>
                        </a:solidFill>
                        <a:latin typeface="Arial Narrow" pitchFamily="34" charset="0"/>
                      </a:endParaRPr>
                    </a:p>
                  </a:txBody>
                  <a:tcPr marL="9144" marR="9144" marT="9144" marB="9144" anchor="ctr">
                    <a:lnL>
                      <a:noFill/>
                    </a:lnL>
                    <a:lnR>
                      <a:noFill/>
                    </a:lnR>
                    <a:lnT w="9525" cap="flat" cmpd="sng" algn="ctr">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F4E50"/>
                    </a:solidFill>
                  </a:tcPr>
                </a:tc>
                <a:tc rowSpan="2">
                  <a:txBody>
                    <a:bodyPr/>
                    <a:lstStyle/>
                    <a:p>
                      <a:pPr algn="ctr">
                        <a:spcBef>
                          <a:spcPts val="300"/>
                        </a:spcBef>
                        <a:spcAft>
                          <a:spcPts val="300"/>
                        </a:spcAft>
                      </a:pPr>
                      <a:r>
                        <a:rPr lang="en-US" sz="800" b="1" dirty="0">
                          <a:solidFill>
                            <a:schemeClr val="bg1"/>
                          </a:solidFill>
                          <a:latin typeface="Arial Narrow" pitchFamily="34" charset="0"/>
                        </a:rPr>
                        <a:t>Inception </a:t>
                      </a:r>
                      <a:br>
                        <a:rPr lang="en-US" sz="800" b="1" dirty="0">
                          <a:solidFill>
                            <a:schemeClr val="bg1"/>
                          </a:solidFill>
                          <a:latin typeface="Arial Narrow" pitchFamily="34" charset="0"/>
                        </a:rPr>
                      </a:br>
                      <a:r>
                        <a:rPr lang="en-US" sz="800" b="1" dirty="0">
                          <a:solidFill>
                            <a:schemeClr val="bg1"/>
                          </a:solidFill>
                          <a:latin typeface="Arial Narrow" pitchFamily="34" charset="0"/>
                        </a:rPr>
                        <a:t>Date</a:t>
                      </a:r>
                      <a:endParaRPr lang="en-GB" sz="800" b="1" dirty="0">
                        <a:solidFill>
                          <a:schemeClr val="bg1"/>
                        </a:solidFill>
                        <a:latin typeface="Arial Narrow" pitchFamily="34" charset="0"/>
                      </a:endParaRPr>
                    </a:p>
                  </a:txBody>
                  <a:tcPr marL="9144" marR="9144" marT="9144" marB="9144" anchor="ctr">
                    <a:lnL>
                      <a:noFill/>
                    </a:lnL>
                    <a:lnR>
                      <a:noFill/>
                    </a:lnR>
                    <a:lnT w="9525" cap="flat" cmpd="sng" algn="ctr">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F4E50"/>
                    </a:solidFill>
                  </a:tcPr>
                </a:tc>
                <a:tc rowSpan="2">
                  <a:txBody>
                    <a:bodyPr/>
                    <a:lstStyle/>
                    <a:p>
                      <a:pPr marL="0" marR="0" lvl="0" indent="0" algn="ctr" defTabSz="972556" rtl="0" eaLnBrk="1" fontAlgn="auto" latinLnBrk="0" hangingPunct="1">
                        <a:lnSpc>
                          <a:spcPct val="100000"/>
                        </a:lnSpc>
                        <a:spcBef>
                          <a:spcPts val="300"/>
                        </a:spcBef>
                        <a:spcAft>
                          <a:spcPts val="300"/>
                        </a:spcAft>
                        <a:buClrTx/>
                        <a:buSzTx/>
                        <a:buFontTx/>
                        <a:buNone/>
                        <a:tabLst/>
                        <a:defRPr/>
                      </a:pPr>
                      <a:r>
                        <a:rPr kumimoji="0" lang="en-US" sz="800" b="1" i="0" u="none" strike="noStrike" cap="none" normalizeH="0" baseline="0" dirty="0">
                          <a:ln>
                            <a:noFill/>
                          </a:ln>
                          <a:solidFill>
                            <a:schemeClr val="bg1"/>
                          </a:solidFill>
                          <a:effectLst/>
                          <a:latin typeface="Arial Narrow" pitchFamily="34" charset="0"/>
                          <a:cs typeface="Arial" charset="0"/>
                        </a:rPr>
                        <a:t>Expense </a:t>
                      </a:r>
                      <a:br>
                        <a:rPr kumimoji="0" lang="en-US" sz="800" b="1" i="0" u="none" strike="noStrike" cap="none" normalizeH="0" baseline="0" dirty="0">
                          <a:ln>
                            <a:noFill/>
                          </a:ln>
                          <a:solidFill>
                            <a:schemeClr val="bg1"/>
                          </a:solidFill>
                          <a:effectLst/>
                          <a:latin typeface="Arial Narrow" pitchFamily="34" charset="0"/>
                          <a:cs typeface="Arial" charset="0"/>
                        </a:rPr>
                      </a:br>
                      <a:r>
                        <a:rPr kumimoji="0" lang="en-US" sz="800" b="1" i="0" u="none" strike="noStrike" cap="none" normalizeH="0" baseline="0" dirty="0">
                          <a:ln>
                            <a:noFill/>
                          </a:ln>
                          <a:solidFill>
                            <a:schemeClr val="bg1"/>
                          </a:solidFill>
                          <a:effectLst/>
                          <a:latin typeface="Arial Narrow" pitchFamily="34" charset="0"/>
                          <a:cs typeface="Arial" charset="0"/>
                        </a:rPr>
                        <a:t>Ratio</a:t>
                      </a:r>
                    </a:p>
                  </a:txBody>
                  <a:tcPr marL="9144" marR="9144" marT="9144" marB="9144" anchor="ctr">
                    <a:lnL>
                      <a:noFill/>
                    </a:lnL>
                    <a:lnR>
                      <a:noFill/>
                    </a:lnR>
                    <a:lnT w="9525" cap="flat" cmpd="sng" algn="ctr">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F4E50"/>
                    </a:solidFill>
                  </a:tcPr>
                </a:tc>
                <a:tc gridSpan="2">
                  <a:txBody>
                    <a:bodyPr/>
                    <a:lstStyle/>
                    <a:p>
                      <a:pPr algn="ctr">
                        <a:spcBef>
                          <a:spcPts val="300"/>
                        </a:spcBef>
                        <a:spcAft>
                          <a:spcPts val="300"/>
                        </a:spcAft>
                      </a:pPr>
                      <a:r>
                        <a:rPr kumimoji="0" lang="en-US" sz="800" b="1" i="0" u="none" strike="noStrike" cap="none" normalizeH="0" baseline="0" dirty="0">
                          <a:ln>
                            <a:noFill/>
                          </a:ln>
                          <a:solidFill>
                            <a:schemeClr val="bg1"/>
                          </a:solidFill>
                          <a:effectLst/>
                          <a:latin typeface="Arial Narrow" pitchFamily="34" charset="0"/>
                          <a:cs typeface="Arial" charset="0"/>
                        </a:rPr>
                        <a:t>1 Year Returns</a:t>
                      </a:r>
                      <a:endParaRPr lang="en-GB" sz="800" dirty="0">
                        <a:solidFill>
                          <a:schemeClr val="bg1"/>
                        </a:solidFill>
                        <a:latin typeface="Arial Narrow" pitchFamily="34" charset="0"/>
                      </a:endParaRPr>
                    </a:p>
                  </a:txBody>
                  <a:tcPr marL="9144" marR="9144" marT="9144" marB="9144" anchor="ctr">
                    <a:lnL>
                      <a:noFill/>
                    </a:lnL>
                    <a:lnR>
                      <a:noFill/>
                    </a:lnR>
                    <a:lnT w="9525" cap="flat" cmpd="sng" algn="ctr">
                      <a:noFill/>
                      <a:prstDash val="soli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F4E50"/>
                    </a:solidFill>
                  </a:tcPr>
                </a:tc>
                <a:tc hMerge="1">
                  <a:txBody>
                    <a:bodyPr/>
                    <a:lstStyle/>
                    <a:p>
                      <a:endParaRPr lang="en-GB"/>
                    </a:p>
                  </a:txBody>
                  <a:tcPr/>
                </a:tc>
                <a:tc gridSpan="2">
                  <a:txBody>
                    <a:bodyPr/>
                    <a:lstStyle/>
                    <a:p>
                      <a:pPr algn="ctr">
                        <a:spcBef>
                          <a:spcPts val="300"/>
                        </a:spcBef>
                        <a:spcAft>
                          <a:spcPts val="300"/>
                        </a:spcAft>
                      </a:pPr>
                      <a:r>
                        <a:rPr lang="en-US" sz="800" dirty="0">
                          <a:solidFill>
                            <a:schemeClr val="bg1"/>
                          </a:solidFill>
                          <a:latin typeface="Arial Narrow" pitchFamily="34" charset="0"/>
                        </a:rPr>
                        <a:t>5 Year</a:t>
                      </a:r>
                      <a:r>
                        <a:rPr lang="en-US" sz="800" baseline="0" dirty="0">
                          <a:solidFill>
                            <a:schemeClr val="bg1"/>
                          </a:solidFill>
                          <a:latin typeface="Arial Narrow" pitchFamily="34" charset="0"/>
                        </a:rPr>
                        <a:t> </a:t>
                      </a:r>
                      <a:r>
                        <a:rPr lang="en-US" sz="800" dirty="0">
                          <a:solidFill>
                            <a:schemeClr val="bg1"/>
                          </a:solidFill>
                          <a:latin typeface="Arial Narrow" pitchFamily="34" charset="0"/>
                        </a:rPr>
                        <a:t>Returns</a:t>
                      </a:r>
                      <a:endParaRPr lang="en-GB" sz="800" dirty="0">
                        <a:solidFill>
                          <a:schemeClr val="bg1"/>
                        </a:solidFill>
                        <a:latin typeface="Arial Narrow" pitchFamily="34" charset="0"/>
                      </a:endParaRPr>
                    </a:p>
                  </a:txBody>
                  <a:tcPr marL="9144" marR="9144" marT="9144" marB="9144" anchor="ctr">
                    <a:lnL>
                      <a:noFill/>
                    </a:lnL>
                    <a:lnR>
                      <a:noFill/>
                    </a:lnR>
                    <a:lnT w="9525" cap="flat" cmpd="sng" algn="ctr">
                      <a:noFill/>
                      <a:prstDash val="soli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F4E50"/>
                    </a:solidFill>
                  </a:tcPr>
                </a:tc>
                <a:tc hMerge="1">
                  <a:txBody>
                    <a:bodyPr/>
                    <a:lstStyle/>
                    <a:p>
                      <a:endParaRPr lang="en-GB"/>
                    </a:p>
                  </a:txBody>
                  <a:tcPr/>
                </a:tc>
                <a:tc gridSpan="2">
                  <a:txBody>
                    <a:bodyPr/>
                    <a:lstStyle/>
                    <a:p>
                      <a:pPr algn="ctr">
                        <a:spcBef>
                          <a:spcPts val="300"/>
                        </a:spcBef>
                        <a:spcAft>
                          <a:spcPts val="300"/>
                        </a:spcAft>
                      </a:pPr>
                      <a:r>
                        <a:rPr lang="en-US" sz="800" dirty="0">
                          <a:solidFill>
                            <a:schemeClr val="bg1"/>
                          </a:solidFill>
                          <a:latin typeface="Arial Narrow" pitchFamily="34" charset="0"/>
                        </a:rPr>
                        <a:t>10 Year</a:t>
                      </a:r>
                      <a:r>
                        <a:rPr lang="en-US" sz="800" baseline="0" dirty="0">
                          <a:solidFill>
                            <a:schemeClr val="bg1"/>
                          </a:solidFill>
                          <a:latin typeface="Arial Narrow" pitchFamily="34" charset="0"/>
                        </a:rPr>
                        <a:t> </a:t>
                      </a:r>
                      <a:r>
                        <a:rPr lang="en-US" sz="800" dirty="0">
                          <a:solidFill>
                            <a:schemeClr val="bg1"/>
                          </a:solidFill>
                          <a:latin typeface="Arial Narrow" pitchFamily="34" charset="0"/>
                        </a:rPr>
                        <a:t>Returns</a:t>
                      </a:r>
                      <a:endParaRPr lang="en-GB" sz="800" dirty="0">
                        <a:solidFill>
                          <a:schemeClr val="bg1"/>
                        </a:solidFill>
                        <a:latin typeface="Arial Narrow" pitchFamily="34" charset="0"/>
                      </a:endParaRPr>
                    </a:p>
                  </a:txBody>
                  <a:tcPr marL="9144" marR="9144" marT="9144" marB="9144" anchor="ctr">
                    <a:lnL>
                      <a:noFill/>
                    </a:lnL>
                    <a:lnR>
                      <a:noFill/>
                    </a:lnR>
                    <a:lnT w="9525" cap="flat" cmpd="sng" algn="ctr">
                      <a:noFill/>
                      <a:prstDash val="soli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F4E50"/>
                    </a:solidFill>
                  </a:tcPr>
                </a:tc>
                <a:tc hMerge="1">
                  <a:txBody>
                    <a:bodyPr/>
                    <a:lstStyle/>
                    <a:p>
                      <a:endParaRPr lang="en-GB"/>
                    </a:p>
                  </a:txBody>
                  <a:tcPr/>
                </a:tc>
                <a:tc gridSpan="2">
                  <a:txBody>
                    <a:bodyPr/>
                    <a:lstStyle/>
                    <a:p>
                      <a:pPr algn="ctr">
                        <a:spcBef>
                          <a:spcPts val="300"/>
                        </a:spcBef>
                        <a:spcAft>
                          <a:spcPts val="300"/>
                        </a:spcAft>
                      </a:pPr>
                      <a:r>
                        <a:rPr lang="en-US" sz="800" dirty="0">
                          <a:solidFill>
                            <a:schemeClr val="bg1"/>
                          </a:solidFill>
                          <a:latin typeface="Arial Narrow" pitchFamily="34" charset="0"/>
                        </a:rPr>
                        <a:t>Since</a:t>
                      </a:r>
                      <a:r>
                        <a:rPr lang="en-US" sz="800" baseline="0" dirty="0">
                          <a:solidFill>
                            <a:schemeClr val="bg1"/>
                          </a:solidFill>
                          <a:latin typeface="Arial Narrow" pitchFamily="34" charset="0"/>
                        </a:rPr>
                        <a:t> </a:t>
                      </a:r>
                      <a:r>
                        <a:rPr lang="en-US" sz="800" dirty="0">
                          <a:solidFill>
                            <a:schemeClr val="bg1"/>
                          </a:solidFill>
                          <a:latin typeface="Arial Narrow" pitchFamily="34" charset="0"/>
                        </a:rPr>
                        <a:t>Inception</a:t>
                      </a:r>
                      <a:endParaRPr lang="en-GB" sz="800" dirty="0">
                        <a:solidFill>
                          <a:schemeClr val="bg1"/>
                        </a:solidFill>
                        <a:latin typeface="Arial Narrow" pitchFamily="34" charset="0"/>
                      </a:endParaRPr>
                    </a:p>
                  </a:txBody>
                  <a:tcPr marL="9144" marR="9144" marT="9144" marB="9144" anchor="ctr">
                    <a:lnL>
                      <a:noFill/>
                    </a:lnL>
                    <a:lnR>
                      <a:noFill/>
                    </a:lnR>
                    <a:lnT w="9525" cap="flat" cmpd="sng" algn="ctr">
                      <a:noFill/>
                      <a:prstDash val="soli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F4E50"/>
                    </a:solidFill>
                  </a:tcPr>
                </a:tc>
                <a:tc hMerge="1">
                  <a:txBody>
                    <a:bodyPr/>
                    <a:lstStyle/>
                    <a:p>
                      <a:endParaRPr lang="en-GB"/>
                    </a:p>
                  </a:txBody>
                  <a:tcPr/>
                </a:tc>
                <a:extLst>
                  <a:ext uri="{0D108BD9-81ED-4DB2-BD59-A6C34878D82A}">
                    <a16:rowId xmlns:a16="http://schemas.microsoft.com/office/drawing/2014/main" val="10000"/>
                  </a:ext>
                </a:extLst>
              </a:tr>
              <a:tr h="25386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Bef>
                          <a:spcPts val="300"/>
                        </a:spcBef>
                        <a:spcAft>
                          <a:spcPts val="300"/>
                        </a:spcAft>
                      </a:pPr>
                      <a:r>
                        <a:rPr lang="en-US" sz="800" b="1" dirty="0">
                          <a:solidFill>
                            <a:schemeClr val="bg1"/>
                          </a:solidFill>
                          <a:latin typeface="Arial Narrow" pitchFamily="34" charset="0"/>
                        </a:rPr>
                        <a:t>NAV</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F4E50"/>
                    </a:solidFill>
                  </a:tcPr>
                </a:tc>
                <a:tc>
                  <a:txBody>
                    <a:bodyPr/>
                    <a:lstStyle/>
                    <a:p>
                      <a:pPr algn="ctr">
                        <a:spcBef>
                          <a:spcPts val="300"/>
                        </a:spcBef>
                        <a:spcAft>
                          <a:spcPts val="300"/>
                        </a:spcAft>
                      </a:pPr>
                      <a:r>
                        <a:rPr lang="en-US" sz="800" b="1" dirty="0">
                          <a:solidFill>
                            <a:schemeClr val="bg1"/>
                          </a:solidFill>
                          <a:latin typeface="Arial Narrow" pitchFamily="34" charset="0"/>
                        </a:rPr>
                        <a:t>Market</a:t>
                      </a:r>
                      <a:r>
                        <a:rPr lang="en-US" sz="800" b="1" baseline="0" dirty="0">
                          <a:solidFill>
                            <a:schemeClr val="bg1"/>
                          </a:solidFill>
                          <a:latin typeface="Arial Narrow" pitchFamily="34" charset="0"/>
                        </a:rPr>
                        <a:t> </a:t>
                      </a:r>
                      <a:br>
                        <a:rPr lang="en-US" sz="800" b="1" baseline="0" dirty="0">
                          <a:solidFill>
                            <a:schemeClr val="bg1"/>
                          </a:solidFill>
                          <a:latin typeface="Arial Narrow" pitchFamily="34" charset="0"/>
                        </a:rPr>
                      </a:br>
                      <a:r>
                        <a:rPr lang="en-US" sz="800" b="1" baseline="0" dirty="0">
                          <a:solidFill>
                            <a:schemeClr val="bg1"/>
                          </a:solidFill>
                          <a:latin typeface="Arial Narrow" pitchFamily="34" charset="0"/>
                        </a:rPr>
                        <a:t>Price</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F4E50"/>
                    </a:solidFill>
                  </a:tcPr>
                </a:tc>
                <a:tc>
                  <a:txBody>
                    <a:bodyPr/>
                    <a:lstStyle/>
                    <a:p>
                      <a:pPr algn="ctr">
                        <a:spcBef>
                          <a:spcPts val="300"/>
                        </a:spcBef>
                        <a:spcAft>
                          <a:spcPts val="300"/>
                        </a:spcAft>
                      </a:pPr>
                      <a:r>
                        <a:rPr lang="en-US" sz="800" b="1" dirty="0">
                          <a:solidFill>
                            <a:schemeClr val="bg1"/>
                          </a:solidFill>
                          <a:latin typeface="Arial Narrow" pitchFamily="34" charset="0"/>
                        </a:rPr>
                        <a:t>NAV </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F4E50"/>
                    </a:solidFill>
                  </a:tcPr>
                </a:tc>
                <a:tc>
                  <a:txBody>
                    <a:bodyPr/>
                    <a:lstStyle/>
                    <a:p>
                      <a:pPr algn="ctr">
                        <a:spcBef>
                          <a:spcPts val="300"/>
                        </a:spcBef>
                        <a:spcAft>
                          <a:spcPts val="300"/>
                        </a:spcAft>
                      </a:pPr>
                      <a:r>
                        <a:rPr lang="en-US" sz="800" b="1" dirty="0">
                          <a:solidFill>
                            <a:schemeClr val="bg1"/>
                          </a:solidFill>
                          <a:latin typeface="Arial Narrow" pitchFamily="34" charset="0"/>
                        </a:rPr>
                        <a:t>Market</a:t>
                      </a:r>
                      <a:r>
                        <a:rPr lang="en-US" sz="800" b="1" baseline="0" dirty="0">
                          <a:solidFill>
                            <a:schemeClr val="bg1"/>
                          </a:solidFill>
                          <a:latin typeface="Arial Narrow" pitchFamily="34" charset="0"/>
                        </a:rPr>
                        <a:t> </a:t>
                      </a:r>
                      <a:br>
                        <a:rPr lang="en-US" sz="800" b="1" baseline="0" dirty="0">
                          <a:solidFill>
                            <a:schemeClr val="bg1"/>
                          </a:solidFill>
                          <a:latin typeface="Arial Narrow" pitchFamily="34" charset="0"/>
                        </a:rPr>
                      </a:br>
                      <a:r>
                        <a:rPr lang="en-US" sz="800" b="1" baseline="0" dirty="0">
                          <a:solidFill>
                            <a:schemeClr val="bg1"/>
                          </a:solidFill>
                          <a:latin typeface="Arial Narrow" pitchFamily="34" charset="0"/>
                        </a:rPr>
                        <a:t>Price</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F4E50"/>
                    </a:solidFill>
                  </a:tcPr>
                </a:tc>
                <a:tc>
                  <a:txBody>
                    <a:bodyPr/>
                    <a:lstStyle/>
                    <a:p>
                      <a:pPr algn="ctr">
                        <a:spcBef>
                          <a:spcPts val="300"/>
                        </a:spcBef>
                        <a:spcAft>
                          <a:spcPts val="300"/>
                        </a:spcAft>
                      </a:pPr>
                      <a:r>
                        <a:rPr lang="en-US" sz="800" b="1" dirty="0">
                          <a:solidFill>
                            <a:schemeClr val="bg1"/>
                          </a:solidFill>
                          <a:latin typeface="Arial Narrow" pitchFamily="34" charset="0"/>
                        </a:rPr>
                        <a:t>NAV</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F4E50"/>
                    </a:solidFill>
                  </a:tcPr>
                </a:tc>
                <a:tc>
                  <a:txBody>
                    <a:bodyPr/>
                    <a:lstStyle/>
                    <a:p>
                      <a:pPr algn="ctr">
                        <a:spcBef>
                          <a:spcPts val="300"/>
                        </a:spcBef>
                        <a:spcAft>
                          <a:spcPts val="300"/>
                        </a:spcAft>
                      </a:pPr>
                      <a:r>
                        <a:rPr lang="en-US" sz="800" b="1" dirty="0">
                          <a:solidFill>
                            <a:schemeClr val="bg1"/>
                          </a:solidFill>
                          <a:latin typeface="Arial Narrow" pitchFamily="34" charset="0"/>
                        </a:rPr>
                        <a:t>Market</a:t>
                      </a:r>
                      <a:br>
                        <a:rPr lang="en-US" sz="800" b="1" dirty="0">
                          <a:solidFill>
                            <a:schemeClr val="bg1"/>
                          </a:solidFill>
                          <a:latin typeface="Arial Narrow" pitchFamily="34" charset="0"/>
                        </a:rPr>
                      </a:br>
                      <a:r>
                        <a:rPr lang="en-US" sz="800" b="1" dirty="0">
                          <a:solidFill>
                            <a:schemeClr val="bg1"/>
                          </a:solidFill>
                          <a:latin typeface="Arial Narrow" pitchFamily="34" charset="0"/>
                        </a:rPr>
                        <a:t>Price</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F4E50"/>
                    </a:solidFill>
                  </a:tcPr>
                </a:tc>
                <a:tc>
                  <a:txBody>
                    <a:bodyPr/>
                    <a:lstStyle/>
                    <a:p>
                      <a:pPr algn="ctr">
                        <a:spcBef>
                          <a:spcPts val="300"/>
                        </a:spcBef>
                        <a:spcAft>
                          <a:spcPts val="300"/>
                        </a:spcAft>
                      </a:pPr>
                      <a:r>
                        <a:rPr lang="en-US" sz="800" b="1" dirty="0">
                          <a:solidFill>
                            <a:schemeClr val="bg1"/>
                          </a:solidFill>
                          <a:latin typeface="Arial Narrow" pitchFamily="34" charset="0"/>
                        </a:rPr>
                        <a:t>NAV</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F4E50"/>
                    </a:solidFill>
                  </a:tcPr>
                </a:tc>
                <a:tc>
                  <a:txBody>
                    <a:bodyPr/>
                    <a:lstStyle/>
                    <a:p>
                      <a:pPr algn="ctr">
                        <a:spcBef>
                          <a:spcPts val="300"/>
                        </a:spcBef>
                        <a:spcAft>
                          <a:spcPts val="300"/>
                        </a:spcAft>
                      </a:pPr>
                      <a:r>
                        <a:rPr lang="en-US" sz="800" b="1" dirty="0">
                          <a:solidFill>
                            <a:schemeClr val="bg1"/>
                          </a:solidFill>
                          <a:latin typeface="Arial Narrow" pitchFamily="34" charset="0"/>
                        </a:rPr>
                        <a:t>Market </a:t>
                      </a:r>
                      <a:br>
                        <a:rPr lang="en-US" sz="800" b="1" dirty="0">
                          <a:solidFill>
                            <a:schemeClr val="bg1"/>
                          </a:solidFill>
                          <a:latin typeface="Arial Narrow" pitchFamily="34" charset="0"/>
                        </a:rPr>
                      </a:br>
                      <a:r>
                        <a:rPr lang="en-US" sz="800" b="1" dirty="0">
                          <a:solidFill>
                            <a:schemeClr val="bg1"/>
                          </a:solidFill>
                          <a:latin typeface="Arial Narrow" pitchFamily="34" charset="0"/>
                        </a:rPr>
                        <a:t>Price</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F4E50"/>
                    </a:solidFill>
                  </a:tcPr>
                </a:tc>
                <a:extLst>
                  <a:ext uri="{0D108BD9-81ED-4DB2-BD59-A6C34878D82A}">
                    <a16:rowId xmlns:a16="http://schemas.microsoft.com/office/drawing/2014/main" val="10001"/>
                  </a:ext>
                </a:extLst>
              </a:tr>
              <a:tr h="144703">
                <a:tc>
                  <a:txBody>
                    <a:bodyPr/>
                    <a:lstStyle/>
                    <a:p>
                      <a:pPr algn="l" fontAlgn="ctr"/>
                      <a:r>
                        <a:rPr lang="en-US" sz="800" b="0" i="0" u="none" strike="noStrike" dirty="0">
                          <a:solidFill>
                            <a:srgbClr val="4F4E50"/>
                          </a:solidFill>
                          <a:effectLst/>
                          <a:latin typeface="Arial Narrow" panose="020B0606020202030204" pitchFamily="34" charset="0"/>
                        </a:rPr>
                        <a:t>AGG</a:t>
                      </a:r>
                    </a:p>
                  </a:txBody>
                  <a:tcPr marL="0" marR="0" marT="0" marB="0" anchor="ctr">
                    <a:lnL w="9525" cap="flat" cmpd="sng" algn="ctr">
                      <a:noFill/>
                      <a:prstDash val="soli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iShares Core U.S. Aggregate Bond ETF</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09/22/2003</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0.06% </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3.53% </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3.55% </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2.05% </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2.06% </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3.90% </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3.89% </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4.02% </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4.02% </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4703">
                <a:tc>
                  <a:txBody>
                    <a:bodyPr/>
                    <a:lstStyle/>
                    <a:p>
                      <a:pPr algn="l" fontAlgn="ctr"/>
                      <a:r>
                        <a:rPr lang="en-US" sz="800" b="0" i="0" u="none" strike="noStrike">
                          <a:solidFill>
                            <a:srgbClr val="4F4E50"/>
                          </a:solidFill>
                          <a:effectLst/>
                          <a:latin typeface="Arial Narrow" panose="020B0606020202030204" pitchFamily="34" charset="0"/>
                        </a:rPr>
                        <a:t>CIU</a:t>
                      </a:r>
                    </a:p>
                  </a:txBody>
                  <a:tcPr marL="9525" marR="9525" marT="9525" marB="0" anchor="ctr">
                    <a:lnL w="9525" cap="flat" cmpd="sng" algn="ctr">
                      <a:noFill/>
                      <a:prstDash val="solid"/>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Intermediate Credit Bond ETF</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01/05/2007</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0.20% </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3.49% </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3.51% </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2.19% </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2.17% </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4.31% </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4.21% </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4.38% </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4.36% </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4934">
                <a:tc>
                  <a:txBody>
                    <a:bodyPr/>
                    <a:lstStyle/>
                    <a:p>
                      <a:pPr algn="l" fontAlgn="ctr"/>
                      <a:r>
                        <a:rPr lang="en-US" sz="800" b="0" i="0" u="none" strike="noStrike" dirty="0">
                          <a:solidFill>
                            <a:srgbClr val="4F4E50"/>
                          </a:solidFill>
                          <a:effectLst/>
                          <a:latin typeface="Arial Narrow" panose="020B0606020202030204" pitchFamily="34" charset="0"/>
                        </a:rPr>
                        <a:t>CLY</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10+ Year Credit Bond ETF</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12/08/2009</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0.20%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12.07%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12.15%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4.73%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4.60%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7.57%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7.55%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27303">
                <a:tc>
                  <a:txBody>
                    <a:bodyPr/>
                    <a:lstStyle/>
                    <a:p>
                      <a:pPr algn="l" fontAlgn="ctr"/>
                      <a:r>
                        <a:rPr lang="en-US" sz="800" b="0" i="0" u="none" strike="noStrike" dirty="0">
                          <a:solidFill>
                            <a:srgbClr val="4F4E50"/>
                          </a:solidFill>
                          <a:effectLst/>
                          <a:latin typeface="Arial Narrow" panose="020B0606020202030204" pitchFamily="34" charset="0"/>
                        </a:rPr>
                        <a:t>CRED</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U.S. Credit Bond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01/05/2007</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5.99%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5.88%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3.02%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3.05%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5.19%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5.11%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5.11%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5.09%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7303">
                <a:tc>
                  <a:txBody>
                    <a:bodyPr/>
                    <a:lstStyle/>
                    <a:p>
                      <a:pPr algn="l" fontAlgn="ctr"/>
                      <a:r>
                        <a:rPr lang="en-US" sz="800" b="0" i="0" u="none" strike="noStrike" dirty="0">
                          <a:solidFill>
                            <a:srgbClr val="4F4E50"/>
                          </a:solidFill>
                          <a:effectLst/>
                          <a:latin typeface="Arial Narrow" panose="020B0606020202030204" pitchFamily="34" charset="0"/>
                        </a:rPr>
                        <a:t>CSJ</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1-3 Year Credit Bond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01/05/2007</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0.20%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1.41%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1.29%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1.13%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1.11%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2.42%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2.38%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2.69%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2.68%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27303">
                <a:tc>
                  <a:txBody>
                    <a:bodyPr/>
                    <a:lstStyle/>
                    <a:p>
                      <a:pPr algn="l" fontAlgn="ctr"/>
                      <a:r>
                        <a:rPr lang="en-US" sz="800" b="0" i="0" u="none" strike="noStrike" dirty="0">
                          <a:solidFill>
                            <a:srgbClr val="4F4E50"/>
                          </a:solidFill>
                          <a:effectLst/>
                          <a:latin typeface="Arial Narrow" panose="020B0606020202030204" pitchFamily="34" charset="0"/>
                        </a:rPr>
                        <a:t>DSI</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MSCI KLD 400 Social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11/14/2006</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0.50%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20.96%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20.92%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15.30%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15.29%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8.17%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8.13%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7.75%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7.76%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27303">
                <a:tc>
                  <a:txBody>
                    <a:bodyPr/>
                    <a:lstStyle/>
                    <a:p>
                      <a:pPr algn="l" fontAlgn="ctr"/>
                      <a:r>
                        <a:rPr lang="en-US" sz="800" b="0" i="0" u="none" strike="noStrike" dirty="0">
                          <a:solidFill>
                            <a:srgbClr val="4F4E50"/>
                          </a:solidFill>
                          <a:effectLst/>
                          <a:latin typeface="Arial Narrow" panose="020B0606020202030204" pitchFamily="34" charset="0"/>
                        </a:rPr>
                        <a:t>ESGD</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MSCI EAFE ESG Optimized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06/28/2016</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0.20%</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25.21%</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25.33%</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23.31%</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23.25%</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27303">
                <a:tc>
                  <a:txBody>
                    <a:bodyPr/>
                    <a:lstStyle/>
                    <a:p>
                      <a:pPr algn="l" fontAlgn="ctr"/>
                      <a:r>
                        <a:rPr lang="en-US" sz="800" b="0" i="0" u="none" strike="noStrike">
                          <a:solidFill>
                            <a:srgbClr val="4F4E50"/>
                          </a:solidFill>
                          <a:effectLst/>
                          <a:latin typeface="Arial Narrow" panose="020B0606020202030204" pitchFamily="34" charset="0"/>
                        </a:rPr>
                        <a:t>ESGE</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t-BR" sz="800" b="0" i="0" u="none" strike="noStrike">
                          <a:solidFill>
                            <a:srgbClr val="4F4E50"/>
                          </a:solidFill>
                          <a:effectLst/>
                          <a:latin typeface="Arial Narrow" panose="020B0606020202030204" pitchFamily="34" charset="0"/>
                        </a:rPr>
                        <a:t>iShares MSCI EM ESG Optimized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06/28/2016</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0.25%</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37.89%</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37.27%</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30.44%</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30.74%</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7303">
                <a:tc>
                  <a:txBody>
                    <a:bodyPr/>
                    <a:lstStyle/>
                    <a:p>
                      <a:pPr algn="l" fontAlgn="ctr"/>
                      <a:r>
                        <a:rPr lang="en-US" sz="800" b="0" i="0" u="none" strike="noStrike">
                          <a:solidFill>
                            <a:srgbClr val="4F4E50"/>
                          </a:solidFill>
                          <a:effectLst/>
                          <a:latin typeface="Arial Narrow" panose="020B0606020202030204" pitchFamily="34" charset="0"/>
                        </a:rPr>
                        <a:t>EMB</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J.P. Morgan USD Emerging Markets Bond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12/17/2007</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0.39%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9.98%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10.26%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3.60%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3.55%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6.53%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6.50%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6.57%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6.59%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24934">
                <a:tc>
                  <a:txBody>
                    <a:bodyPr/>
                    <a:lstStyle/>
                    <a:p>
                      <a:pPr algn="l" fontAlgn="ctr"/>
                      <a:r>
                        <a:rPr lang="en-US" sz="800" b="0" i="0" u="none" strike="noStrike" dirty="0">
                          <a:solidFill>
                            <a:srgbClr val="4F4E50"/>
                          </a:solidFill>
                          <a:effectLst/>
                          <a:latin typeface="Arial Narrow" panose="020B0606020202030204" pitchFamily="34" charset="0"/>
                        </a:rPr>
                        <a:t>EMHY</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Emerging Markets High Yield Bond ETF</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04/03/2012</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0.50%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9.01%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9.27%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4.19%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4.07%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6.09%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6.17%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4934">
                <a:tc>
                  <a:txBody>
                    <a:bodyPr/>
                    <a:lstStyle/>
                    <a:p>
                      <a:pPr algn="l" fontAlgn="ctr"/>
                      <a:r>
                        <a:rPr lang="en-US" sz="800" b="0" i="0" u="none" strike="noStrike" dirty="0">
                          <a:solidFill>
                            <a:srgbClr val="4F4E50"/>
                          </a:solidFill>
                          <a:effectLst/>
                          <a:latin typeface="Arial Narrow" panose="020B0606020202030204" pitchFamily="34" charset="0"/>
                        </a:rPr>
                        <a:t>FLOT</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Floating Rate Bond ETF</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06/14/2011</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0.20%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1.83%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1.67%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0.98%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0.87%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1.06%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1.06%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7303">
                <a:tc>
                  <a:txBody>
                    <a:bodyPr/>
                    <a:lstStyle/>
                    <a:p>
                      <a:pPr algn="l" fontAlgn="ctr"/>
                      <a:r>
                        <a:rPr lang="en-US" sz="800" b="0" i="0" u="none" strike="noStrike">
                          <a:solidFill>
                            <a:srgbClr val="4F4E50"/>
                          </a:solidFill>
                          <a:effectLst/>
                          <a:latin typeface="Arial Narrow" panose="020B0606020202030204" pitchFamily="34" charset="0"/>
                        </a:rPr>
                        <a:t>GOVT</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U.S. Treasury Bond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02/14/2012</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2.19%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2.31%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1.17%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1.20%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1.34%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1.34%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27303">
                <a:tc>
                  <a:txBody>
                    <a:bodyPr/>
                    <a:lstStyle/>
                    <a:p>
                      <a:pPr algn="l" fontAlgn="ctr"/>
                      <a:r>
                        <a:rPr lang="en-US" sz="800" b="0" i="0" u="none" strike="noStrike">
                          <a:solidFill>
                            <a:srgbClr val="4F4E50"/>
                          </a:solidFill>
                          <a:effectLst/>
                          <a:latin typeface="Arial Narrow" panose="020B0606020202030204" pitchFamily="34" charset="0"/>
                        </a:rPr>
                        <a:t>HEFA</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Currency Hedged MSCI EAFE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01/31/2014</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0.70%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16.69%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17.04%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9.35%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9.44%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27303">
                <a:tc>
                  <a:txBody>
                    <a:bodyPr/>
                    <a:lstStyle/>
                    <a:p>
                      <a:pPr algn="l" fontAlgn="ctr"/>
                      <a:r>
                        <a:rPr lang="en-US" sz="800" b="0" i="0" u="none" strike="noStrike">
                          <a:solidFill>
                            <a:srgbClr val="4F4E50"/>
                          </a:solidFill>
                          <a:effectLst/>
                          <a:latin typeface="Arial Narrow" panose="020B0606020202030204" pitchFamily="34" charset="0"/>
                        </a:rPr>
                        <a:t>HYG</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iBoxx $ High Yield Corporate Bond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04/04/2007</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0.49%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6.09%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6.03%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4.28%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4.24%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5.96%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5.76%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5.61%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5.57%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27303">
                <a:tc>
                  <a:txBody>
                    <a:bodyPr/>
                    <a:lstStyle/>
                    <a:p>
                      <a:pPr algn="l" fontAlgn="ctr"/>
                      <a:r>
                        <a:rPr lang="en-US" sz="800" b="0" i="0" u="none" strike="noStrike" dirty="0">
                          <a:solidFill>
                            <a:srgbClr val="4F4E50"/>
                          </a:solidFill>
                          <a:effectLst/>
                          <a:latin typeface="Arial Narrow" panose="020B0606020202030204" pitchFamily="34" charset="0"/>
                        </a:rPr>
                        <a:t>IEF</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7-10 Year Treasury Bond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07/22/2002</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2.47%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2.57%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1.45%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4.54%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4.53%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4.78%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4.78%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24934">
                <a:tc>
                  <a:txBody>
                    <a:bodyPr/>
                    <a:lstStyle/>
                    <a:p>
                      <a:pPr algn="l" fontAlgn="ctr"/>
                      <a:r>
                        <a:rPr lang="en-US" sz="800" b="0" i="0" u="none" strike="noStrike" dirty="0">
                          <a:solidFill>
                            <a:srgbClr val="4F4E50"/>
                          </a:solidFill>
                          <a:effectLst/>
                          <a:latin typeface="Arial Narrow" panose="020B0606020202030204" pitchFamily="34" charset="0"/>
                        </a:rPr>
                        <a:t>IEI</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3-7 Year Treasury Bond ETF</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01/05/2007</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0.15%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1.19%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1.24%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1.04%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1.08%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3.23%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3.22%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3.80%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3.81%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27303">
                <a:tc>
                  <a:txBody>
                    <a:bodyPr/>
                    <a:lstStyle/>
                    <a:p>
                      <a:pPr algn="l" fontAlgn="ctr"/>
                      <a:r>
                        <a:rPr lang="en-US" sz="800" b="0" i="0" u="none" strike="noStrike">
                          <a:solidFill>
                            <a:srgbClr val="4F4E50"/>
                          </a:solidFill>
                          <a:effectLst/>
                          <a:latin typeface="Arial Narrow" panose="020B0606020202030204" pitchFamily="34" charset="0"/>
                        </a:rPr>
                        <a:t>IEFA</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Core MSCI EAFE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10/18/2012</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0.08%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26.42%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27.05%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8.69%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8.26%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8.95%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8.97%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27303">
                <a:tc>
                  <a:txBody>
                    <a:bodyPr/>
                    <a:lstStyle/>
                    <a:p>
                      <a:pPr algn="l" fontAlgn="ctr"/>
                      <a:r>
                        <a:rPr lang="en-US" sz="800" b="0" i="0" u="none" strike="noStrike">
                          <a:solidFill>
                            <a:srgbClr val="4F4E50"/>
                          </a:solidFill>
                          <a:effectLst/>
                          <a:latin typeface="Arial Narrow" panose="020B0606020202030204" pitchFamily="34" charset="0"/>
                        </a:rPr>
                        <a:t>IEMG</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Core MSCI Emerging Markets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10/18/2012</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0.14%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36.78%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37.35%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4.43%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4.02%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5.15%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5.16%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27303">
                <a:tc>
                  <a:txBody>
                    <a:bodyPr/>
                    <a:lstStyle/>
                    <a:p>
                      <a:pPr algn="l" fontAlgn="ctr"/>
                      <a:r>
                        <a:rPr lang="en-US" sz="800" b="0" i="0" u="none" strike="noStrike">
                          <a:solidFill>
                            <a:srgbClr val="4F4E50"/>
                          </a:solidFill>
                          <a:effectLst/>
                          <a:latin typeface="Arial Narrow" panose="020B0606020202030204" pitchFamily="34" charset="0"/>
                        </a:rPr>
                        <a:t>IJH</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Core S&amp;P Mid-Cap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05/22/2000</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0.07%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16.19%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16.20%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14.92%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14.92%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9.86%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9.89%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9.71%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9.71%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27303">
                <a:tc>
                  <a:txBody>
                    <a:bodyPr/>
                    <a:lstStyle/>
                    <a:p>
                      <a:pPr algn="l" fontAlgn="ctr"/>
                      <a:r>
                        <a:rPr lang="en-US" sz="800" b="0" i="0" u="none" strike="noStrike">
                          <a:solidFill>
                            <a:srgbClr val="4F4E50"/>
                          </a:solidFill>
                          <a:effectLst/>
                          <a:latin typeface="Arial Narrow" panose="020B0606020202030204" pitchFamily="34" charset="0"/>
                        </a:rPr>
                        <a:t>IJR</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Core S&amp;P Small-Cap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05/22/2000</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0.07%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13.20%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13.11%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15.95%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15.96%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10.37%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10.35%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10.40%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10.40%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24934">
                <a:tc>
                  <a:txBody>
                    <a:bodyPr/>
                    <a:lstStyle/>
                    <a:p>
                      <a:pPr algn="l" fontAlgn="ctr"/>
                      <a:r>
                        <a:rPr lang="en-US" sz="800" b="0" i="0" u="none" strike="noStrike" dirty="0">
                          <a:solidFill>
                            <a:srgbClr val="4F4E50"/>
                          </a:solidFill>
                          <a:effectLst/>
                          <a:latin typeface="Arial Narrow" panose="020B0606020202030204" pitchFamily="34" charset="0"/>
                        </a:rPr>
                        <a:t>ITOT</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iShares Core S&amp;P Total U.S. Stock Market ETF</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01/20/2004</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0.03%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21.23%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21.30%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15.62%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15.64%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8.54%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8.56%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8.58%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8.58%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27303">
                <a:tc>
                  <a:txBody>
                    <a:bodyPr/>
                    <a:lstStyle/>
                    <a:p>
                      <a:pPr algn="l" fontAlgn="ctr"/>
                      <a:r>
                        <a:rPr lang="en-US" sz="800" b="0" i="0" u="none" strike="noStrike">
                          <a:solidFill>
                            <a:srgbClr val="4F4E50"/>
                          </a:solidFill>
                          <a:effectLst/>
                          <a:latin typeface="Arial Narrow" panose="020B0606020202030204" pitchFamily="34" charset="0"/>
                        </a:rPr>
                        <a:t>IVE</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S&amp;P 500 Value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05/22/2000</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0.18%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15.19%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15.24%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14.04%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14.06%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6.65%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6.68%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6.00%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6.01%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27303">
                <a:tc>
                  <a:txBody>
                    <a:bodyPr/>
                    <a:lstStyle/>
                    <a:p>
                      <a:pPr algn="l" fontAlgn="ctr"/>
                      <a:r>
                        <a:rPr lang="en-US" sz="800" b="0" i="0" u="none" strike="noStrike">
                          <a:solidFill>
                            <a:srgbClr val="4F4E50"/>
                          </a:solidFill>
                          <a:effectLst/>
                          <a:latin typeface="Arial Narrow" panose="020B0606020202030204" pitchFamily="34" charset="0"/>
                        </a:rPr>
                        <a:t>IVV</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Core S&amp;P 500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05/15/2000</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0.04%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21.79%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21.79%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15.73%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15.75%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8.45%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8.47%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5.50%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5.50%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27303">
                <a:tc>
                  <a:txBody>
                    <a:bodyPr/>
                    <a:lstStyle/>
                    <a:p>
                      <a:pPr algn="l" fontAlgn="ctr"/>
                      <a:r>
                        <a:rPr lang="en-US" sz="800" b="0" i="0" u="none" strike="noStrike">
                          <a:solidFill>
                            <a:srgbClr val="4F4E50"/>
                          </a:solidFill>
                          <a:effectLst/>
                          <a:latin typeface="Arial Narrow" panose="020B0606020202030204" pitchFamily="34" charset="0"/>
                        </a:rPr>
                        <a:t>IVW</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S&amp;P 500 Growth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05/22/2000</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0.18%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27.20%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27.22%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16.79%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16.80%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9.80%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9.83%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5.01%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5.01%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27303">
                <a:tc>
                  <a:txBody>
                    <a:bodyPr/>
                    <a:lstStyle/>
                    <a:p>
                      <a:pPr algn="l" fontAlgn="ctr"/>
                      <a:r>
                        <a:rPr lang="en-US" sz="800" b="0" i="0" u="none" strike="noStrike" dirty="0">
                          <a:solidFill>
                            <a:srgbClr val="4F4E50"/>
                          </a:solidFill>
                          <a:effectLst/>
                          <a:latin typeface="Arial Narrow" panose="020B0606020202030204" pitchFamily="34" charset="0"/>
                        </a:rPr>
                        <a:t>IXUS</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Core MSCI Total International Stock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10/18/2012</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0.11%</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28.08%</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28.25%</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7.30%</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6.81%</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7.63%</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7.58%</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127303">
                <a:tc>
                  <a:txBody>
                    <a:bodyPr/>
                    <a:lstStyle/>
                    <a:p>
                      <a:pPr algn="l" fontAlgn="ctr"/>
                      <a:r>
                        <a:rPr lang="en-US" sz="800" b="0" i="0" u="none" strike="noStrike">
                          <a:solidFill>
                            <a:srgbClr val="4F4E50"/>
                          </a:solidFill>
                          <a:effectLst/>
                          <a:latin typeface="Arial Narrow" panose="020B0606020202030204" pitchFamily="34" charset="0"/>
                        </a:rPr>
                        <a:t>LQD</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iBoxx $ Investment Grade Corporate Bond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07/22/2002</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7.16%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7.00%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3.53%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3.54%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5.84%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5.78%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5.67%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5.66%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r h="124934">
                <a:tc>
                  <a:txBody>
                    <a:bodyPr/>
                    <a:lstStyle/>
                    <a:p>
                      <a:pPr algn="l" fontAlgn="ctr"/>
                      <a:r>
                        <a:rPr lang="en-US" sz="800" b="0" i="0" u="none" strike="noStrike" dirty="0">
                          <a:solidFill>
                            <a:srgbClr val="4F4E50"/>
                          </a:solidFill>
                          <a:effectLst/>
                          <a:latin typeface="Arial Narrow" panose="020B0606020202030204" pitchFamily="34" charset="0"/>
                        </a:rPr>
                        <a:t>LRGF</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iShares Edge MSCI Multifactor USA ETF</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04/28/2015</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0.20%</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21.26%</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21.29%</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10.97%</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10.99%</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
                  </a:ext>
                </a:extLst>
              </a:tr>
              <a:tr h="127303">
                <a:tc>
                  <a:txBody>
                    <a:bodyPr/>
                    <a:lstStyle/>
                    <a:p>
                      <a:pPr algn="l" fontAlgn="ctr"/>
                      <a:r>
                        <a:rPr lang="en-US" sz="800" b="0" i="0" u="none" strike="noStrike">
                          <a:solidFill>
                            <a:srgbClr val="4F4E50"/>
                          </a:solidFill>
                          <a:effectLst/>
                          <a:latin typeface="Arial Narrow" panose="020B0606020202030204" pitchFamily="34" charset="0"/>
                        </a:rPr>
                        <a:t>MBB</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MBS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03/13/2007</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0.12%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2.37%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2.51%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1.80%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1.83%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3.50%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3.48%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3.67%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3.67%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9"/>
                  </a:ext>
                </a:extLst>
              </a:tr>
              <a:tr h="127303">
                <a:tc>
                  <a:txBody>
                    <a:bodyPr/>
                    <a:lstStyle/>
                    <a:p>
                      <a:pPr algn="l" fontAlgn="ctr"/>
                      <a:r>
                        <a:rPr lang="en-US" sz="800" b="0" i="0" u="none" strike="noStrike">
                          <a:solidFill>
                            <a:srgbClr val="4F4E50"/>
                          </a:solidFill>
                          <a:effectLst/>
                          <a:latin typeface="Arial Narrow" panose="020B0606020202030204" pitchFamily="34" charset="0"/>
                        </a:rPr>
                        <a:t>MTUM</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t-BR" sz="800" b="0" i="0" u="none" strike="noStrike">
                          <a:solidFill>
                            <a:srgbClr val="4F4E50"/>
                          </a:solidFill>
                          <a:effectLst/>
                          <a:latin typeface="Arial Narrow" panose="020B0606020202030204" pitchFamily="34" charset="0"/>
                        </a:rPr>
                        <a:t>iShares Edge MSCI USA Momentum Factor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04/16/2013</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37.60%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38.77%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17.27%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17.50%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0"/>
                  </a:ext>
                </a:extLst>
              </a:tr>
              <a:tr h="127303">
                <a:tc>
                  <a:txBody>
                    <a:bodyPr/>
                    <a:lstStyle/>
                    <a:p>
                      <a:pPr algn="l" fontAlgn="ctr"/>
                      <a:r>
                        <a:rPr lang="en-US" sz="800" b="0" i="0" u="none" strike="noStrike">
                          <a:solidFill>
                            <a:srgbClr val="4F4E50"/>
                          </a:solidFill>
                          <a:effectLst/>
                          <a:latin typeface="Arial Narrow" panose="020B0606020202030204" pitchFamily="34" charset="0"/>
                        </a:rPr>
                        <a:t>NEAR</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Short Maturity Bond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09/25/2013</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0.25%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1.45%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1.11%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1.11%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1"/>
                  </a:ext>
                </a:extLst>
              </a:tr>
              <a:tr h="127303">
                <a:tc>
                  <a:txBody>
                    <a:bodyPr/>
                    <a:lstStyle/>
                    <a:p>
                      <a:pPr algn="l" fontAlgn="ctr"/>
                      <a:r>
                        <a:rPr lang="en-US" sz="800" b="0" i="0" u="none" strike="noStrike">
                          <a:solidFill>
                            <a:srgbClr val="4F4E50"/>
                          </a:solidFill>
                          <a:effectLst/>
                          <a:latin typeface="Arial Narrow" panose="020B0606020202030204" pitchFamily="34" charset="0"/>
                        </a:rPr>
                        <a:t>TIP</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iShares TIPS Bond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12/04/2003</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0.20%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2.92%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2.90%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0.02%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0.07%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3.40%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3.36%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4.05%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4.04%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2"/>
                  </a:ext>
                </a:extLst>
              </a:tr>
              <a:tr h="124934">
                <a:tc>
                  <a:txBody>
                    <a:bodyPr/>
                    <a:lstStyle/>
                    <a:p>
                      <a:pPr algn="l" fontAlgn="ctr"/>
                      <a:r>
                        <a:rPr lang="en-US" sz="800" b="0" i="0" u="none" strike="noStrike" dirty="0">
                          <a:solidFill>
                            <a:srgbClr val="4F4E50"/>
                          </a:solidFill>
                          <a:effectLst/>
                          <a:latin typeface="Arial Narrow" panose="020B0606020202030204" pitchFamily="34" charset="0"/>
                        </a:rPr>
                        <a:t>SHY</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iShares 1-3 Year Treasury Bond ETF</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07/22/2002</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0.15%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0.27%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0.28%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0.43%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0.44%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1.31%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1.30%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1.97%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1.97%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3"/>
                  </a:ext>
                </a:extLst>
              </a:tr>
              <a:tr h="127303">
                <a:tc>
                  <a:txBody>
                    <a:bodyPr/>
                    <a:lstStyle/>
                    <a:p>
                      <a:pPr algn="l" fontAlgn="ctr"/>
                      <a:r>
                        <a:rPr lang="en-US" sz="800" b="0" i="0" u="none" strike="noStrike" dirty="0">
                          <a:solidFill>
                            <a:srgbClr val="4F4E50"/>
                          </a:solidFill>
                          <a:effectLst/>
                          <a:latin typeface="Arial Narrow" panose="020B0606020202030204" pitchFamily="34" charset="0"/>
                        </a:rPr>
                        <a:t>SUSA</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MSCI USA ESG Select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01/24/2005</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0.50%</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22.52%</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22.53%</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14.92%</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14.94%</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7.92%</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7.94%</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8.05%</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8.06%</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4"/>
                  </a:ext>
                </a:extLst>
              </a:tr>
              <a:tr h="127303">
                <a:tc>
                  <a:txBody>
                    <a:bodyPr/>
                    <a:lstStyle/>
                    <a:p>
                      <a:pPr algn="l" fontAlgn="ctr"/>
                      <a:r>
                        <a:rPr lang="en-US" sz="800" b="0" i="0" u="none" strike="noStrike">
                          <a:solidFill>
                            <a:srgbClr val="4F4E50"/>
                          </a:solidFill>
                          <a:effectLst/>
                          <a:latin typeface="Arial Narrow" panose="020B0606020202030204" pitchFamily="34" charset="0"/>
                        </a:rPr>
                        <a:t>TLT</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20+ Year Treasury Bond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07/22/2002</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8.92%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9.19%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3.55%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3.65%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6.53%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6.51%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6.75%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6.75%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5"/>
                  </a:ext>
                </a:extLst>
              </a:tr>
              <a:tr h="127303">
                <a:tc>
                  <a:txBody>
                    <a:bodyPr/>
                    <a:lstStyle/>
                    <a:p>
                      <a:pPr algn="l" fontAlgn="ctr"/>
                      <a:r>
                        <a:rPr lang="en-US" sz="800" b="0" i="0" u="none" strike="noStrike">
                          <a:solidFill>
                            <a:srgbClr val="4F4E50"/>
                          </a:solidFill>
                          <a:effectLst/>
                          <a:latin typeface="Arial Narrow" panose="020B0606020202030204" pitchFamily="34" charset="0"/>
                        </a:rPr>
                        <a:t>USMV</a:t>
                      </a:r>
                    </a:p>
                  </a:txBody>
                  <a:tcPr marL="9525" marR="9525" marT="9525"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iShares Edge MSCI Min Vol USA ETF</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10/18/2011</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0.15%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18.97%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19.36%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15.08%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15.16%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14.89%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14.96%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6"/>
                  </a:ext>
                </a:extLst>
              </a:tr>
            </a:tbl>
          </a:graphicData>
        </a:graphic>
      </p:graphicFrame>
      <p:sp>
        <p:nvSpPr>
          <p:cNvPr id="16" name="TextBox 15"/>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17" name="TextBox 16"/>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696145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Standardized Performance as of 12/31/2017</a:t>
            </a:r>
            <a:br>
              <a:rPr lang="en-US" dirty="0"/>
            </a:br>
            <a:r>
              <a:rPr lang="en-US" b="0" i="1" dirty="0"/>
              <a:t>For All Holdings in the Model Portfolios</a:t>
            </a:r>
            <a:endParaRPr lang="en-US" dirty="0"/>
          </a:p>
        </p:txBody>
      </p:sp>
      <p:sp>
        <p:nvSpPr>
          <p:cNvPr id="2" name="Footer Placeholder 1"/>
          <p:cNvSpPr>
            <a:spLocks noGrp="1"/>
          </p:cNvSpPr>
          <p:nvPr>
            <p:ph type="ftr" sz="quarter" idx="14"/>
          </p:nvPr>
        </p:nvSpPr>
        <p:spPr/>
        <p:txBody>
          <a:bodyPr/>
          <a:lstStyle/>
          <a:p>
            <a:r>
              <a:rPr lang="en-US"/>
              <a:t>FOR FINANCIAL PROFESSIONAL USE ONLY - PROPRIETARY AND CONFIDENTIAL</a:t>
            </a:r>
            <a:endParaRPr lang="en-US" dirty="0"/>
          </a:p>
        </p:txBody>
      </p:sp>
      <p:sp>
        <p:nvSpPr>
          <p:cNvPr id="3" name="Slide Number Placeholder 2"/>
          <p:cNvSpPr>
            <a:spLocks noGrp="1"/>
          </p:cNvSpPr>
          <p:nvPr>
            <p:ph type="sldNum" sz="quarter" idx="13"/>
          </p:nvPr>
        </p:nvSpPr>
        <p:spPr/>
        <p:txBody>
          <a:bodyPr/>
          <a:lstStyle/>
          <a:p>
            <a:fld id="{C0531ADF-2191-45C5-9D71-08764BF86A6F}" type="slidenum">
              <a:rPr lang="en-US" smtClean="0"/>
              <a:pPr/>
              <a:t>33</a:t>
            </a:fld>
            <a:endParaRPr lang="en-US" dirty="0"/>
          </a:p>
        </p:txBody>
      </p:sp>
      <p:sp>
        <p:nvSpPr>
          <p:cNvPr id="7" name="Rectangle 6"/>
          <p:cNvSpPr/>
          <p:nvPr/>
        </p:nvSpPr>
        <p:spPr>
          <a:xfrm>
            <a:off x="304800" y="5271413"/>
            <a:ext cx="8390648" cy="828509"/>
          </a:xfrm>
          <a:prstGeom prst="rect">
            <a:avLst/>
          </a:prstGeom>
        </p:spPr>
        <p:txBody>
          <a:bodyPr wrap="square" lIns="0" tIns="0" rIns="0" bIns="0">
            <a:noAutofit/>
          </a:bodyPr>
          <a:lstStyle/>
          <a:p>
            <a:pPr>
              <a:spcBef>
                <a:spcPts val="300"/>
              </a:spcBef>
              <a:spcAft>
                <a:spcPts val="300"/>
              </a:spcAft>
            </a:pPr>
            <a:r>
              <a:rPr lang="en-US" sz="800" b="1" dirty="0">
                <a:solidFill>
                  <a:srgbClr val="4F4E50"/>
                </a:solidFill>
                <a:latin typeface="Arial Narrow" panose="020B0606020202030204" pitchFamily="34" charset="0"/>
              </a:rPr>
              <a:t>The performance quoted represents past performance and does not guarantee future results. Investment return and principal value of an investment will fluctuate so that an investor’s shares, when sold or redeemed, may be worth more or less than the original cost. Current performance may be lower or higher than the performance quoted. Performance data current to the most recent month end may be obtained by visiting </a:t>
            </a:r>
            <a:r>
              <a:rPr lang="en-US" sz="800" b="1" dirty="0">
                <a:solidFill>
                  <a:srgbClr val="4F4E50"/>
                </a:solidFill>
                <a:latin typeface="Arial Narrow" panose="020B0606020202030204" pitchFamily="34" charset="0"/>
                <a:hlinkClick r:id="rId2"/>
              </a:rPr>
              <a:t>www.iShares.com</a:t>
            </a:r>
            <a:r>
              <a:rPr lang="en-US" sz="800" b="1" dirty="0">
                <a:solidFill>
                  <a:srgbClr val="4F4E50"/>
                </a:solidFill>
                <a:latin typeface="Arial Narrow" panose="020B0606020202030204" pitchFamily="34" charset="0"/>
              </a:rPr>
              <a:t> or </a:t>
            </a:r>
            <a:r>
              <a:rPr lang="en-US" sz="800" b="1" dirty="0">
                <a:solidFill>
                  <a:srgbClr val="4F4E50"/>
                </a:solidFill>
                <a:latin typeface="Arial Narrow" panose="020B0606020202030204" pitchFamily="34" charset="0"/>
                <a:hlinkClick r:id="rId3"/>
              </a:rPr>
              <a:t>www.blackrock.com</a:t>
            </a:r>
            <a:r>
              <a:rPr lang="en-US" sz="800" b="1" dirty="0">
                <a:solidFill>
                  <a:srgbClr val="4F4E50"/>
                </a:solidFill>
                <a:latin typeface="Arial Narrow" panose="020B0606020202030204" pitchFamily="34" charset="0"/>
              </a:rPr>
              <a:t> .  Investment returns reflect total fund operating expenses, net of all fees, waivers, and/or expense reimbursements.  </a:t>
            </a:r>
            <a:r>
              <a:rPr lang="en-US" sz="800" dirty="0">
                <a:solidFill>
                  <a:srgbClr val="4F4E50"/>
                </a:solidFill>
                <a:latin typeface="Arial Narrow" panose="020B0606020202030204" pitchFamily="34" charset="0"/>
              </a:rPr>
              <a:t>Shares of iShares Funds are bought and sold at market price (not NAV) and are not individually redeemed from the Fund. Brokerage commissions will reduce returns. Market returns are based upon the midpoint of the bid/ask spread at 4:00 p.m. eastern time (when NAV is normally determined for most iShares Funds), and do not represent the returns you would receive if you traded shares at other times. Performance shown may reflect fee waivers and/or expense reimbursements by the investment advisor to the fund for some or all of the periods shown. Performance would have been lower without such waivers.  *</a:t>
            </a:r>
            <a:r>
              <a:rPr lang="en-US" sz="800" dirty="0">
                <a:solidFill>
                  <a:schemeClr val="tx2"/>
                </a:solidFill>
                <a:latin typeface="Arial Narrow" panose="020B0606020202030204" pitchFamily="34" charset="0"/>
              </a:rPr>
              <a:t>Performance before the fund’s reorganization with BlackRock Senior Floating Rate Fund on 3/18/11 is based on the performance of BlackRock Senior Floating Rate Fund. Performance from the reorganization date forward reflects the actual share class performance. Institutional shares are sold to a limited group of investors, including certain retirement plans and certain investment programs. See prospectus for details. </a:t>
            </a:r>
            <a:r>
              <a:rPr lang="en-US" sz="800" dirty="0">
                <a:solidFill>
                  <a:srgbClr val="4F4E50"/>
                </a:solidFill>
                <a:latin typeface="Arial Narrow" panose="020B0606020202030204" pitchFamily="34" charset="0"/>
              </a:rPr>
              <a:t>**Performance before 9/24/07 for the BlackRock Total Return Fund, formerly BlackRock Bond Fund (the Fund) is based on performance of the BlackRock shares of the former Blackrock Total Return Portfolio (Total Return Portfolio) that was reorganized into the Fund 9/24/07 and has been adjusted for fees. </a:t>
            </a:r>
          </a:p>
          <a:p>
            <a:pPr>
              <a:spcBef>
                <a:spcPts val="300"/>
              </a:spcBef>
              <a:spcAft>
                <a:spcPts val="300"/>
              </a:spcAft>
            </a:pPr>
            <a:endParaRPr lang="en-US" sz="800" dirty="0">
              <a:solidFill>
                <a:srgbClr val="4F4E50"/>
              </a:solidFill>
              <a:latin typeface="Arial Narrow" panose="020B0606020202030204" pitchFamily="34" charset="0"/>
            </a:endParaRPr>
          </a:p>
          <a:p>
            <a:pPr>
              <a:spcBef>
                <a:spcPts val="300"/>
              </a:spcBef>
              <a:spcAft>
                <a:spcPts val="300"/>
              </a:spcAft>
            </a:pPr>
            <a:endParaRPr lang="en-US" sz="800" dirty="0">
              <a:solidFill>
                <a:srgbClr val="4F4E50"/>
              </a:solidFill>
              <a:latin typeface="Arial Narrow" panose="020B0606020202030204" pitchFamily="34" charset="0"/>
            </a:endParaRPr>
          </a:p>
          <a:p>
            <a:pPr>
              <a:spcBef>
                <a:spcPts val="300"/>
              </a:spcBef>
              <a:spcAft>
                <a:spcPts val="300"/>
              </a:spcAft>
            </a:pPr>
            <a:endParaRPr lang="en-US" sz="800" dirty="0">
              <a:solidFill>
                <a:srgbClr val="4F4E50"/>
              </a:solidFill>
              <a:latin typeface="Arial Narrow" panose="020B0606020202030204" pitchFamily="34" charset="0"/>
            </a:endParaRPr>
          </a:p>
          <a:p>
            <a:pPr>
              <a:spcBef>
                <a:spcPts val="300"/>
              </a:spcBef>
              <a:spcAft>
                <a:spcPts val="300"/>
              </a:spcAft>
            </a:pPr>
            <a:endParaRPr lang="en-US" sz="800" dirty="0">
              <a:solidFill>
                <a:srgbClr val="4F4E50"/>
              </a:solidFill>
              <a:latin typeface="Arial Narrow" panose="020B0606020202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734608742"/>
              </p:ext>
            </p:extLst>
          </p:nvPr>
        </p:nvGraphicFramePr>
        <p:xfrm>
          <a:off x="304800" y="912812"/>
          <a:ext cx="8612776" cy="2464105"/>
        </p:xfrm>
        <a:graphic>
          <a:graphicData uri="http://schemas.openxmlformats.org/drawingml/2006/table">
            <a:tbl>
              <a:tblPr firstRow="1" bandRow="1">
                <a:tableStyleId>{7E9639D4-E3E2-4D34-9284-5A2195B3D0D7}</a:tableStyleId>
              </a:tblPr>
              <a:tblGrid>
                <a:gridCol w="486693">
                  <a:extLst>
                    <a:ext uri="{9D8B030D-6E8A-4147-A177-3AD203B41FA5}">
                      <a16:colId xmlns:a16="http://schemas.microsoft.com/office/drawing/2014/main" val="20000"/>
                    </a:ext>
                  </a:extLst>
                </a:gridCol>
                <a:gridCol w="2828217">
                  <a:extLst>
                    <a:ext uri="{9D8B030D-6E8A-4147-A177-3AD203B41FA5}">
                      <a16:colId xmlns:a16="http://schemas.microsoft.com/office/drawing/2014/main" val="20001"/>
                    </a:ext>
                  </a:extLst>
                </a:gridCol>
                <a:gridCol w="640533">
                  <a:extLst>
                    <a:ext uri="{9D8B030D-6E8A-4147-A177-3AD203B41FA5}">
                      <a16:colId xmlns:a16="http://schemas.microsoft.com/office/drawing/2014/main" val="20002"/>
                    </a:ext>
                  </a:extLst>
                </a:gridCol>
                <a:gridCol w="567484">
                  <a:extLst>
                    <a:ext uri="{9D8B030D-6E8A-4147-A177-3AD203B41FA5}">
                      <a16:colId xmlns:a16="http://schemas.microsoft.com/office/drawing/2014/main" val="20003"/>
                    </a:ext>
                  </a:extLst>
                </a:gridCol>
                <a:gridCol w="486693">
                  <a:extLst>
                    <a:ext uri="{9D8B030D-6E8A-4147-A177-3AD203B41FA5}">
                      <a16:colId xmlns:a16="http://schemas.microsoft.com/office/drawing/2014/main" val="20004"/>
                    </a:ext>
                  </a:extLst>
                </a:gridCol>
                <a:gridCol w="486693">
                  <a:extLst>
                    <a:ext uri="{9D8B030D-6E8A-4147-A177-3AD203B41FA5}">
                      <a16:colId xmlns:a16="http://schemas.microsoft.com/office/drawing/2014/main" val="20005"/>
                    </a:ext>
                  </a:extLst>
                </a:gridCol>
                <a:gridCol w="491118">
                  <a:extLst>
                    <a:ext uri="{9D8B030D-6E8A-4147-A177-3AD203B41FA5}">
                      <a16:colId xmlns:a16="http://schemas.microsoft.com/office/drawing/2014/main" val="20006"/>
                    </a:ext>
                  </a:extLst>
                </a:gridCol>
                <a:gridCol w="486693">
                  <a:extLst>
                    <a:ext uri="{9D8B030D-6E8A-4147-A177-3AD203B41FA5}">
                      <a16:colId xmlns:a16="http://schemas.microsoft.com/office/drawing/2014/main" val="20007"/>
                    </a:ext>
                  </a:extLst>
                </a:gridCol>
                <a:gridCol w="422540">
                  <a:extLst>
                    <a:ext uri="{9D8B030D-6E8A-4147-A177-3AD203B41FA5}">
                      <a16:colId xmlns:a16="http://schemas.microsoft.com/office/drawing/2014/main" val="20008"/>
                    </a:ext>
                  </a:extLst>
                </a:gridCol>
                <a:gridCol w="678570">
                  <a:extLst>
                    <a:ext uri="{9D8B030D-6E8A-4147-A177-3AD203B41FA5}">
                      <a16:colId xmlns:a16="http://schemas.microsoft.com/office/drawing/2014/main" val="20009"/>
                    </a:ext>
                  </a:extLst>
                </a:gridCol>
                <a:gridCol w="550849">
                  <a:extLst>
                    <a:ext uri="{9D8B030D-6E8A-4147-A177-3AD203B41FA5}">
                      <a16:colId xmlns:a16="http://schemas.microsoft.com/office/drawing/2014/main" val="20010"/>
                    </a:ext>
                  </a:extLst>
                </a:gridCol>
                <a:gridCol w="486693">
                  <a:extLst>
                    <a:ext uri="{9D8B030D-6E8A-4147-A177-3AD203B41FA5}">
                      <a16:colId xmlns:a16="http://schemas.microsoft.com/office/drawing/2014/main" val="20011"/>
                    </a:ext>
                  </a:extLst>
                </a:gridCol>
              </a:tblGrid>
              <a:tr h="154060">
                <a:tc rowSpan="2">
                  <a:txBody>
                    <a:bodyPr/>
                    <a:lstStyle/>
                    <a:p>
                      <a:pPr algn="ctr">
                        <a:spcBef>
                          <a:spcPts val="300"/>
                        </a:spcBef>
                        <a:spcAft>
                          <a:spcPts val="300"/>
                        </a:spcAft>
                      </a:pPr>
                      <a:r>
                        <a:rPr lang="en-US" sz="800" b="1" dirty="0">
                          <a:solidFill>
                            <a:schemeClr val="bg1"/>
                          </a:solidFill>
                          <a:latin typeface="Arial Narrow" pitchFamily="34" charset="0"/>
                        </a:rPr>
                        <a:t>Ticker </a:t>
                      </a:r>
                      <a:endParaRPr lang="en-GB" sz="800" b="1" dirty="0">
                        <a:solidFill>
                          <a:schemeClr val="bg1"/>
                        </a:solidFill>
                        <a:latin typeface="Arial Narrow" pitchFamily="34" charset="0"/>
                      </a:endParaRPr>
                    </a:p>
                  </a:txBody>
                  <a:tcPr marL="9144" marR="9144" marT="9144" marB="9144" anchor="ctr">
                    <a:lnL w="9525" cap="flat" cmpd="sng" algn="ctr">
                      <a:noFill/>
                      <a:prstDash val="solid"/>
                    </a:lnL>
                    <a:lnR>
                      <a:noFill/>
                    </a:lnR>
                    <a:lnT w="9525" cap="flat" cmpd="sng" algn="ctr">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algn="l">
                        <a:spcBef>
                          <a:spcPts val="300"/>
                        </a:spcBef>
                        <a:spcAft>
                          <a:spcPts val="300"/>
                        </a:spcAft>
                      </a:pPr>
                      <a:r>
                        <a:rPr lang="en-US" sz="800" b="1" dirty="0">
                          <a:solidFill>
                            <a:schemeClr val="bg1"/>
                          </a:solidFill>
                          <a:latin typeface="Arial Narrow" pitchFamily="34" charset="0"/>
                        </a:rPr>
                        <a:t>ETF </a:t>
                      </a:r>
                      <a:r>
                        <a:rPr lang="en-US" sz="800" b="1" baseline="0" dirty="0">
                          <a:solidFill>
                            <a:schemeClr val="bg1"/>
                          </a:solidFill>
                          <a:latin typeface="Arial Narrow" pitchFamily="34" charset="0"/>
                        </a:rPr>
                        <a:t>and Mutual Fund</a:t>
                      </a:r>
                      <a:endParaRPr lang="en-GB" sz="800" b="1" dirty="0">
                        <a:solidFill>
                          <a:schemeClr val="bg1"/>
                        </a:solidFill>
                        <a:latin typeface="Arial Narrow" pitchFamily="34" charset="0"/>
                      </a:endParaRPr>
                    </a:p>
                  </a:txBody>
                  <a:tcPr marL="9144" marR="9144" marT="9144" marB="9144" anchor="ctr">
                    <a:lnL>
                      <a:noFill/>
                    </a:lnL>
                    <a:lnR>
                      <a:noFill/>
                    </a:lnR>
                    <a:lnT w="9525" cap="flat" cmpd="sng" algn="ctr">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algn="ctr">
                        <a:spcBef>
                          <a:spcPts val="300"/>
                        </a:spcBef>
                        <a:spcAft>
                          <a:spcPts val="300"/>
                        </a:spcAft>
                      </a:pPr>
                      <a:r>
                        <a:rPr lang="en-US" sz="800" b="1" dirty="0">
                          <a:solidFill>
                            <a:schemeClr val="bg1"/>
                          </a:solidFill>
                          <a:latin typeface="Arial Narrow" pitchFamily="34" charset="0"/>
                        </a:rPr>
                        <a:t>Inception </a:t>
                      </a:r>
                      <a:br>
                        <a:rPr lang="en-US" sz="800" b="1" dirty="0">
                          <a:solidFill>
                            <a:schemeClr val="bg1"/>
                          </a:solidFill>
                          <a:latin typeface="Arial Narrow" pitchFamily="34" charset="0"/>
                        </a:rPr>
                      </a:br>
                      <a:r>
                        <a:rPr lang="en-US" sz="800" b="1" dirty="0">
                          <a:solidFill>
                            <a:schemeClr val="bg1"/>
                          </a:solidFill>
                          <a:latin typeface="Arial Narrow" pitchFamily="34" charset="0"/>
                        </a:rPr>
                        <a:t>Date</a:t>
                      </a:r>
                      <a:endParaRPr lang="en-GB" sz="800" b="1" dirty="0">
                        <a:solidFill>
                          <a:schemeClr val="bg1"/>
                        </a:solidFill>
                        <a:latin typeface="Arial Narrow" pitchFamily="34" charset="0"/>
                      </a:endParaRPr>
                    </a:p>
                  </a:txBody>
                  <a:tcPr marL="9144" marR="9144" marT="9144" marB="9144" anchor="ctr">
                    <a:lnL>
                      <a:noFill/>
                    </a:lnL>
                    <a:lnR>
                      <a:noFill/>
                    </a:lnR>
                    <a:lnT w="9525" cap="flat" cmpd="sng" algn="ctr">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marL="0" marR="0" lvl="0" indent="0" algn="ctr" defTabSz="972556" rtl="0" eaLnBrk="1" fontAlgn="auto" latinLnBrk="0" hangingPunct="1">
                        <a:lnSpc>
                          <a:spcPct val="100000"/>
                        </a:lnSpc>
                        <a:spcBef>
                          <a:spcPts val="300"/>
                        </a:spcBef>
                        <a:spcAft>
                          <a:spcPts val="300"/>
                        </a:spcAft>
                        <a:buClrTx/>
                        <a:buSzTx/>
                        <a:buFontTx/>
                        <a:buNone/>
                        <a:tabLst/>
                        <a:defRPr/>
                      </a:pPr>
                      <a:r>
                        <a:rPr kumimoji="0" lang="en-US" sz="800" b="1" i="0" u="none" strike="noStrike" cap="none" normalizeH="0" baseline="0" dirty="0">
                          <a:ln>
                            <a:noFill/>
                          </a:ln>
                          <a:solidFill>
                            <a:schemeClr val="bg1"/>
                          </a:solidFill>
                          <a:effectLst/>
                          <a:latin typeface="Arial Narrow" pitchFamily="34" charset="0"/>
                          <a:cs typeface="Arial" charset="0"/>
                        </a:rPr>
                        <a:t>Expense </a:t>
                      </a:r>
                      <a:br>
                        <a:rPr kumimoji="0" lang="en-US" sz="800" b="1" i="0" u="none" strike="noStrike" cap="none" normalizeH="0" baseline="0" dirty="0">
                          <a:ln>
                            <a:noFill/>
                          </a:ln>
                          <a:solidFill>
                            <a:schemeClr val="bg1"/>
                          </a:solidFill>
                          <a:effectLst/>
                          <a:latin typeface="Arial Narrow" pitchFamily="34" charset="0"/>
                          <a:cs typeface="Arial" charset="0"/>
                        </a:rPr>
                      </a:br>
                      <a:r>
                        <a:rPr kumimoji="0" lang="en-US" sz="800" b="1" i="0" u="none" strike="noStrike" cap="none" normalizeH="0" baseline="0" dirty="0">
                          <a:ln>
                            <a:noFill/>
                          </a:ln>
                          <a:solidFill>
                            <a:schemeClr val="bg1"/>
                          </a:solidFill>
                          <a:effectLst/>
                          <a:latin typeface="Arial Narrow" pitchFamily="34" charset="0"/>
                          <a:cs typeface="Arial" charset="0"/>
                        </a:rPr>
                        <a:t>Ratio</a:t>
                      </a:r>
                    </a:p>
                  </a:txBody>
                  <a:tcPr marL="9144" marR="9144" marT="9144" marB="9144" anchor="ctr">
                    <a:lnL>
                      <a:noFill/>
                    </a:lnL>
                    <a:lnR>
                      <a:noFill/>
                    </a:lnR>
                    <a:lnT w="9525" cap="flat" cmpd="sng" algn="ctr">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spcBef>
                          <a:spcPts val="300"/>
                        </a:spcBef>
                        <a:spcAft>
                          <a:spcPts val="300"/>
                        </a:spcAft>
                      </a:pPr>
                      <a:r>
                        <a:rPr kumimoji="0" lang="en-US" sz="800" b="1" i="0" u="none" strike="noStrike" cap="none" normalizeH="0" baseline="0" dirty="0">
                          <a:ln>
                            <a:noFill/>
                          </a:ln>
                          <a:solidFill>
                            <a:schemeClr val="bg1"/>
                          </a:solidFill>
                          <a:effectLst/>
                          <a:latin typeface="Arial Narrow" pitchFamily="34" charset="0"/>
                          <a:cs typeface="Arial" charset="0"/>
                        </a:rPr>
                        <a:t>1 Year Returns</a:t>
                      </a:r>
                      <a:endParaRPr lang="en-GB" sz="800" dirty="0">
                        <a:solidFill>
                          <a:schemeClr val="bg1"/>
                        </a:solidFill>
                        <a:latin typeface="Arial Narrow" pitchFamily="34" charset="0"/>
                      </a:endParaRPr>
                    </a:p>
                  </a:txBody>
                  <a:tcPr marL="9144" marR="9144" marT="9144" marB="9144" anchor="ctr">
                    <a:lnL>
                      <a:noFill/>
                    </a:lnL>
                    <a:lnR>
                      <a:noFill/>
                    </a:lnR>
                    <a:lnT w="9525" cap="flat" cmpd="sng" algn="ctr">
                      <a:noFill/>
                      <a:prstDash val="soli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gridSpan="2">
                  <a:txBody>
                    <a:bodyPr/>
                    <a:lstStyle/>
                    <a:p>
                      <a:pPr algn="ctr">
                        <a:spcBef>
                          <a:spcPts val="300"/>
                        </a:spcBef>
                        <a:spcAft>
                          <a:spcPts val="300"/>
                        </a:spcAft>
                      </a:pPr>
                      <a:r>
                        <a:rPr lang="en-US" sz="800" dirty="0">
                          <a:solidFill>
                            <a:schemeClr val="bg1"/>
                          </a:solidFill>
                          <a:latin typeface="Arial Narrow" pitchFamily="34" charset="0"/>
                        </a:rPr>
                        <a:t>5 Year</a:t>
                      </a:r>
                      <a:r>
                        <a:rPr lang="en-US" sz="800" baseline="0" dirty="0">
                          <a:solidFill>
                            <a:schemeClr val="bg1"/>
                          </a:solidFill>
                          <a:latin typeface="Arial Narrow" pitchFamily="34" charset="0"/>
                        </a:rPr>
                        <a:t> </a:t>
                      </a:r>
                      <a:r>
                        <a:rPr lang="en-US" sz="800" dirty="0">
                          <a:solidFill>
                            <a:schemeClr val="bg1"/>
                          </a:solidFill>
                          <a:latin typeface="Arial Narrow" pitchFamily="34" charset="0"/>
                        </a:rPr>
                        <a:t>Returns</a:t>
                      </a:r>
                      <a:endParaRPr lang="en-GB" sz="800" dirty="0">
                        <a:solidFill>
                          <a:schemeClr val="bg1"/>
                        </a:solidFill>
                        <a:latin typeface="Arial Narrow" pitchFamily="34" charset="0"/>
                      </a:endParaRPr>
                    </a:p>
                  </a:txBody>
                  <a:tcPr marL="9144" marR="9144" marT="9144" marB="9144" anchor="ctr">
                    <a:lnL>
                      <a:noFill/>
                    </a:lnL>
                    <a:lnR>
                      <a:noFill/>
                    </a:lnR>
                    <a:lnT w="9525" cap="flat" cmpd="sng" algn="ctr">
                      <a:noFill/>
                      <a:prstDash val="soli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gridSpan="2">
                  <a:txBody>
                    <a:bodyPr/>
                    <a:lstStyle/>
                    <a:p>
                      <a:pPr algn="ctr">
                        <a:spcBef>
                          <a:spcPts val="300"/>
                        </a:spcBef>
                        <a:spcAft>
                          <a:spcPts val="300"/>
                        </a:spcAft>
                      </a:pPr>
                      <a:r>
                        <a:rPr lang="en-US" sz="800" dirty="0">
                          <a:solidFill>
                            <a:schemeClr val="bg1"/>
                          </a:solidFill>
                          <a:latin typeface="Arial Narrow" pitchFamily="34" charset="0"/>
                        </a:rPr>
                        <a:t>10 Year</a:t>
                      </a:r>
                      <a:r>
                        <a:rPr lang="en-US" sz="800" baseline="0" dirty="0">
                          <a:solidFill>
                            <a:schemeClr val="bg1"/>
                          </a:solidFill>
                          <a:latin typeface="Arial Narrow" pitchFamily="34" charset="0"/>
                        </a:rPr>
                        <a:t> </a:t>
                      </a:r>
                      <a:r>
                        <a:rPr lang="en-US" sz="800" dirty="0">
                          <a:solidFill>
                            <a:schemeClr val="bg1"/>
                          </a:solidFill>
                          <a:latin typeface="Arial Narrow" pitchFamily="34" charset="0"/>
                        </a:rPr>
                        <a:t>Returns</a:t>
                      </a:r>
                      <a:endParaRPr lang="en-GB" sz="800" dirty="0">
                        <a:solidFill>
                          <a:schemeClr val="bg1"/>
                        </a:solidFill>
                        <a:latin typeface="Arial Narrow" pitchFamily="34" charset="0"/>
                      </a:endParaRPr>
                    </a:p>
                  </a:txBody>
                  <a:tcPr marL="9144" marR="9144" marT="9144" marB="9144" anchor="ctr">
                    <a:lnL>
                      <a:noFill/>
                    </a:lnL>
                    <a:lnR>
                      <a:noFill/>
                    </a:lnR>
                    <a:lnT w="9525" cap="flat" cmpd="sng" algn="ctr">
                      <a:noFill/>
                      <a:prstDash val="soli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gridSpan="2">
                  <a:txBody>
                    <a:bodyPr/>
                    <a:lstStyle/>
                    <a:p>
                      <a:pPr algn="ctr">
                        <a:spcBef>
                          <a:spcPts val="300"/>
                        </a:spcBef>
                        <a:spcAft>
                          <a:spcPts val="300"/>
                        </a:spcAft>
                      </a:pPr>
                      <a:r>
                        <a:rPr lang="en-US" sz="800" dirty="0">
                          <a:solidFill>
                            <a:schemeClr val="bg1"/>
                          </a:solidFill>
                          <a:latin typeface="Arial Narrow" pitchFamily="34" charset="0"/>
                        </a:rPr>
                        <a:t>Since</a:t>
                      </a:r>
                      <a:r>
                        <a:rPr lang="en-US" sz="800" baseline="0" dirty="0">
                          <a:solidFill>
                            <a:schemeClr val="bg1"/>
                          </a:solidFill>
                          <a:latin typeface="Arial Narrow" pitchFamily="34" charset="0"/>
                        </a:rPr>
                        <a:t> </a:t>
                      </a:r>
                      <a:r>
                        <a:rPr lang="en-US" sz="800" dirty="0">
                          <a:solidFill>
                            <a:schemeClr val="bg1"/>
                          </a:solidFill>
                          <a:latin typeface="Arial Narrow" pitchFamily="34" charset="0"/>
                        </a:rPr>
                        <a:t>Inception</a:t>
                      </a:r>
                      <a:endParaRPr lang="en-GB" sz="800" dirty="0">
                        <a:solidFill>
                          <a:schemeClr val="bg1"/>
                        </a:solidFill>
                        <a:latin typeface="Arial Narrow" pitchFamily="34" charset="0"/>
                      </a:endParaRPr>
                    </a:p>
                  </a:txBody>
                  <a:tcPr marL="9144" marR="9144" marT="9144" marB="9144" anchor="ctr">
                    <a:lnL>
                      <a:noFill/>
                    </a:lnL>
                    <a:lnR>
                      <a:noFill/>
                    </a:lnR>
                    <a:lnT w="9525" cap="flat" cmpd="sng" algn="ctr">
                      <a:noFill/>
                      <a:prstDash val="soli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10000"/>
                  </a:ext>
                </a:extLst>
              </a:tr>
              <a:tr h="28802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Bef>
                          <a:spcPts val="300"/>
                        </a:spcBef>
                        <a:spcAft>
                          <a:spcPts val="300"/>
                        </a:spcAft>
                      </a:pPr>
                      <a:r>
                        <a:rPr lang="en-US" sz="800" b="1" dirty="0">
                          <a:solidFill>
                            <a:schemeClr val="bg1"/>
                          </a:solidFill>
                          <a:latin typeface="Arial Narrow" pitchFamily="34" charset="0"/>
                        </a:rPr>
                        <a:t>NAV</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Bef>
                          <a:spcPts val="300"/>
                        </a:spcBef>
                        <a:spcAft>
                          <a:spcPts val="300"/>
                        </a:spcAft>
                      </a:pPr>
                      <a:r>
                        <a:rPr lang="en-US" sz="800" b="1" dirty="0">
                          <a:solidFill>
                            <a:schemeClr val="bg1"/>
                          </a:solidFill>
                          <a:latin typeface="Arial Narrow" pitchFamily="34" charset="0"/>
                        </a:rPr>
                        <a:t>Market</a:t>
                      </a:r>
                      <a:r>
                        <a:rPr lang="en-US" sz="800" b="1" baseline="0" dirty="0">
                          <a:solidFill>
                            <a:schemeClr val="bg1"/>
                          </a:solidFill>
                          <a:latin typeface="Arial Narrow" pitchFamily="34" charset="0"/>
                        </a:rPr>
                        <a:t> </a:t>
                      </a:r>
                      <a:br>
                        <a:rPr lang="en-US" sz="800" b="1" baseline="0" dirty="0">
                          <a:solidFill>
                            <a:schemeClr val="bg1"/>
                          </a:solidFill>
                          <a:latin typeface="Arial Narrow" pitchFamily="34" charset="0"/>
                        </a:rPr>
                      </a:br>
                      <a:r>
                        <a:rPr lang="en-US" sz="800" b="1" baseline="0" dirty="0">
                          <a:solidFill>
                            <a:schemeClr val="bg1"/>
                          </a:solidFill>
                          <a:latin typeface="Arial Narrow" pitchFamily="34" charset="0"/>
                        </a:rPr>
                        <a:t>Price</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Bef>
                          <a:spcPts val="300"/>
                        </a:spcBef>
                        <a:spcAft>
                          <a:spcPts val="300"/>
                        </a:spcAft>
                      </a:pPr>
                      <a:r>
                        <a:rPr lang="en-US" sz="800" b="1" dirty="0">
                          <a:solidFill>
                            <a:schemeClr val="bg1"/>
                          </a:solidFill>
                          <a:latin typeface="Arial Narrow" pitchFamily="34" charset="0"/>
                        </a:rPr>
                        <a:t>NAV </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Bef>
                          <a:spcPts val="300"/>
                        </a:spcBef>
                        <a:spcAft>
                          <a:spcPts val="300"/>
                        </a:spcAft>
                      </a:pPr>
                      <a:r>
                        <a:rPr lang="en-US" sz="800" b="1" dirty="0">
                          <a:solidFill>
                            <a:schemeClr val="bg1"/>
                          </a:solidFill>
                          <a:latin typeface="Arial Narrow" pitchFamily="34" charset="0"/>
                        </a:rPr>
                        <a:t>Market</a:t>
                      </a:r>
                      <a:r>
                        <a:rPr lang="en-US" sz="800" b="1" baseline="0" dirty="0">
                          <a:solidFill>
                            <a:schemeClr val="bg1"/>
                          </a:solidFill>
                          <a:latin typeface="Arial Narrow" pitchFamily="34" charset="0"/>
                        </a:rPr>
                        <a:t> </a:t>
                      </a:r>
                      <a:br>
                        <a:rPr lang="en-US" sz="800" b="1" baseline="0" dirty="0">
                          <a:solidFill>
                            <a:schemeClr val="bg1"/>
                          </a:solidFill>
                          <a:latin typeface="Arial Narrow" pitchFamily="34" charset="0"/>
                        </a:rPr>
                      </a:br>
                      <a:r>
                        <a:rPr lang="en-US" sz="800" b="1" baseline="0" dirty="0">
                          <a:solidFill>
                            <a:schemeClr val="bg1"/>
                          </a:solidFill>
                          <a:latin typeface="Arial Narrow" pitchFamily="34" charset="0"/>
                        </a:rPr>
                        <a:t>Price</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Bef>
                          <a:spcPts val="300"/>
                        </a:spcBef>
                        <a:spcAft>
                          <a:spcPts val="300"/>
                        </a:spcAft>
                      </a:pPr>
                      <a:r>
                        <a:rPr lang="en-US" sz="800" b="1" dirty="0">
                          <a:solidFill>
                            <a:schemeClr val="bg1"/>
                          </a:solidFill>
                          <a:latin typeface="Arial Narrow" pitchFamily="34" charset="0"/>
                        </a:rPr>
                        <a:t>NAV</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Bef>
                          <a:spcPts val="300"/>
                        </a:spcBef>
                        <a:spcAft>
                          <a:spcPts val="300"/>
                        </a:spcAft>
                      </a:pPr>
                      <a:r>
                        <a:rPr lang="en-US" sz="800" b="1" dirty="0">
                          <a:solidFill>
                            <a:schemeClr val="bg1"/>
                          </a:solidFill>
                          <a:latin typeface="Arial Narrow" pitchFamily="34" charset="0"/>
                        </a:rPr>
                        <a:t>Market</a:t>
                      </a:r>
                      <a:br>
                        <a:rPr lang="en-US" sz="800" b="1" dirty="0">
                          <a:solidFill>
                            <a:schemeClr val="bg1"/>
                          </a:solidFill>
                          <a:latin typeface="Arial Narrow" pitchFamily="34" charset="0"/>
                        </a:rPr>
                      </a:br>
                      <a:r>
                        <a:rPr lang="en-US" sz="800" b="1" dirty="0">
                          <a:solidFill>
                            <a:schemeClr val="bg1"/>
                          </a:solidFill>
                          <a:latin typeface="Arial Narrow" pitchFamily="34" charset="0"/>
                        </a:rPr>
                        <a:t>Price</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Bef>
                          <a:spcPts val="300"/>
                        </a:spcBef>
                        <a:spcAft>
                          <a:spcPts val="300"/>
                        </a:spcAft>
                      </a:pPr>
                      <a:r>
                        <a:rPr lang="en-US" sz="800" b="1" dirty="0">
                          <a:solidFill>
                            <a:schemeClr val="bg1"/>
                          </a:solidFill>
                          <a:latin typeface="Arial Narrow" pitchFamily="34" charset="0"/>
                        </a:rPr>
                        <a:t>NAV</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Bef>
                          <a:spcPts val="300"/>
                        </a:spcBef>
                        <a:spcAft>
                          <a:spcPts val="300"/>
                        </a:spcAft>
                      </a:pPr>
                      <a:r>
                        <a:rPr lang="en-US" sz="800" b="1" dirty="0">
                          <a:solidFill>
                            <a:schemeClr val="bg1"/>
                          </a:solidFill>
                          <a:latin typeface="Arial Narrow" pitchFamily="34" charset="0"/>
                        </a:rPr>
                        <a:t>Market </a:t>
                      </a:r>
                      <a:br>
                        <a:rPr lang="en-US" sz="800" b="1" dirty="0">
                          <a:solidFill>
                            <a:schemeClr val="bg1"/>
                          </a:solidFill>
                          <a:latin typeface="Arial Narrow" pitchFamily="34" charset="0"/>
                        </a:rPr>
                      </a:br>
                      <a:r>
                        <a:rPr lang="en-US" sz="800" b="1" dirty="0">
                          <a:solidFill>
                            <a:schemeClr val="bg1"/>
                          </a:solidFill>
                          <a:latin typeface="Arial Narrow" pitchFamily="34" charset="0"/>
                        </a:rPr>
                        <a:t>Price</a:t>
                      </a:r>
                      <a:endParaRPr lang="en-GB" sz="800" b="1" dirty="0">
                        <a:solidFill>
                          <a:schemeClr val="bg1"/>
                        </a:solidFill>
                        <a:latin typeface="Arial Narrow" pitchFamily="34" charset="0"/>
                      </a:endParaRPr>
                    </a:p>
                  </a:txBody>
                  <a:tcPr marL="9144" marR="9144" marT="9144" marB="9144" anchor="ctr">
                    <a:lnL>
                      <a:noFill/>
                    </a:lnL>
                    <a:lnR>
                      <a:noFill/>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144430">
                <a:tc>
                  <a:txBody>
                    <a:bodyPr/>
                    <a:lstStyle/>
                    <a:p>
                      <a:pPr algn="l" fontAlgn="ctr"/>
                      <a:r>
                        <a:rPr lang="en-US" sz="800" b="0" i="0" u="none" strike="noStrike" dirty="0">
                          <a:solidFill>
                            <a:srgbClr val="4F4E50"/>
                          </a:solidFill>
                          <a:effectLst/>
                          <a:latin typeface="Arial Narrow" panose="020B0606020202030204" pitchFamily="34" charset="0"/>
                        </a:rPr>
                        <a:t>BFRIX*</a:t>
                      </a:r>
                    </a:p>
                  </a:txBody>
                  <a:tcPr marL="0" marR="0" marT="0" marB="0" anchor="ctr">
                    <a:lnL w="9525" cap="flat" cmpd="sng" algn="ctr">
                      <a:noFill/>
                      <a:prstDash val="soli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BlackRock Floating Rate Income Fund*</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03/18/2011</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0.69%</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3.64%</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3.89%</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3.97%</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4430">
                <a:tc>
                  <a:txBody>
                    <a:bodyPr/>
                    <a:lstStyle/>
                    <a:p>
                      <a:pPr algn="l" fontAlgn="ctr"/>
                      <a:r>
                        <a:rPr lang="en-US" sz="800" b="0" i="0" u="none" strike="noStrike">
                          <a:solidFill>
                            <a:srgbClr val="4F4E50"/>
                          </a:solidFill>
                          <a:effectLst/>
                          <a:latin typeface="Arial Narrow" panose="020B0606020202030204" pitchFamily="34" charset="0"/>
                        </a:rPr>
                        <a:t>BGNIX</a:t>
                      </a:r>
                    </a:p>
                  </a:txBody>
                  <a:tcPr marL="0" marR="0" marT="0" marB="0" anchor="ctr">
                    <a:lnL w="9525" cap="flat" cmpd="sng" algn="ctr">
                      <a:noFill/>
                      <a:prstDash val="soli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BlackRock GNMA Fund</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05/18/1998</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0.61%</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1.27%</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1.49%</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4.07%</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4.91%</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4430">
                <a:tc>
                  <a:txBody>
                    <a:bodyPr/>
                    <a:lstStyle/>
                    <a:p>
                      <a:pPr algn="l" fontAlgn="ctr"/>
                      <a:r>
                        <a:rPr lang="en-US" sz="800" b="0" i="0" u="none" strike="noStrike">
                          <a:solidFill>
                            <a:srgbClr val="4F4E50"/>
                          </a:solidFill>
                          <a:effectLst/>
                          <a:latin typeface="Arial Narrow" panose="020B0606020202030204" pitchFamily="34" charset="0"/>
                        </a:rPr>
                        <a:t>BHYIX</a:t>
                      </a:r>
                    </a:p>
                  </a:txBody>
                  <a:tcPr marL="0" marR="0" marT="0" marB="0" anchor="ctr">
                    <a:lnL w="9525" cap="flat" cmpd="sng" algn="ctr">
                      <a:noFill/>
                      <a:prstDash val="soli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a:solidFill>
                            <a:srgbClr val="4F4E50"/>
                          </a:solidFill>
                          <a:effectLst/>
                          <a:latin typeface="Arial Narrow" panose="020B0606020202030204" pitchFamily="34" charset="0"/>
                        </a:rPr>
                        <a:t>BlackRock High Yield Bond Fund</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11/19/1998</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0.62%</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8.20%</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5.97%</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7.75%</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7.52%</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44430">
                <a:tc>
                  <a:txBody>
                    <a:bodyPr/>
                    <a:lstStyle/>
                    <a:p>
                      <a:pPr algn="l" fontAlgn="ctr"/>
                      <a:r>
                        <a:rPr lang="en-US" sz="800" b="0" i="0" u="none" strike="noStrike" dirty="0">
                          <a:solidFill>
                            <a:srgbClr val="4F4E50"/>
                          </a:solidFill>
                          <a:effectLst/>
                          <a:latin typeface="Arial Narrow" panose="020B0606020202030204" pitchFamily="34" charset="0"/>
                        </a:rPr>
                        <a:t>BEEIX</a:t>
                      </a:r>
                    </a:p>
                  </a:txBody>
                  <a:tcPr marL="0" marR="0" marT="0" marB="0" anchor="ctr">
                    <a:lnL w="9525" cap="flat" cmpd="sng" algn="ctr">
                      <a:noFill/>
                      <a:prstDash val="solid"/>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BlackRock Total Emerging Markets Fund</a:t>
                      </a:r>
                    </a:p>
                  </a:txBody>
                  <a:tcPr marL="0" marR="0" marT="0"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05/16/2013</a:t>
                      </a:r>
                    </a:p>
                  </a:txBody>
                  <a:tcPr marL="0" marR="0" marT="0"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1.31%</a:t>
                      </a:r>
                    </a:p>
                  </a:txBody>
                  <a:tcPr marL="0" marR="0" marT="0"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21.16%</a:t>
                      </a:r>
                    </a:p>
                  </a:txBody>
                  <a:tcPr marL="0" marR="0" marT="0"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3.29%</a:t>
                      </a:r>
                    </a:p>
                  </a:txBody>
                  <a:tcPr marL="0" marR="0" marT="0"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a:t>
                      </a:r>
                    </a:p>
                  </a:txBody>
                  <a:tcPr marL="0" marR="0" marT="0" marB="0" anchor="ctr">
                    <a:lnL>
                      <a:noFill/>
                    </a:lnL>
                    <a:lnR>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4430">
                <a:tc>
                  <a:txBody>
                    <a:bodyPr/>
                    <a:lstStyle/>
                    <a:p>
                      <a:pPr algn="l" fontAlgn="ctr"/>
                      <a:r>
                        <a:rPr lang="en-US" sz="800" b="0" i="0" u="none" strike="noStrike" dirty="0">
                          <a:solidFill>
                            <a:srgbClr val="4F4E50"/>
                          </a:solidFill>
                          <a:effectLst/>
                          <a:latin typeface="Arial Narrow" panose="020B0606020202030204" pitchFamily="34" charset="0"/>
                        </a:rPr>
                        <a:t>BFMSX</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800" b="0" i="0" u="none" strike="noStrike" dirty="0">
                          <a:solidFill>
                            <a:srgbClr val="4F4E50"/>
                          </a:solidFill>
                          <a:effectLst/>
                          <a:latin typeface="Arial Narrow" panose="020B0606020202030204" pitchFamily="34" charset="0"/>
                        </a:rPr>
                        <a:t>BlackRock Low Duration Bond Fund</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07/17/1992</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0.46%</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1.97%</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1.50%</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2.41%</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3.95%</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4430">
                <a:tc>
                  <a:txBody>
                    <a:bodyPr/>
                    <a:lstStyle/>
                    <a:p>
                      <a:pPr algn="l" fontAlgn="ctr"/>
                      <a:r>
                        <a:rPr lang="en-US" sz="800" b="0" i="0" u="none" strike="noStrike" dirty="0">
                          <a:solidFill>
                            <a:srgbClr val="4F4E50"/>
                          </a:solidFill>
                          <a:effectLst/>
                          <a:latin typeface="Arial Narrow" panose="020B0606020202030204" pitchFamily="34" charset="0"/>
                        </a:rPr>
                        <a:t>BGCIX</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BlackRock Global Long/Short Credit Fund</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09/30/2011</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1.87%</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3.46%</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2.12%</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2.89%</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44430">
                <a:tc>
                  <a:txBody>
                    <a:bodyPr/>
                    <a:lstStyle/>
                    <a:p>
                      <a:pPr algn="l" fontAlgn="ctr"/>
                      <a:r>
                        <a:rPr lang="en-US" sz="800" b="0" i="0" u="none" strike="noStrike">
                          <a:solidFill>
                            <a:srgbClr val="4F4E50"/>
                          </a:solidFill>
                          <a:effectLst/>
                          <a:latin typeface="Arial Narrow" panose="020B0606020202030204" pitchFamily="34" charset="0"/>
                        </a:rPr>
                        <a:t>BHYIX</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BlackRock High Yield Bond Fund</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11/19/1998</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0.62%</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8.20%</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5.97%</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7.75%</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7.52%</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44430">
                <a:tc>
                  <a:txBody>
                    <a:bodyPr/>
                    <a:lstStyle/>
                    <a:p>
                      <a:pPr algn="l" fontAlgn="ctr"/>
                      <a:r>
                        <a:rPr lang="en-US" sz="800" b="0" i="0" u="none" strike="noStrike">
                          <a:solidFill>
                            <a:srgbClr val="4F4E50"/>
                          </a:solidFill>
                          <a:effectLst/>
                          <a:latin typeface="Arial Narrow" panose="020B0606020202030204" pitchFamily="34" charset="0"/>
                        </a:rPr>
                        <a:t>BIICX</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BlackRock Multi-Asset Income Fund</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04/07/2008</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0.70%</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9.02%</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5.68%</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5.92%</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4430">
                <a:tc>
                  <a:txBody>
                    <a:bodyPr/>
                    <a:lstStyle/>
                    <a:p>
                      <a:pPr algn="l" fontAlgn="ctr"/>
                      <a:r>
                        <a:rPr lang="en-US" sz="800" b="0" i="0" u="none" strike="noStrike" dirty="0">
                          <a:solidFill>
                            <a:srgbClr val="4F4E50"/>
                          </a:solidFill>
                          <a:effectLst/>
                          <a:latin typeface="Arial Narrow" panose="020B0606020202030204" pitchFamily="34" charset="0"/>
                        </a:rPr>
                        <a:t>BSIIX</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BlackRock Strategic Income Opportunities Fund</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02/05/2008</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0.76%</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4.88%</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3.06%</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4.39%</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4430">
                <a:tc>
                  <a:txBody>
                    <a:bodyPr/>
                    <a:lstStyle/>
                    <a:p>
                      <a:pPr algn="l" fontAlgn="ctr"/>
                      <a:r>
                        <a:rPr lang="en-US" sz="800" b="0" i="0" u="none" strike="noStrike" dirty="0">
                          <a:solidFill>
                            <a:srgbClr val="4F4E50"/>
                          </a:solidFill>
                          <a:effectLst/>
                          <a:latin typeface="Arial Narrow" panose="020B0606020202030204" pitchFamily="34" charset="0"/>
                        </a:rPr>
                        <a:t>MAHQX*</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BlackRock Total Return Fund*</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09/24/2007</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0.74%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4.26%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3.14%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4.31%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4.56%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4430">
                <a:tc>
                  <a:txBody>
                    <a:bodyPr/>
                    <a:lstStyle/>
                    <a:p>
                      <a:pPr algn="l" fontAlgn="ctr"/>
                      <a:r>
                        <a:rPr lang="en-US" sz="800" b="0" i="0" u="none" strike="noStrike" dirty="0">
                          <a:solidFill>
                            <a:srgbClr val="4F4E50"/>
                          </a:solidFill>
                          <a:effectLst/>
                          <a:latin typeface="Arial Narrow" panose="020B0606020202030204" pitchFamily="34" charset="0"/>
                        </a:rPr>
                        <a:t>MALOX</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BlackRock Global Allocation Fund</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02/03/1989</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0.89%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13.60%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6.56%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4.60%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9.96% </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44430">
                <a:tc>
                  <a:txBody>
                    <a:bodyPr/>
                    <a:lstStyle/>
                    <a:p>
                      <a:pPr algn="l" fontAlgn="ctr"/>
                      <a:r>
                        <a:rPr lang="en-US" sz="800" b="0" i="0" u="none" strike="noStrike" dirty="0">
                          <a:solidFill>
                            <a:srgbClr val="4F4E50"/>
                          </a:solidFill>
                          <a:effectLst/>
                          <a:latin typeface="Arial Narrow" panose="020B0606020202030204" pitchFamily="34" charset="0"/>
                        </a:rPr>
                        <a:t>BLSIX</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BlackRock Advantage Emerging Markets Fund</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10/06/2011</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1.33%</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14.69%</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1.10%</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2.03%</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44430">
                <a:tc>
                  <a:txBody>
                    <a:bodyPr/>
                    <a:lstStyle/>
                    <a:p>
                      <a:pPr algn="l" fontAlgn="ctr"/>
                      <a:r>
                        <a:rPr lang="en-US" sz="800" b="0" i="0" u="none" strike="noStrike" dirty="0">
                          <a:solidFill>
                            <a:srgbClr val="4F4E50"/>
                          </a:solidFill>
                          <a:effectLst/>
                          <a:latin typeface="Arial Narrow" panose="020B0606020202030204" pitchFamily="34" charset="0"/>
                        </a:rPr>
                        <a:t>BROIX</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BlackRock Advantage International Fund</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01/31/2006</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0.90%</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24.20%</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9.94%</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4.07%</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6.04%</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44430">
                <a:tc>
                  <a:txBody>
                    <a:bodyPr/>
                    <a:lstStyle/>
                    <a:p>
                      <a:pPr algn="l" fontAlgn="ctr"/>
                      <a:r>
                        <a:rPr lang="en-US" sz="800" b="0" i="0" u="none" strike="noStrike" dirty="0">
                          <a:solidFill>
                            <a:srgbClr val="4F4E50"/>
                          </a:solidFill>
                          <a:effectLst/>
                          <a:latin typeface="Arial Narrow" panose="020B0606020202030204" pitchFamily="34" charset="0"/>
                        </a:rPr>
                        <a:t>MALRX</a:t>
                      </a:r>
                    </a:p>
                  </a:txBody>
                  <a:tcPr marL="0" marR="0" marT="0" marB="0" anchor="ctr">
                    <a:lnL w="9525" cap="flat" cmpd="sng" algn="ctr">
                      <a:noFill/>
                      <a:prstDash val="soli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4F4E50"/>
                          </a:solidFill>
                          <a:effectLst/>
                          <a:latin typeface="Arial Narrow" panose="020B0606020202030204" pitchFamily="34" charset="0"/>
                        </a:rPr>
                        <a:t>BlackRock Advantage Large Cap Core Fund</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12/22/1999</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0.84%</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22.10%</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15.16%</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6.93%</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4F4E50"/>
                          </a:solidFill>
                          <a:effectLst/>
                          <a:latin typeface="Arial Narrow" panose="020B0606020202030204" pitchFamily="34" charset="0"/>
                        </a:rPr>
                        <a:t>6.81%</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rgbClr val="4F4E50"/>
                          </a:solidFill>
                          <a:effectLst/>
                          <a:latin typeface="Arial Narrow" panose="020B0606020202030204" pitchFamily="34" charset="0"/>
                        </a:rPr>
                        <a:t>-</a:t>
                      </a:r>
                    </a:p>
                  </a:txBody>
                  <a:tcPr marL="0" marR="0" marT="0"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sp>
        <p:nvSpPr>
          <p:cNvPr id="16" name="TextBox 15"/>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17" name="TextBox 16"/>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2860537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191589" y="550307"/>
            <a:ext cx="8813074" cy="4846727"/>
          </a:xfrm>
        </p:spPr>
        <p:txBody>
          <a:bodyPr/>
          <a:lstStyle/>
          <a:p>
            <a:pPr algn="just"/>
            <a:r>
              <a:rPr lang="en-US" sz="1200" b="1" dirty="0"/>
              <a:t>Your clients should carefully consider the funds within the model portfolios’ investment objectives, risk factors, and charges and expenses before investing. This and other information can be found in the Funds’ prospectuses, and, if available, the summary prospectuses which may be obtained by visiting www.blackrock.com or </a:t>
            </a:r>
            <a:r>
              <a:rPr lang="en-US" sz="1200" b="1" dirty="0">
                <a:hlinkClick r:id="rId3"/>
              </a:rPr>
              <a:t>www.iShares.com</a:t>
            </a:r>
            <a:r>
              <a:rPr lang="en-US" sz="1200" b="1" dirty="0"/>
              <a:t>.  The prospectus should be read carefully before investing. </a:t>
            </a:r>
          </a:p>
          <a:p>
            <a:pPr algn="just"/>
            <a:r>
              <a:rPr lang="en-US" sz="1200" b="1" dirty="0"/>
              <a:t>Investing involves risk, including possible loss of principal. </a:t>
            </a:r>
          </a:p>
          <a:p>
            <a:pPr algn="just"/>
            <a:r>
              <a:rPr lang="en-US" sz="1200" b="1" dirty="0"/>
              <a:t>This information should not be relied upon as investment advice, research, or a recommendation by BlackRock regarding (</a:t>
            </a:r>
            <a:r>
              <a:rPr lang="en-US" sz="1200" b="1" dirty="0" err="1"/>
              <a:t>i</a:t>
            </a:r>
            <a:r>
              <a:rPr lang="en-US" sz="1200" b="1" dirty="0"/>
              <a:t>) the Funds, (ii) the use or suitability of the model portfolios or (iii) any security in particular. Only an investor and their financial advisors know enough about their circumstances to make an investment decision. </a:t>
            </a:r>
            <a:r>
              <a:rPr lang="en-US" sz="900" b="1" dirty="0"/>
              <a:t> </a:t>
            </a:r>
          </a:p>
          <a:p>
            <a:pPr algn="just"/>
            <a:r>
              <a:rPr lang="en-US" sz="900" dirty="0"/>
              <a:t>In the event that you subscribe to receive a BlackRock Model Portfolio, you will receive investment ideas from BlackRock in the form of a model portfolio. The information is designed to be utilized by you solely as a resource, along with other potential sources you consider, in providing advisory services to your clients. BlackRock’s Model Portfolios are not intended to constitute investment advice or investment recommendations from BlackRock. BlackRock is not responsible for determining the securities to be purchased, held and/or sold for your clients’ accounts, nor is BlackRock responsible for determining the suitability or appropriateness of a Model Portfolio or any securities included therein for any of your clients. BlackRock does not have investment discretion and does not place trade orders for any of your clients’ accounts. Information and other marketing materials provided to you by BlackRock concerning a Model Portfolio –including holdings, performance and other characteristics –may not be indicative of your client’s actual experience from investing in one or more of the funds included in the Model Portfolio. The Model Portfolios, allocations and data are subject to change. </a:t>
            </a:r>
          </a:p>
          <a:p>
            <a:pPr algn="just"/>
            <a:r>
              <a:rPr lang="en-US" sz="900" dirty="0"/>
              <a:t>This material represents an assessment of the market environment as of the date indicated; is subject to change; and is not intended to be a forecast of future events or a guarantee of future results. This information should not be relied upon by the reader as research or investment advice regarding the funds or any issuer or security in particular. </a:t>
            </a:r>
          </a:p>
          <a:p>
            <a:pPr algn="just"/>
            <a:r>
              <a:rPr lang="en-US" sz="900" dirty="0"/>
              <a:t>The strategies discussed are strictly for illustrative and educational purposes and are not a recommendation, offer or solicitation to buy or sell any securities or to adopt any investment strategy. There is no guarantee that any strategies discussed will be effective.</a:t>
            </a:r>
          </a:p>
          <a:p>
            <a:pPr algn="just"/>
            <a:r>
              <a:rPr lang="en-US" sz="900" dirty="0"/>
              <a:t>Fixed income risks include interest-rate and credit risk. Typically, when interest rates rise, there is a corresponding decline in bond values. Credit risk refers to the possibility that the bond issuer will not be able to make principal and interest payments. Non-investment-grade debt securities (high-yield/junk bonds) may be subject to greater market fluctuations, risk of default or loss of income and principal than higher-rated securities. </a:t>
            </a:r>
          </a:p>
          <a:p>
            <a:pPr algn="just"/>
            <a:r>
              <a:rPr lang="en-US" sz="900" dirty="0"/>
              <a:t>International investing involves risks, including risks related to foreign currency, limited liquidity, less government regulation and the possibility of substantial volatility due to adverse political, economic or other developments. These risks often are heightened for investments in emerging/developing markets and in concentrations of single countries.</a:t>
            </a:r>
          </a:p>
          <a:p>
            <a:pPr algn="just"/>
            <a:r>
              <a:rPr lang="en-US" sz="900" dirty="0"/>
              <a:t>Transactions in shares of ETFs will result in brokerage commissions and will generate tax consequences. All regulated investment companies are obliged to distribute portfolio gains to shareholders.   </a:t>
            </a:r>
          </a:p>
          <a:p>
            <a:pPr algn="just"/>
            <a:endParaRPr lang="en-US" sz="1000" dirty="0"/>
          </a:p>
        </p:txBody>
      </p:sp>
      <p:sp>
        <p:nvSpPr>
          <p:cNvPr id="8" name="Title 7"/>
          <p:cNvSpPr>
            <a:spLocks noGrp="1"/>
          </p:cNvSpPr>
          <p:nvPr>
            <p:ph type="title"/>
          </p:nvPr>
        </p:nvSpPr>
        <p:spPr>
          <a:xfrm>
            <a:off x="301129" y="40925"/>
            <a:ext cx="7469457" cy="596469"/>
          </a:xfrm>
        </p:spPr>
        <p:txBody>
          <a:bodyPr vert="horz" lIns="0" tIns="0" rIns="0" bIns="0" rtlCol="0" anchor="ctr" anchorCtr="0">
            <a:noAutofit/>
          </a:bodyPr>
          <a:lstStyle/>
          <a:p>
            <a:r>
              <a:rPr lang="en-US" dirty="0">
                <a:solidFill>
                  <a:srgbClr val="0079C1"/>
                </a:solidFill>
              </a:rPr>
              <a:t>Important Notes</a:t>
            </a:r>
          </a:p>
        </p:txBody>
      </p:sp>
      <p:sp>
        <p:nvSpPr>
          <p:cNvPr id="2" name="Footer Placeholder 1"/>
          <p:cNvSpPr>
            <a:spLocks noGrp="1"/>
          </p:cNvSpPr>
          <p:nvPr>
            <p:ph type="ftr" sz="quarter" idx="10"/>
          </p:nvPr>
        </p:nvSpPr>
        <p:spPr/>
        <p:txBody>
          <a:bodyPr/>
          <a:lstStyle/>
          <a:p>
            <a:r>
              <a:rPr lang="en-US"/>
              <a:t>FOR FINANCIAL PROFESSIONAL USE ONLY - PROPRIETARY AND CONFIDENTIAL</a:t>
            </a:r>
            <a:endParaRPr lang="en-US" dirty="0"/>
          </a:p>
        </p:txBody>
      </p:sp>
      <p:sp>
        <p:nvSpPr>
          <p:cNvPr id="10" name="Slide Number Placeholder 2"/>
          <p:cNvSpPr txBox="1">
            <a:spLocks/>
          </p:cNvSpPr>
          <p:nvPr/>
        </p:nvSpPr>
        <p:spPr>
          <a:xfrm>
            <a:off x="8586166" y="6578715"/>
            <a:ext cx="373862" cy="23466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2"/>
                </a:solidFill>
              </a:rPr>
              <a:t>34</a:t>
            </a:r>
          </a:p>
        </p:txBody>
      </p:sp>
      <p:sp>
        <p:nvSpPr>
          <p:cNvPr id="16" name="TextBox 15"/>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17" name="TextBox 16"/>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2420426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191589" y="550307"/>
            <a:ext cx="8813074" cy="4846727"/>
          </a:xfrm>
        </p:spPr>
        <p:txBody>
          <a:bodyPr/>
          <a:lstStyle/>
          <a:p>
            <a:pPr algn="just"/>
            <a:endParaRPr lang="en-US" sz="900" dirty="0"/>
          </a:p>
          <a:p>
            <a:pPr algn="just"/>
            <a:r>
              <a:rPr lang="en-US" sz="900" dirty="0"/>
              <a:t>A fund's use of derivatives may reduce a fund's returns and/or increase volatility and subject the fund to counterparty risk, which is the risk that the other party in the transaction will not fulfill its contractual obligation. A fund could suffer losses related to its derivative positions because of a possible lack of liquidity in the secondary market and as a result of unanticipated market movements, which losses are potentially unlimited.  There can be no assurance that any fund's  hedging transactions will be effective. </a:t>
            </a:r>
          </a:p>
          <a:p>
            <a:pPr algn="just"/>
            <a:r>
              <a:rPr lang="en-US" sz="900" dirty="0"/>
              <a:t>This material is not intended to be a recommendation or advice by BlackRock.  If this material were construed to be a recommendation by BlackRock, BlackRock would seek to rely on Department of Labor Regulation Section 2510.3-21(c)(1). As such, by providing this material to you, a plan fiduciary that is independent of BlackRock, BlackRock does not undertake to provide impartial investment advice or give advice in a fiduciary capacity. Further, BlackRock receives revenue in the form of advisory fees for our mutual funds and exchange traded funds and management fees for our collective investment trusts.</a:t>
            </a:r>
          </a:p>
          <a:p>
            <a:pPr algn="just"/>
            <a:r>
              <a:rPr lang="en-US" sz="900" dirty="0"/>
              <a:t>The Funds within the model portfolio are distributed by BlackRock Investments, LLC (together with its affiliates, “BlackRock”). The iShares Funds are not sponsored, endorsed, issued, sold or promoted by Barclays, Bloomberg Finance L.P., JPMorgan Chase &amp; Co., MSCI Inc., </a:t>
            </a:r>
            <a:r>
              <a:rPr lang="en-US" sz="900" dirty="0" err="1"/>
              <a:t>Markit</a:t>
            </a:r>
            <a:r>
              <a:rPr lang="en-US" sz="900" dirty="0"/>
              <a:t> Indices Limited, S&amp;P Dow Jones Indices LLC. None of these companies make any representation regarding the advisability of investing in the Funds. BlackRock is not affiliated with the companies listed above.</a:t>
            </a:r>
          </a:p>
          <a:p>
            <a:pPr algn="just"/>
            <a:endParaRPr lang="en-US" sz="900" dirty="0"/>
          </a:p>
          <a:p>
            <a:pPr algn="just"/>
            <a:r>
              <a:rPr lang="en-US" sz="900" dirty="0"/>
              <a:t>©2018 BlackRock, Inc. All rights reserved. </a:t>
            </a:r>
            <a:r>
              <a:rPr lang="en-US" sz="900" b="1" dirty="0"/>
              <a:t>BLACKROCK, ALADDIN</a:t>
            </a:r>
            <a:r>
              <a:rPr lang="en-US" sz="900" dirty="0"/>
              <a:t>, and</a:t>
            </a:r>
            <a:r>
              <a:rPr lang="en-US" sz="900" b="1" dirty="0"/>
              <a:t> iSHARES </a:t>
            </a:r>
            <a:r>
              <a:rPr lang="en-US" sz="900" dirty="0"/>
              <a:t>are registered trademarks of BlackRock, Inc., or its subsidiaries in the United States and elsewhere. All other marks are the property of their respective owners.</a:t>
            </a:r>
            <a:endParaRPr lang="en-US" sz="1000" b="1" dirty="0"/>
          </a:p>
          <a:p>
            <a:pPr algn="just"/>
            <a:endParaRPr lang="en-US" sz="1000" dirty="0"/>
          </a:p>
        </p:txBody>
      </p:sp>
      <p:sp>
        <p:nvSpPr>
          <p:cNvPr id="8" name="Title 7"/>
          <p:cNvSpPr>
            <a:spLocks noGrp="1"/>
          </p:cNvSpPr>
          <p:nvPr>
            <p:ph type="title"/>
          </p:nvPr>
        </p:nvSpPr>
        <p:spPr>
          <a:xfrm>
            <a:off x="301129" y="40925"/>
            <a:ext cx="7469457" cy="596469"/>
          </a:xfrm>
        </p:spPr>
        <p:txBody>
          <a:bodyPr vert="horz" lIns="0" tIns="0" rIns="0" bIns="0" rtlCol="0" anchor="ctr" anchorCtr="0">
            <a:noAutofit/>
          </a:bodyPr>
          <a:lstStyle/>
          <a:p>
            <a:r>
              <a:rPr lang="en-US" dirty="0">
                <a:solidFill>
                  <a:srgbClr val="0079C1"/>
                </a:solidFill>
              </a:rPr>
              <a:t>Important Notes, cont.</a:t>
            </a:r>
          </a:p>
        </p:txBody>
      </p:sp>
      <p:sp>
        <p:nvSpPr>
          <p:cNvPr id="2" name="Footer Placeholder 1"/>
          <p:cNvSpPr>
            <a:spLocks noGrp="1"/>
          </p:cNvSpPr>
          <p:nvPr>
            <p:ph type="ftr" sz="quarter" idx="10"/>
          </p:nvPr>
        </p:nvSpPr>
        <p:spPr/>
        <p:txBody>
          <a:bodyPr/>
          <a:lstStyle/>
          <a:p>
            <a:r>
              <a:rPr lang="en-US"/>
              <a:t>FOR FINANCIAL PROFESSIONAL USE ONLY - PROPRIETARY AND CONFIDENTIAL</a:t>
            </a:r>
            <a:endParaRPr lang="en-US" dirty="0"/>
          </a:p>
        </p:txBody>
      </p:sp>
      <p:sp>
        <p:nvSpPr>
          <p:cNvPr id="10" name="Slide Number Placeholder 2"/>
          <p:cNvSpPr txBox="1">
            <a:spLocks/>
          </p:cNvSpPr>
          <p:nvPr/>
        </p:nvSpPr>
        <p:spPr>
          <a:xfrm>
            <a:off x="8586166" y="6578715"/>
            <a:ext cx="373862" cy="23466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2"/>
                </a:solidFill>
              </a:rPr>
              <a:t>34</a:t>
            </a:r>
          </a:p>
        </p:txBody>
      </p:sp>
      <p:sp>
        <p:nvSpPr>
          <p:cNvPr id="16" name="TextBox 15"/>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17" name="TextBox 16"/>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55159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Elbow Connector 31"/>
          <p:cNvCxnSpPr/>
          <p:nvPr/>
        </p:nvCxnSpPr>
        <p:spPr>
          <a:xfrm>
            <a:off x="4887640" y="4377301"/>
            <a:ext cx="1448408" cy="814924"/>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10800000" flipV="1">
            <a:off x="2813701" y="4391742"/>
            <a:ext cx="1417667" cy="786041"/>
          </a:xfrm>
          <a:prstGeom prst="bentConnector2">
            <a:avLst/>
          </a:prstGeom>
          <a:ln w="1905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ltLang="en-US" dirty="0"/>
              <a:t>The advisor’s challenge </a:t>
            </a:r>
            <a:br>
              <a:rPr lang="en-US" altLang="en-US" dirty="0"/>
            </a:br>
            <a:r>
              <a:rPr lang="en-US" altLang="en-US" sz="1600" dirty="0"/>
              <a:t>So much to do, so few hours in a day</a:t>
            </a:r>
            <a:endParaRPr lang="en-US" sz="1600" dirty="0"/>
          </a:p>
        </p:txBody>
      </p:sp>
      <p:cxnSp>
        <p:nvCxnSpPr>
          <p:cNvPr id="19" name="Straight Connector 18"/>
          <p:cNvCxnSpPr/>
          <p:nvPr/>
        </p:nvCxnSpPr>
        <p:spPr>
          <a:xfrm>
            <a:off x="4562475" y="1152525"/>
            <a:ext cx="0" cy="2276475"/>
          </a:xfrm>
          <a:prstGeom prst="line">
            <a:avLst/>
          </a:prstGeom>
          <a:ln>
            <a:solidFill>
              <a:srgbClr val="D9D9D9"/>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2660" y="3533777"/>
            <a:ext cx="8488363" cy="0"/>
          </a:xfrm>
          <a:prstGeom prst="line">
            <a:avLst/>
          </a:prstGeom>
          <a:ln>
            <a:solidFill>
              <a:srgbClr val="D9D9D9"/>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741065" y="1286809"/>
            <a:ext cx="4127996" cy="276999"/>
          </a:xfrm>
          <a:prstGeom prst="rect">
            <a:avLst/>
          </a:prstGeom>
          <a:noFill/>
        </p:spPr>
        <p:txBody>
          <a:bodyPr wrap="square" rtlCol="0">
            <a:spAutoFit/>
          </a:bodyPr>
          <a:lstStyle/>
          <a:p>
            <a:pPr>
              <a:buClr>
                <a:schemeClr val="tx2"/>
              </a:buClr>
            </a:pPr>
            <a:r>
              <a:rPr lang="en-US" sz="1200" b="1" dirty="0">
                <a:solidFill>
                  <a:srgbClr val="7F7F7F"/>
                </a:solidFill>
              </a:rPr>
              <a:t>2016 FINRA disciplinary actions*:</a:t>
            </a:r>
          </a:p>
        </p:txBody>
      </p:sp>
      <p:sp>
        <p:nvSpPr>
          <p:cNvPr id="39" name="Text Placeholder 26"/>
          <p:cNvSpPr txBox="1">
            <a:spLocks/>
          </p:cNvSpPr>
          <p:nvPr/>
        </p:nvSpPr>
        <p:spPr bwMode="gray">
          <a:xfrm>
            <a:off x="312245" y="6041309"/>
            <a:ext cx="8494802" cy="394980"/>
          </a:xfrm>
          <a:prstGeom prst="rect">
            <a:avLst/>
          </a:prstGeom>
        </p:spPr>
        <p:txBody>
          <a:bodyPr vert="horz" wrap="square" lIns="0" tIns="0" rIns="0" bIns="0" rtlCol="0" anchor="b" anchorCtr="0">
            <a:spAutoFit/>
          </a:bodyPr>
          <a:lstStyle/>
          <a:p>
            <a:pPr>
              <a:spcBef>
                <a:spcPts val="200"/>
              </a:spcBef>
              <a:buClrTx/>
              <a:defRPr/>
            </a:pPr>
            <a:r>
              <a:rPr lang="en-US" sz="800" dirty="0">
                <a:solidFill>
                  <a:schemeClr val="tx2"/>
                </a:solidFill>
              </a:rPr>
              <a:t>*2016 Year in Review FINRA data — www.finra.org/newsroom/statistics. There is no guarantee that a models-based practice will prevent or reduce any business or regulatory risk. </a:t>
            </a:r>
          </a:p>
          <a:p>
            <a:pPr>
              <a:spcBef>
                <a:spcPts val="200"/>
              </a:spcBef>
              <a:defRPr/>
            </a:pPr>
            <a:r>
              <a:rPr lang="en-US" sz="800" dirty="0">
                <a:solidFill>
                  <a:schemeClr val="tx2"/>
                </a:solidFill>
              </a:rPr>
              <a:t>** </a:t>
            </a:r>
            <a:r>
              <a:rPr lang="en-US" sz="800" dirty="0" err="1">
                <a:solidFill>
                  <a:schemeClr val="tx2"/>
                </a:solidFill>
              </a:rPr>
              <a:t>Cerulli</a:t>
            </a:r>
            <a:r>
              <a:rPr lang="en-US" sz="800" dirty="0">
                <a:solidFill>
                  <a:schemeClr val="tx2"/>
                </a:solidFill>
              </a:rPr>
              <a:t> Associates, “U.S. Advisor Metrics 2016: Combatting Fee and Margin Pressure.” Time savings estimation assumes 20% time savings x a 45hr work week x 50 weeks per year = 450hrs saved. For illustrative purposes only. </a:t>
            </a:r>
          </a:p>
        </p:txBody>
      </p:sp>
      <p:sp>
        <p:nvSpPr>
          <p:cNvPr id="5" name="Slide Number Placeholder 4"/>
          <p:cNvSpPr>
            <a:spLocks noGrp="1"/>
          </p:cNvSpPr>
          <p:nvPr>
            <p:ph type="sldNum" sz="quarter" idx="13"/>
          </p:nvPr>
        </p:nvSpPr>
        <p:spPr/>
        <p:txBody>
          <a:bodyPr/>
          <a:lstStyle/>
          <a:p>
            <a:fld id="{C0531ADF-2191-45C5-9D71-08764BF86A6F}" type="slidenum">
              <a:rPr lang="en-US" smtClean="0"/>
              <a:pPr/>
              <a:t>4</a:t>
            </a:fld>
            <a:endParaRPr lang="en-US"/>
          </a:p>
        </p:txBody>
      </p:sp>
      <p:sp>
        <p:nvSpPr>
          <p:cNvPr id="4" name="Footer Placeholder 3"/>
          <p:cNvSpPr>
            <a:spLocks noGrp="1"/>
          </p:cNvSpPr>
          <p:nvPr>
            <p:ph type="ftr" sz="quarter" idx="14"/>
          </p:nvPr>
        </p:nvSpPr>
        <p:spPr/>
        <p:txBody>
          <a:bodyPr/>
          <a:lstStyle/>
          <a:p>
            <a:r>
              <a:rPr lang="en-US" dirty="0"/>
              <a:t>FOR FINANCIAL PROFESSIONAL USE ONLY - PROPRIETARY AND CONFIDENTIAL</a:t>
            </a:r>
          </a:p>
        </p:txBody>
      </p:sp>
      <p:sp>
        <p:nvSpPr>
          <p:cNvPr id="27" name="TextBox 26"/>
          <p:cNvSpPr txBox="1"/>
          <p:nvPr/>
        </p:nvSpPr>
        <p:spPr>
          <a:xfrm>
            <a:off x="4799503" y="1511878"/>
            <a:ext cx="4011121" cy="1983797"/>
          </a:xfrm>
          <a:prstGeom prst="rect">
            <a:avLst/>
          </a:prstGeom>
          <a:noFill/>
        </p:spPr>
        <p:txBody>
          <a:bodyPr wrap="square" lIns="45720" tIns="45720" rIns="45720" bIns="45720" rtlCol="0">
            <a:noAutofit/>
          </a:bodyPr>
          <a:lstStyle/>
          <a:p>
            <a:pPr marL="9144">
              <a:lnSpc>
                <a:spcPct val="114000"/>
              </a:lnSpc>
              <a:spcBef>
                <a:spcPts val="700"/>
              </a:spcBef>
              <a:buClr>
                <a:schemeClr val="accent1"/>
              </a:buClr>
            </a:pPr>
            <a:r>
              <a:rPr lang="en-US" sz="3200" b="1" dirty="0">
                <a:solidFill>
                  <a:schemeClr val="accent1"/>
                </a:solidFill>
              </a:rPr>
              <a:t>1,434</a:t>
            </a:r>
            <a:r>
              <a:rPr lang="en-US" sz="3177" b="1" dirty="0">
                <a:solidFill>
                  <a:schemeClr val="accent1"/>
                </a:solidFill>
              </a:rPr>
              <a:t> </a:t>
            </a:r>
            <a:r>
              <a:rPr lang="en-US" sz="1200" dirty="0">
                <a:solidFill>
                  <a:schemeClr val="accent1"/>
                </a:solidFill>
              </a:rPr>
              <a:t>disciplinary actions</a:t>
            </a:r>
          </a:p>
          <a:p>
            <a:pPr marL="9144">
              <a:lnSpc>
                <a:spcPct val="114000"/>
              </a:lnSpc>
              <a:spcBef>
                <a:spcPts val="700"/>
              </a:spcBef>
              <a:buClr>
                <a:schemeClr val="accent1"/>
              </a:buClr>
            </a:pPr>
            <a:r>
              <a:rPr lang="en-US" sz="3200" b="1" dirty="0">
                <a:solidFill>
                  <a:schemeClr val="accent1"/>
                </a:solidFill>
              </a:rPr>
              <a:t>$176.3 </a:t>
            </a:r>
            <a:r>
              <a:rPr lang="en-US" sz="1200" dirty="0">
                <a:solidFill>
                  <a:schemeClr val="accent1"/>
                </a:solidFill>
              </a:rPr>
              <a:t>million in fines</a:t>
            </a:r>
          </a:p>
          <a:p>
            <a:pPr marL="9144">
              <a:lnSpc>
                <a:spcPct val="114000"/>
              </a:lnSpc>
              <a:spcBef>
                <a:spcPts val="700"/>
              </a:spcBef>
              <a:buClr>
                <a:schemeClr val="accent1"/>
              </a:buClr>
            </a:pPr>
            <a:r>
              <a:rPr lang="en-US" sz="3200" b="1" dirty="0">
                <a:solidFill>
                  <a:schemeClr val="accent1"/>
                </a:solidFill>
              </a:rPr>
              <a:t>$27.9 </a:t>
            </a:r>
            <a:r>
              <a:rPr lang="en-US" sz="1200" dirty="0">
                <a:solidFill>
                  <a:schemeClr val="accent1"/>
                </a:solidFill>
              </a:rPr>
              <a:t>million in restitution to harmed investors</a:t>
            </a:r>
          </a:p>
          <a:p>
            <a:pPr marL="457200" indent="-457200">
              <a:lnSpc>
                <a:spcPct val="114000"/>
              </a:lnSpc>
              <a:buClr>
                <a:schemeClr val="accent1"/>
              </a:buClr>
              <a:buFont typeface="Arial" panose="020B0604020202020204" pitchFamily="34" charset="0"/>
              <a:buChar char="•"/>
            </a:pPr>
            <a:endParaRPr lang="en-US" sz="1000" dirty="0">
              <a:solidFill>
                <a:schemeClr val="accent1"/>
              </a:solidFill>
            </a:endParaRPr>
          </a:p>
          <a:p>
            <a:pPr marL="457200" indent="-457200">
              <a:buClr>
                <a:schemeClr val="accent1"/>
              </a:buClr>
              <a:buFont typeface="Arial" panose="020B0604020202020204" pitchFamily="34" charset="0"/>
              <a:buChar char="•"/>
            </a:pPr>
            <a:endParaRPr lang="en-US" sz="1000" dirty="0">
              <a:solidFill>
                <a:schemeClr val="accent1"/>
              </a:solidFill>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370" y="5156300"/>
            <a:ext cx="822978" cy="822978"/>
          </a:xfrm>
          <a:prstGeom prst="rect">
            <a:avLst/>
          </a:prstGeom>
        </p:spPr>
      </p:pic>
      <p:sp>
        <p:nvSpPr>
          <p:cNvPr id="23" name="TextBox 22"/>
          <p:cNvSpPr txBox="1"/>
          <p:nvPr/>
        </p:nvSpPr>
        <p:spPr>
          <a:xfrm>
            <a:off x="346656" y="4134194"/>
            <a:ext cx="2154159" cy="564776"/>
          </a:xfrm>
          <a:prstGeom prst="rect">
            <a:avLst/>
          </a:prstGeom>
          <a:noFill/>
        </p:spPr>
        <p:txBody>
          <a:bodyPr wrap="square" rtlCol="0">
            <a:noAutofit/>
          </a:bodyPr>
          <a:lstStyle/>
          <a:p>
            <a:pPr algn="ctr">
              <a:buClr>
                <a:schemeClr val="tx2"/>
              </a:buClr>
            </a:pPr>
            <a:r>
              <a:rPr lang="en-US" sz="1400" dirty="0">
                <a:solidFill>
                  <a:schemeClr val="accent1"/>
                </a:solidFill>
              </a:rPr>
              <a:t>Potential to </a:t>
            </a:r>
          </a:p>
          <a:p>
            <a:pPr algn="ctr">
              <a:buClr>
                <a:schemeClr val="tx2"/>
              </a:buClr>
            </a:pPr>
            <a:r>
              <a:rPr lang="en-US" sz="1600" b="1" dirty="0">
                <a:solidFill>
                  <a:schemeClr val="accent4"/>
                </a:solidFill>
              </a:rPr>
              <a:t>Reduce</a:t>
            </a:r>
          </a:p>
          <a:p>
            <a:pPr algn="ctr">
              <a:buClr>
                <a:schemeClr val="tx2"/>
              </a:buClr>
            </a:pPr>
            <a:r>
              <a:rPr lang="en-US" sz="1400" dirty="0">
                <a:solidFill>
                  <a:schemeClr val="accent1"/>
                </a:solidFill>
              </a:rPr>
              <a:t>Investment management </a:t>
            </a:r>
            <a:br>
              <a:rPr lang="en-US" sz="1400" dirty="0">
                <a:solidFill>
                  <a:schemeClr val="accent1"/>
                </a:solidFill>
              </a:rPr>
            </a:br>
            <a:r>
              <a:rPr lang="en-US" sz="1400" dirty="0">
                <a:solidFill>
                  <a:schemeClr val="accent1"/>
                </a:solidFill>
              </a:rPr>
              <a:t>and administration from </a:t>
            </a:r>
          </a:p>
        </p:txBody>
      </p:sp>
      <p:sp>
        <p:nvSpPr>
          <p:cNvPr id="29" name="TextBox 28"/>
          <p:cNvSpPr txBox="1"/>
          <p:nvPr/>
        </p:nvSpPr>
        <p:spPr>
          <a:xfrm>
            <a:off x="3500013" y="5023016"/>
            <a:ext cx="2118229" cy="564776"/>
          </a:xfrm>
          <a:prstGeom prst="rect">
            <a:avLst/>
          </a:prstGeom>
          <a:noFill/>
        </p:spPr>
        <p:txBody>
          <a:bodyPr wrap="square" rtlCol="0">
            <a:noAutofit/>
          </a:bodyPr>
          <a:lstStyle/>
          <a:p>
            <a:pPr algn="ctr">
              <a:buClr>
                <a:schemeClr val="tx2"/>
              </a:buClr>
            </a:pPr>
            <a:r>
              <a:rPr lang="en-US" sz="1400" dirty="0">
                <a:solidFill>
                  <a:schemeClr val="accent1"/>
                </a:solidFill>
              </a:rPr>
              <a:t>Potential transfer of time</a:t>
            </a:r>
          </a:p>
          <a:p>
            <a:pPr algn="ctr">
              <a:buClr>
                <a:schemeClr val="tx2"/>
              </a:buClr>
            </a:pPr>
            <a:r>
              <a:rPr lang="en-US" sz="1400" b="1" dirty="0">
                <a:solidFill>
                  <a:schemeClr val="accent1"/>
                </a:solidFill>
              </a:rPr>
              <a:t>450+ hours saved**</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8432" y="5156300"/>
            <a:ext cx="822978" cy="822978"/>
          </a:xfrm>
          <a:prstGeom prst="rect">
            <a:avLst/>
          </a:prstGeom>
        </p:spPr>
      </p:pic>
      <p:grpSp>
        <p:nvGrpSpPr>
          <p:cNvPr id="12" name="Group 11"/>
          <p:cNvGrpSpPr/>
          <p:nvPr/>
        </p:nvGrpSpPr>
        <p:grpSpPr>
          <a:xfrm>
            <a:off x="608932" y="5060965"/>
            <a:ext cx="1629607" cy="782875"/>
            <a:chOff x="611453" y="5118115"/>
            <a:chExt cx="1629607" cy="782875"/>
          </a:xfrm>
        </p:grpSpPr>
        <p:sp>
          <p:nvSpPr>
            <p:cNvPr id="44" name="TextBox 43"/>
            <p:cNvSpPr txBox="1"/>
            <p:nvPr/>
          </p:nvSpPr>
          <p:spPr>
            <a:xfrm>
              <a:off x="611453" y="5118115"/>
              <a:ext cx="603218" cy="492443"/>
            </a:xfrm>
            <a:prstGeom prst="rect">
              <a:avLst/>
            </a:prstGeom>
            <a:noFill/>
          </p:spPr>
          <p:txBody>
            <a:bodyPr wrap="square" lIns="0" tIns="0" rIns="0" bIns="0" rtlCol="0">
              <a:spAutoFit/>
            </a:bodyPr>
            <a:lstStyle/>
            <a:p>
              <a:pPr algn="ctr">
                <a:buClr>
                  <a:schemeClr val="tx2"/>
                </a:buClr>
              </a:pPr>
              <a:r>
                <a:rPr lang="en-US" sz="3200" b="1" dirty="0">
                  <a:solidFill>
                    <a:schemeClr val="accent1"/>
                  </a:solidFill>
                </a:rPr>
                <a:t>40</a:t>
              </a:r>
              <a:endParaRPr lang="en-US" sz="3200" dirty="0">
                <a:solidFill>
                  <a:schemeClr val="accent1"/>
                </a:solidFill>
              </a:endParaRPr>
            </a:p>
          </p:txBody>
        </p:sp>
        <p:sp>
          <p:nvSpPr>
            <p:cNvPr id="45" name="TextBox 44"/>
            <p:cNvSpPr txBox="1"/>
            <p:nvPr/>
          </p:nvSpPr>
          <p:spPr>
            <a:xfrm>
              <a:off x="1448180" y="5118115"/>
              <a:ext cx="792880" cy="492443"/>
            </a:xfrm>
            <a:prstGeom prst="rect">
              <a:avLst/>
            </a:prstGeom>
            <a:noFill/>
          </p:spPr>
          <p:txBody>
            <a:bodyPr wrap="square" lIns="0" tIns="0" rIns="0" bIns="0" rtlCol="0">
              <a:spAutoFit/>
            </a:bodyPr>
            <a:lstStyle/>
            <a:p>
              <a:pPr algn="ctr">
                <a:buClr>
                  <a:schemeClr val="tx2"/>
                </a:buClr>
              </a:pPr>
              <a:r>
                <a:rPr lang="en-US" sz="3200" b="1" dirty="0">
                  <a:solidFill>
                    <a:schemeClr val="accent5"/>
                  </a:solidFill>
                </a:rPr>
                <a:t>20</a:t>
              </a:r>
              <a:r>
                <a:rPr lang="en-US" sz="3200" baseline="30000" dirty="0">
                  <a:solidFill>
                    <a:schemeClr val="accent5"/>
                  </a:solidFill>
                </a:rPr>
                <a:t>%</a:t>
              </a:r>
            </a:p>
          </p:txBody>
        </p:sp>
        <p:sp>
          <p:nvSpPr>
            <p:cNvPr id="48" name="TextBox 47"/>
            <p:cNvSpPr txBox="1"/>
            <p:nvPr/>
          </p:nvSpPr>
          <p:spPr>
            <a:xfrm>
              <a:off x="1171163" y="5276057"/>
              <a:ext cx="322843" cy="217304"/>
            </a:xfrm>
            <a:prstGeom prst="rect">
              <a:avLst/>
            </a:prstGeom>
            <a:noFill/>
          </p:spPr>
          <p:txBody>
            <a:bodyPr wrap="square" lIns="0" tIns="0" rIns="0" bIns="0" rtlCol="0">
              <a:spAutoFit/>
            </a:bodyPr>
            <a:lstStyle/>
            <a:p>
              <a:pPr algn="ctr">
                <a:buClr>
                  <a:schemeClr val="tx2"/>
                </a:buClr>
              </a:pPr>
              <a:r>
                <a:rPr lang="en-US" sz="1400" dirty="0">
                  <a:solidFill>
                    <a:srgbClr val="7F7F7F"/>
                  </a:solidFill>
                </a:rPr>
                <a:t>to</a:t>
              </a:r>
            </a:p>
          </p:txBody>
        </p:sp>
        <p:sp>
          <p:nvSpPr>
            <p:cNvPr id="50" name="TextBox 49"/>
            <p:cNvSpPr txBox="1"/>
            <p:nvPr/>
          </p:nvSpPr>
          <p:spPr>
            <a:xfrm>
              <a:off x="628449" y="5593213"/>
              <a:ext cx="1479829" cy="307777"/>
            </a:xfrm>
            <a:prstGeom prst="rect">
              <a:avLst/>
            </a:prstGeom>
            <a:noFill/>
          </p:spPr>
          <p:txBody>
            <a:bodyPr wrap="square" rtlCol="0">
              <a:spAutoFit/>
            </a:bodyPr>
            <a:lstStyle/>
            <a:p>
              <a:pPr algn="ctr">
                <a:buClr>
                  <a:schemeClr val="tx2"/>
                </a:buClr>
                <a:buSzPct val="110000"/>
              </a:pPr>
              <a:r>
                <a:rPr lang="en-US" sz="1400" dirty="0">
                  <a:solidFill>
                    <a:schemeClr val="tx2"/>
                  </a:solidFill>
                </a:rPr>
                <a:t>of your time</a:t>
              </a:r>
            </a:p>
          </p:txBody>
        </p:sp>
      </p:grpSp>
      <p:sp>
        <p:nvSpPr>
          <p:cNvPr id="54" name="TextBox 53"/>
          <p:cNvSpPr txBox="1"/>
          <p:nvPr/>
        </p:nvSpPr>
        <p:spPr>
          <a:xfrm>
            <a:off x="332660" y="3604900"/>
            <a:ext cx="4127996" cy="492443"/>
          </a:xfrm>
          <a:prstGeom prst="rect">
            <a:avLst/>
          </a:prstGeom>
          <a:noFill/>
        </p:spPr>
        <p:txBody>
          <a:bodyPr wrap="square" rtlCol="0">
            <a:spAutoFit/>
          </a:bodyPr>
          <a:lstStyle/>
          <a:p>
            <a:pPr>
              <a:buClr>
                <a:schemeClr val="tx2"/>
              </a:buClr>
            </a:pPr>
            <a:r>
              <a:rPr lang="en-US" sz="1400" dirty="0">
                <a:solidFill>
                  <a:schemeClr val="tx2"/>
                </a:solidFill>
              </a:rPr>
              <a:t>…and more time with clients</a:t>
            </a:r>
            <a:endParaRPr lang="en-US" sz="1200" dirty="0">
              <a:solidFill>
                <a:schemeClr val="tx2"/>
              </a:solidFill>
            </a:endParaRPr>
          </a:p>
          <a:p>
            <a:pPr>
              <a:buClr>
                <a:schemeClr val="tx2"/>
              </a:buClr>
            </a:pPr>
            <a:r>
              <a:rPr lang="en-US" sz="1200" dirty="0">
                <a:solidFill>
                  <a:srgbClr val="7F7F7F"/>
                </a:solidFill>
              </a:rPr>
              <a:t>Scale and simplify your practice</a:t>
            </a: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0991" y="4012835"/>
            <a:ext cx="798774" cy="798774"/>
          </a:xfrm>
          <a:prstGeom prst="rect">
            <a:avLst/>
          </a:prstGeom>
        </p:spPr>
      </p:pic>
      <p:sp>
        <p:nvSpPr>
          <p:cNvPr id="55" name="TextBox 54"/>
          <p:cNvSpPr txBox="1"/>
          <p:nvPr/>
        </p:nvSpPr>
        <p:spPr>
          <a:xfrm>
            <a:off x="6649141" y="4134194"/>
            <a:ext cx="2154159" cy="564776"/>
          </a:xfrm>
          <a:prstGeom prst="rect">
            <a:avLst/>
          </a:prstGeom>
          <a:noFill/>
        </p:spPr>
        <p:txBody>
          <a:bodyPr wrap="square" rtlCol="0">
            <a:noAutofit/>
          </a:bodyPr>
          <a:lstStyle/>
          <a:p>
            <a:pPr algn="ctr">
              <a:buClr>
                <a:schemeClr val="tx2"/>
              </a:buClr>
            </a:pPr>
            <a:r>
              <a:rPr lang="en-US" sz="1400" dirty="0">
                <a:solidFill>
                  <a:schemeClr val="accent1"/>
                </a:solidFill>
              </a:rPr>
              <a:t>Potential to </a:t>
            </a:r>
          </a:p>
          <a:p>
            <a:pPr algn="ctr">
              <a:buClr>
                <a:schemeClr val="tx2"/>
              </a:buClr>
            </a:pPr>
            <a:r>
              <a:rPr lang="en-US" sz="1600" b="1" dirty="0">
                <a:solidFill>
                  <a:schemeClr val="accent4"/>
                </a:solidFill>
              </a:rPr>
              <a:t>Increase</a:t>
            </a:r>
          </a:p>
          <a:p>
            <a:pPr algn="ctr">
              <a:buClr>
                <a:schemeClr val="tx2"/>
              </a:buClr>
            </a:pPr>
            <a:r>
              <a:rPr lang="en-US" sz="1400" dirty="0">
                <a:solidFill>
                  <a:schemeClr val="accent1"/>
                </a:solidFill>
              </a:rPr>
              <a:t>Client-facing</a:t>
            </a:r>
            <a:br>
              <a:rPr lang="en-US" sz="1400" dirty="0">
                <a:solidFill>
                  <a:schemeClr val="accent1"/>
                </a:solidFill>
              </a:rPr>
            </a:br>
            <a:r>
              <a:rPr lang="en-US" sz="1400" dirty="0">
                <a:solidFill>
                  <a:schemeClr val="accent1"/>
                </a:solidFill>
              </a:rPr>
              <a:t>activities from </a:t>
            </a:r>
          </a:p>
        </p:txBody>
      </p:sp>
      <p:grpSp>
        <p:nvGrpSpPr>
          <p:cNvPr id="56" name="Group 55"/>
          <p:cNvGrpSpPr/>
          <p:nvPr/>
        </p:nvGrpSpPr>
        <p:grpSpPr>
          <a:xfrm>
            <a:off x="6911417" y="5060965"/>
            <a:ext cx="1629607" cy="782875"/>
            <a:chOff x="611453" y="5118115"/>
            <a:chExt cx="1629607" cy="782875"/>
          </a:xfrm>
        </p:grpSpPr>
        <p:sp>
          <p:nvSpPr>
            <p:cNvPr id="57" name="TextBox 56"/>
            <p:cNvSpPr txBox="1"/>
            <p:nvPr/>
          </p:nvSpPr>
          <p:spPr>
            <a:xfrm>
              <a:off x="611453" y="5118115"/>
              <a:ext cx="603218" cy="492443"/>
            </a:xfrm>
            <a:prstGeom prst="rect">
              <a:avLst/>
            </a:prstGeom>
            <a:noFill/>
          </p:spPr>
          <p:txBody>
            <a:bodyPr wrap="square" lIns="0" tIns="0" rIns="0" bIns="0" rtlCol="0">
              <a:spAutoFit/>
            </a:bodyPr>
            <a:lstStyle/>
            <a:p>
              <a:pPr algn="ctr">
                <a:buClr>
                  <a:schemeClr val="tx2"/>
                </a:buClr>
              </a:pPr>
              <a:r>
                <a:rPr lang="en-US" sz="3200" b="1" dirty="0">
                  <a:solidFill>
                    <a:schemeClr val="accent1"/>
                  </a:solidFill>
                </a:rPr>
                <a:t>60</a:t>
              </a:r>
              <a:endParaRPr lang="en-US" sz="3200" dirty="0">
                <a:solidFill>
                  <a:schemeClr val="accent1"/>
                </a:solidFill>
              </a:endParaRPr>
            </a:p>
          </p:txBody>
        </p:sp>
        <p:sp>
          <p:nvSpPr>
            <p:cNvPr id="58" name="TextBox 57"/>
            <p:cNvSpPr txBox="1"/>
            <p:nvPr/>
          </p:nvSpPr>
          <p:spPr>
            <a:xfrm>
              <a:off x="1448180" y="5118115"/>
              <a:ext cx="792880" cy="492443"/>
            </a:xfrm>
            <a:prstGeom prst="rect">
              <a:avLst/>
            </a:prstGeom>
            <a:noFill/>
          </p:spPr>
          <p:txBody>
            <a:bodyPr wrap="square" lIns="0" tIns="0" rIns="0" bIns="0" rtlCol="0">
              <a:spAutoFit/>
            </a:bodyPr>
            <a:lstStyle/>
            <a:p>
              <a:pPr algn="ctr">
                <a:buClr>
                  <a:schemeClr val="tx2"/>
                </a:buClr>
              </a:pPr>
              <a:r>
                <a:rPr lang="en-US" sz="3200" b="1" dirty="0">
                  <a:solidFill>
                    <a:schemeClr val="accent5"/>
                  </a:solidFill>
                </a:rPr>
                <a:t>80</a:t>
              </a:r>
              <a:r>
                <a:rPr lang="en-US" sz="3200" baseline="30000" dirty="0">
                  <a:solidFill>
                    <a:schemeClr val="accent5"/>
                  </a:solidFill>
                </a:rPr>
                <a:t>%</a:t>
              </a:r>
            </a:p>
          </p:txBody>
        </p:sp>
        <p:sp>
          <p:nvSpPr>
            <p:cNvPr id="59" name="TextBox 58"/>
            <p:cNvSpPr txBox="1"/>
            <p:nvPr/>
          </p:nvSpPr>
          <p:spPr>
            <a:xfrm>
              <a:off x="1171163" y="5276057"/>
              <a:ext cx="322843" cy="217304"/>
            </a:xfrm>
            <a:prstGeom prst="rect">
              <a:avLst/>
            </a:prstGeom>
            <a:noFill/>
          </p:spPr>
          <p:txBody>
            <a:bodyPr wrap="square" lIns="0" tIns="0" rIns="0" bIns="0" rtlCol="0">
              <a:spAutoFit/>
            </a:bodyPr>
            <a:lstStyle/>
            <a:p>
              <a:pPr algn="ctr">
                <a:buClr>
                  <a:schemeClr val="tx2"/>
                </a:buClr>
              </a:pPr>
              <a:r>
                <a:rPr lang="en-US" sz="1400" dirty="0">
                  <a:solidFill>
                    <a:srgbClr val="7F7F7F"/>
                  </a:solidFill>
                </a:rPr>
                <a:t>to</a:t>
              </a:r>
            </a:p>
          </p:txBody>
        </p:sp>
        <p:sp>
          <p:nvSpPr>
            <p:cNvPr id="60" name="TextBox 59"/>
            <p:cNvSpPr txBox="1"/>
            <p:nvPr/>
          </p:nvSpPr>
          <p:spPr>
            <a:xfrm>
              <a:off x="628449" y="5593213"/>
              <a:ext cx="1479829" cy="307777"/>
            </a:xfrm>
            <a:prstGeom prst="rect">
              <a:avLst/>
            </a:prstGeom>
            <a:noFill/>
          </p:spPr>
          <p:txBody>
            <a:bodyPr wrap="square" rtlCol="0">
              <a:spAutoFit/>
            </a:bodyPr>
            <a:lstStyle/>
            <a:p>
              <a:pPr algn="ctr">
                <a:buClr>
                  <a:schemeClr val="tx2"/>
                </a:buClr>
                <a:buSzPct val="110000"/>
              </a:pPr>
              <a:r>
                <a:rPr lang="en-US" sz="1400" dirty="0">
                  <a:solidFill>
                    <a:schemeClr val="tx2"/>
                  </a:solidFill>
                </a:rPr>
                <a:t>of your time</a:t>
              </a:r>
            </a:p>
          </p:txBody>
        </p:sp>
      </p:grpSp>
      <p:sp>
        <p:nvSpPr>
          <p:cNvPr id="85" name="Text Placeholder 7"/>
          <p:cNvSpPr>
            <a:spLocks noGrp="1"/>
          </p:cNvSpPr>
          <p:nvPr>
            <p:ph type="body" sz="quarter" idx="15"/>
          </p:nvPr>
        </p:nvSpPr>
        <p:spPr>
          <a:xfrm>
            <a:off x="311459" y="1090295"/>
            <a:ext cx="4048463" cy="2338705"/>
          </a:xfrm>
        </p:spPr>
        <p:txBody>
          <a:bodyPr/>
          <a:lstStyle/>
          <a:p>
            <a:r>
              <a:rPr lang="en-US" u="sng" dirty="0">
                <a:solidFill>
                  <a:schemeClr val="accent1"/>
                </a:solidFill>
              </a:rPr>
              <a:t>Challenges for Advisors:</a:t>
            </a:r>
            <a:endParaRPr lang="en-US" b="0" u="sng" dirty="0">
              <a:solidFill>
                <a:schemeClr val="accent1"/>
              </a:solidFill>
            </a:endParaRPr>
          </a:p>
          <a:p>
            <a:pPr lvl="1">
              <a:lnSpc>
                <a:spcPct val="114000"/>
              </a:lnSpc>
            </a:pPr>
            <a:r>
              <a:rPr lang="en-US" sz="1300" dirty="0"/>
              <a:t>Advisors are facing fee compression, regulatory changes, and an aging bull market </a:t>
            </a:r>
          </a:p>
          <a:p>
            <a:pPr lvl="1">
              <a:lnSpc>
                <a:spcPct val="114000"/>
              </a:lnSpc>
            </a:pPr>
            <a:r>
              <a:rPr lang="en-US" sz="1300" dirty="0"/>
              <a:t>As advisors navigate these challenges, while striving to build wealth and client relationships, time has become their most valuable commodity</a:t>
            </a:r>
          </a:p>
          <a:p>
            <a:pPr lvl="1">
              <a:lnSpc>
                <a:spcPct val="114000"/>
              </a:lnSpc>
            </a:pPr>
            <a:r>
              <a:rPr lang="en-US" sz="1300" dirty="0"/>
              <a:t>BlackRock’s model portfolios can offer simple, scalable, low-cost solutions that can help free up advisors’ time</a:t>
            </a:r>
          </a:p>
        </p:txBody>
      </p:sp>
      <p:sp>
        <p:nvSpPr>
          <p:cNvPr id="87" name="TextBox 86"/>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88" name="TextBox 87"/>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288223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4246FC0-F790-4ED9-98B0-3327548A20CA}"/>
              </a:ext>
            </a:extLst>
          </p:cNvPr>
          <p:cNvGraphicFramePr/>
          <p:nvPr>
            <p:extLst/>
          </p:nvPr>
        </p:nvGraphicFramePr>
        <p:xfrm>
          <a:off x="304800" y="2296886"/>
          <a:ext cx="4137660" cy="360189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r>
              <a:rPr lang="en-US" dirty="0"/>
              <a:t>The investor’s challenge</a:t>
            </a:r>
            <a:br>
              <a:rPr lang="en-US" dirty="0"/>
            </a:br>
            <a:r>
              <a:rPr lang="en-US" sz="1600" dirty="0"/>
              <a:t>Riskier than realized</a:t>
            </a:r>
            <a:endParaRPr lang="en-GB" sz="1400" dirty="0"/>
          </a:p>
        </p:txBody>
      </p:sp>
      <p:sp>
        <p:nvSpPr>
          <p:cNvPr id="17" name="Content Placeholder 13"/>
          <p:cNvSpPr txBox="1">
            <a:spLocks/>
          </p:cNvSpPr>
          <p:nvPr/>
        </p:nvSpPr>
        <p:spPr>
          <a:xfrm>
            <a:off x="346684" y="612528"/>
            <a:ext cx="8462353" cy="4771344"/>
          </a:xfrm>
          <a:prstGeom prst="rect">
            <a:avLst/>
          </a:prstGeom>
        </p:spPr>
        <p:txBody>
          <a:bodyPr>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GB" b="1" dirty="0"/>
          </a:p>
          <a:p>
            <a:pPr marL="164592" lvl="1">
              <a:buClr>
                <a:schemeClr val="tx2"/>
              </a:buClr>
            </a:pPr>
            <a:r>
              <a:rPr lang="en-US" dirty="0"/>
              <a:t>Against a backdrop of a 9 year bull market run and record low volatility, investors have taken on higher levels of risk—3 out of ever 4 equity portfolios run more risk than their benchmark and the average equity fund is “upside down”</a:t>
            </a:r>
          </a:p>
          <a:p>
            <a:pPr marL="164592" lvl="1">
              <a:buClr>
                <a:schemeClr val="tx2"/>
              </a:buClr>
            </a:pPr>
            <a:r>
              <a:rPr lang="en-US" dirty="0"/>
              <a:t>With policy tightening and valuations stretched, investors may be exposed to more risk than they realize</a:t>
            </a:r>
          </a:p>
        </p:txBody>
      </p:sp>
      <p:sp>
        <p:nvSpPr>
          <p:cNvPr id="21" name="Text Placeholder 16"/>
          <p:cNvSpPr txBox="1">
            <a:spLocks/>
          </p:cNvSpPr>
          <p:nvPr/>
        </p:nvSpPr>
        <p:spPr>
          <a:xfrm>
            <a:off x="299046" y="5899493"/>
            <a:ext cx="8525138" cy="830997"/>
          </a:xfrm>
          <a:prstGeom prst="rect">
            <a:avLst/>
          </a:prstGeom>
        </p:spPr>
        <p:txBody>
          <a:bodyPr vert="horz" wrap="square" lIns="45720" tIns="45720" rIns="45720" bIns="45720" rtlCol="0" anchor="t" anchorCtr="0">
            <a:spAutoFit/>
          </a:bodyP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4F4E50"/>
                </a:solidFill>
                <a:ea typeface="ＭＳ Ｐゴシック" pitchFamily="34" charset="-128"/>
              </a:rPr>
              <a:t>Source: Morningstar as of 31 December 2017. Results are weighted by assets. Risk represents standard deviation for the last 10 years. </a:t>
            </a:r>
          </a:p>
          <a:p>
            <a:pPr algn="l"/>
            <a:r>
              <a:rPr lang="en-US" dirty="0">
                <a:solidFill>
                  <a:srgbClr val="4F4E50"/>
                </a:solidFill>
                <a:ea typeface="ＭＳ Ｐゴシック" pitchFamily="34" charset="-128"/>
              </a:rPr>
              <a:t>Stock mutual funds and ETFs represented by the Morningstar Global Broad Category Equity Funds. </a:t>
            </a:r>
          </a:p>
          <a:p>
            <a:pPr algn="l"/>
            <a:r>
              <a:rPr lang="en-US" dirty="0">
                <a:solidFill>
                  <a:srgbClr val="4F4E50"/>
                </a:solidFill>
                <a:ea typeface="ＭＳ Ｐゴシック" pitchFamily="34" charset="-128"/>
              </a:rPr>
              <a:t>* Upside / downside capture over last 5 years represented by </a:t>
            </a:r>
            <a:r>
              <a:rPr lang="en-GB" dirty="0">
                <a:solidFill>
                  <a:srgbClr val="4F4E50"/>
                </a:solidFill>
              </a:rPr>
              <a:t>the Morningstar Broad  Equity Category</a:t>
            </a:r>
            <a:r>
              <a:rPr lang="en-US" dirty="0">
                <a:solidFill>
                  <a:srgbClr val="4F4E50"/>
                </a:solidFill>
                <a:ea typeface="ＭＳ Ｐゴシック" pitchFamily="34" charset="-128"/>
              </a:rPr>
              <a:t>. Upside capture shows how much a fund gained, relative to its fund benchmark, when the benchmark rose. Downside capture shows how much a fund lost, relative to the benchmark, when the benchmark decreased.</a:t>
            </a:r>
            <a:r>
              <a:rPr lang="en-US" b="1" dirty="0">
                <a:solidFill>
                  <a:srgbClr val="4F4E50"/>
                </a:solidFill>
                <a:ea typeface="ＭＳ Ｐゴシック" pitchFamily="34" charset="-128"/>
              </a:rPr>
              <a:t>   </a:t>
            </a:r>
          </a:p>
          <a:p>
            <a:pPr algn="l"/>
            <a:r>
              <a:rPr lang="en-US" b="1" dirty="0">
                <a:solidFill>
                  <a:srgbClr val="4F4E50"/>
                </a:solidFill>
                <a:ea typeface="ＭＳ Ｐゴシック" pitchFamily="34" charset="-128"/>
              </a:rPr>
              <a:t>Past performance does not guarantee or indicate future results.</a:t>
            </a:r>
            <a:endParaRPr lang="en-US" dirty="0">
              <a:solidFill>
                <a:srgbClr val="4F4E50"/>
              </a:solidFill>
              <a:ea typeface="ＭＳ Ｐゴシック" pitchFamily="34" charset="-128"/>
            </a:endParaRPr>
          </a:p>
          <a:p>
            <a:pPr algn="l">
              <a:lnSpc>
                <a:spcPct val="90000"/>
              </a:lnSpc>
              <a:spcBef>
                <a:spcPct val="10000"/>
              </a:spcBef>
              <a:spcAft>
                <a:spcPct val="10000"/>
              </a:spcAft>
            </a:pPr>
            <a:endParaRPr lang="en-US" dirty="0">
              <a:solidFill>
                <a:srgbClr val="4F4E50"/>
              </a:solidFill>
              <a:ea typeface="ＭＳ Ｐゴシック" pitchFamily="34" charset="-128"/>
            </a:endParaRPr>
          </a:p>
        </p:txBody>
      </p:sp>
      <p:sp>
        <p:nvSpPr>
          <p:cNvPr id="6" name="Slide Number Placeholder 5"/>
          <p:cNvSpPr>
            <a:spLocks noGrp="1"/>
          </p:cNvSpPr>
          <p:nvPr>
            <p:ph type="sldNum" sz="quarter" idx="13"/>
          </p:nvPr>
        </p:nvSpPr>
        <p:spPr/>
        <p:txBody>
          <a:bodyPr/>
          <a:lstStyle/>
          <a:p>
            <a:fld id="{C0531ADF-2191-45C5-9D71-08764BF86A6F}" type="slidenum">
              <a:rPr lang="en-US" smtClean="0"/>
              <a:pPr/>
              <a:t>5</a:t>
            </a:fld>
            <a:endParaRPr lang="en-US"/>
          </a:p>
        </p:txBody>
      </p:sp>
      <p:sp>
        <p:nvSpPr>
          <p:cNvPr id="4" name="Footer Placeholder 3"/>
          <p:cNvSpPr>
            <a:spLocks noGrp="1"/>
          </p:cNvSpPr>
          <p:nvPr>
            <p:ph type="ftr" sz="quarter" idx="14"/>
          </p:nvPr>
        </p:nvSpPr>
        <p:spPr/>
        <p:txBody>
          <a:bodyPr/>
          <a:lstStyle/>
          <a:p>
            <a:r>
              <a:rPr lang="en-US"/>
              <a:t>FOR FINANCIAL PROFESSIONAL USE ONLY - PROPRIETARY AND CONFIDENTIAL</a:t>
            </a:r>
          </a:p>
        </p:txBody>
      </p:sp>
      <p:cxnSp>
        <p:nvCxnSpPr>
          <p:cNvPr id="43" name="Straight Arrow Connector 42">
            <a:extLst>
              <a:ext uri="{FF2B5EF4-FFF2-40B4-BE49-F238E27FC236}">
                <a16:creationId xmlns:a16="http://schemas.microsoft.com/office/drawing/2014/main" id="{EEE16D21-E90A-4D9F-B568-2E1BA40DC702}"/>
              </a:ext>
            </a:extLst>
          </p:cNvPr>
          <p:cNvCxnSpPr>
            <a:cxnSpLocks/>
          </p:cNvCxnSpPr>
          <p:nvPr/>
        </p:nvCxnSpPr>
        <p:spPr>
          <a:xfrm flipV="1">
            <a:off x="1617449" y="3641312"/>
            <a:ext cx="1491343" cy="457200"/>
          </a:xfrm>
          <a:prstGeom prst="straightConnector1">
            <a:avLst/>
          </a:prstGeom>
          <a:ln w="28575">
            <a:solidFill>
              <a:schemeClr val="accent5"/>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15"/>
          <p:cNvSpPr txBox="1">
            <a:spLocks/>
          </p:cNvSpPr>
          <p:nvPr/>
        </p:nvSpPr>
        <p:spPr bwMode="auto">
          <a:xfrm>
            <a:off x="304800" y="1773124"/>
            <a:ext cx="4116642" cy="323850"/>
          </a:xfrm>
          <a:prstGeom prst="rect">
            <a:avLst/>
          </a:prstGeom>
          <a:no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Arial" charset="0"/>
              <a:buNone/>
            </a:pPr>
            <a:r>
              <a:rPr lang="en-US" sz="1400" b="1" dirty="0">
                <a:solidFill>
                  <a:schemeClr val="tx2"/>
                </a:solidFill>
              </a:rPr>
              <a:t>Stock mutual fund and ETF </a:t>
            </a:r>
          </a:p>
          <a:p>
            <a:pPr algn="ctr" eaLnBrk="1" hangingPunct="1">
              <a:buFont typeface="Arial" charset="0"/>
              <a:buNone/>
            </a:pPr>
            <a:r>
              <a:rPr lang="en-US" sz="1400" b="1" dirty="0">
                <a:solidFill>
                  <a:schemeClr val="tx2"/>
                </a:solidFill>
              </a:rPr>
              <a:t>risk relative to the S&amp;P 500 Index </a:t>
            </a:r>
            <a:endParaRPr lang="en-US" sz="1200" b="1" dirty="0">
              <a:solidFill>
                <a:schemeClr val="tx2"/>
              </a:solidFill>
            </a:endParaRPr>
          </a:p>
        </p:txBody>
      </p:sp>
      <p:sp>
        <p:nvSpPr>
          <p:cNvPr id="19" name="Content Placeholder 15"/>
          <p:cNvSpPr txBox="1">
            <a:spLocks/>
          </p:cNvSpPr>
          <p:nvPr/>
        </p:nvSpPr>
        <p:spPr bwMode="auto">
          <a:xfrm>
            <a:off x="4671377" y="1773124"/>
            <a:ext cx="4116642" cy="323850"/>
          </a:xfrm>
          <a:prstGeom prst="rect">
            <a:avLst/>
          </a:prstGeom>
          <a:no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Arial" charset="0"/>
              <a:buNone/>
            </a:pPr>
            <a:r>
              <a:rPr lang="en-US" sz="1400" b="1" dirty="0">
                <a:solidFill>
                  <a:schemeClr val="tx2"/>
                </a:solidFill>
              </a:rPr>
              <a:t>Stock mutual fund and ETF </a:t>
            </a:r>
          </a:p>
          <a:p>
            <a:pPr algn="ctr" eaLnBrk="1" hangingPunct="1">
              <a:buFont typeface="Arial" charset="0"/>
              <a:buNone/>
            </a:pPr>
            <a:r>
              <a:rPr lang="en-US" sz="1400" b="1" dirty="0">
                <a:solidFill>
                  <a:schemeClr val="tx2"/>
                </a:solidFill>
              </a:rPr>
              <a:t>average upside / downside capture* </a:t>
            </a:r>
            <a:endParaRPr lang="en-US" sz="1200" b="1" dirty="0">
              <a:solidFill>
                <a:schemeClr val="tx2"/>
              </a:solidFill>
            </a:endParaRPr>
          </a:p>
        </p:txBody>
      </p:sp>
      <p:graphicFrame>
        <p:nvGraphicFramePr>
          <p:cNvPr id="20" name="Chart 19">
            <a:extLst>
              <a:ext uri="{FF2B5EF4-FFF2-40B4-BE49-F238E27FC236}">
                <a16:creationId xmlns:a16="http://schemas.microsoft.com/office/drawing/2014/main" id="{0A5D7E3D-B2EF-486C-A93D-A8758163E41A}"/>
              </a:ext>
            </a:extLst>
          </p:cNvPr>
          <p:cNvGraphicFramePr/>
          <p:nvPr>
            <p:extLst/>
          </p:nvPr>
        </p:nvGraphicFramePr>
        <p:xfrm>
          <a:off x="4680771" y="2296168"/>
          <a:ext cx="4142232" cy="3603325"/>
        </p:xfrm>
        <a:graphic>
          <a:graphicData uri="http://schemas.openxmlformats.org/drawingml/2006/chart">
            <c:chart xmlns:c="http://schemas.openxmlformats.org/drawingml/2006/chart" xmlns:r="http://schemas.openxmlformats.org/officeDocument/2006/relationships" r:id="rId4"/>
          </a:graphicData>
        </a:graphic>
      </p:graphicFrame>
      <p:cxnSp>
        <p:nvCxnSpPr>
          <p:cNvPr id="22" name="Straight Connector 21">
            <a:extLst>
              <a:ext uri="{FF2B5EF4-FFF2-40B4-BE49-F238E27FC236}">
                <a16:creationId xmlns:a16="http://schemas.microsoft.com/office/drawing/2014/main" id="{E90DA62A-F68E-4796-A211-D567541A653F}"/>
              </a:ext>
            </a:extLst>
          </p:cNvPr>
          <p:cNvCxnSpPr>
            <a:endCxn id="21" idx="0"/>
          </p:cNvCxnSpPr>
          <p:nvPr/>
        </p:nvCxnSpPr>
        <p:spPr>
          <a:xfrm>
            <a:off x="4561615" y="1827554"/>
            <a:ext cx="0" cy="4071939"/>
          </a:xfrm>
          <a:prstGeom prst="line">
            <a:avLst/>
          </a:prstGeom>
          <a:ln w="3175">
            <a:solidFill>
              <a:srgbClr val="7F7F7F"/>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78C26ED-281D-4262-BD8F-49F04A1786EC}"/>
              </a:ext>
            </a:extLst>
          </p:cNvPr>
          <p:cNvSpPr txBox="1"/>
          <p:nvPr/>
        </p:nvSpPr>
        <p:spPr>
          <a:xfrm>
            <a:off x="7557364" y="2690423"/>
            <a:ext cx="1306553" cy="615553"/>
          </a:xfrm>
          <a:prstGeom prst="rect">
            <a:avLst/>
          </a:prstGeom>
          <a:solidFill>
            <a:schemeClr val="bg1"/>
          </a:solidFill>
        </p:spPr>
        <p:txBody>
          <a:bodyPr wrap="square" lIns="0" tIns="0" rIns="0" bIns="0" rtlCol="0">
            <a:spAutoFit/>
          </a:bodyPr>
          <a:lstStyle/>
          <a:p>
            <a:pPr algn="ctr">
              <a:buClr>
                <a:schemeClr val="tx2"/>
              </a:buClr>
              <a:buSzPct val="110000"/>
            </a:pPr>
            <a:r>
              <a:rPr lang="en-US" sz="1000" b="1" i="1" dirty="0">
                <a:solidFill>
                  <a:schemeClr val="accent5"/>
                </a:solidFill>
              </a:rPr>
              <a:t>70% of equity funds </a:t>
            </a:r>
          </a:p>
          <a:p>
            <a:pPr algn="ctr">
              <a:buClr>
                <a:schemeClr val="tx2"/>
              </a:buClr>
              <a:buSzPct val="110000"/>
            </a:pPr>
            <a:r>
              <a:rPr lang="en-US" sz="1000" b="1" i="1" dirty="0">
                <a:solidFill>
                  <a:schemeClr val="accent5"/>
                </a:solidFill>
              </a:rPr>
              <a:t>are “upside down” </a:t>
            </a:r>
          </a:p>
          <a:p>
            <a:pPr algn="ctr">
              <a:buClr>
                <a:schemeClr val="tx2"/>
              </a:buClr>
              <a:buSzPct val="110000"/>
            </a:pPr>
            <a:r>
              <a:rPr lang="en-US" sz="1000" b="1" i="1" dirty="0">
                <a:solidFill>
                  <a:schemeClr val="accent5"/>
                </a:solidFill>
              </a:rPr>
              <a:t>(downside&gt; upside capture) </a:t>
            </a:r>
          </a:p>
        </p:txBody>
      </p:sp>
      <p:sp>
        <p:nvSpPr>
          <p:cNvPr id="45" name="TextBox 44"/>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46" name="TextBox 45"/>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132340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20" grpId="0">
        <p:bldAsOne/>
      </p:bldGraphic>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0" y="6024131"/>
            <a:ext cx="9183077" cy="419722"/>
          </a:xfrm>
          <a:prstGeom prst="rect">
            <a:avLst/>
          </a:prstGeom>
        </p:spPr>
        <p:txBody>
          <a:bodyPr lIns="45720" rIns="45720"/>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4F4E50"/>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64592" algn="l" defTabSz="914400" rtl="0" eaLnBrk="1" fontAlgn="auto" latinLnBrk="0" hangingPunct="1">
              <a:lnSpc>
                <a:spcPct val="100000"/>
              </a:lnSpc>
              <a:spcBef>
                <a:spcPts val="700"/>
              </a:spcBef>
              <a:spcAft>
                <a:spcPts val="0"/>
              </a:spcAft>
              <a:buClr>
                <a:schemeClr val="tx2"/>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64592" algn="l" defTabSz="914400" rtl="0" eaLnBrk="1" fontAlgn="auto" latinLnBrk="0" hangingPunct="1">
              <a:lnSpc>
                <a:spcPct val="100000"/>
              </a:lnSpc>
              <a:spcBef>
                <a:spcPts val="700"/>
              </a:spcBef>
              <a:spcAft>
                <a:spcPts val="0"/>
              </a:spcAft>
              <a:buClr>
                <a:srgbClr val="4F4E50"/>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64592" algn="l" defTabSz="914400" rtl="0" eaLnBrk="1" fontAlgn="auto" latinLnBrk="0" hangingPunct="1">
              <a:lnSpc>
                <a:spcPct val="100000"/>
              </a:lnSpc>
              <a:spcBef>
                <a:spcPts val="700"/>
              </a:spcBef>
              <a:spcAft>
                <a:spcPts val="0"/>
              </a:spcAft>
              <a:buClr>
                <a:schemeClr val="tx2"/>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00" b="0" dirty="0">
                <a:latin typeface="Arial Narrow" panose="020B0606020202030204" pitchFamily="34" charset="0"/>
              </a:rPr>
              <a:t>Source: Morningstar Direct as of 31 December 2017. Calendar year total return (%) and annualized standard deviations of monthly returns. Intl Bonds (</a:t>
            </a:r>
            <a:r>
              <a:rPr lang="en-US" sz="800" b="0" dirty="0" err="1">
                <a:latin typeface="Arial Narrow" panose="020B0606020202030204" pitchFamily="34" charset="0"/>
              </a:rPr>
              <a:t>Hdg</a:t>
            </a:r>
            <a:r>
              <a:rPr lang="en-US" sz="800" b="0" dirty="0">
                <a:latin typeface="Arial Narrow" panose="020B0606020202030204" pitchFamily="34" charset="0"/>
              </a:rPr>
              <a:t>) represented by </a:t>
            </a:r>
            <a:r>
              <a:rPr lang="en-US" sz="800" b="0" dirty="0" err="1">
                <a:latin typeface="Arial Narrow" panose="020B0606020202030204" pitchFamily="34" charset="0"/>
              </a:rPr>
              <a:t>BBgBarc</a:t>
            </a:r>
            <a:r>
              <a:rPr lang="en-US" sz="800" b="0" dirty="0">
                <a:latin typeface="Arial Narrow" panose="020B0606020202030204" pitchFamily="34" charset="0"/>
              </a:rPr>
              <a:t> </a:t>
            </a:r>
            <a:r>
              <a:rPr lang="en-US" sz="800" b="0" dirty="0" err="1">
                <a:latin typeface="Arial Narrow" panose="020B0606020202030204" pitchFamily="34" charset="0"/>
              </a:rPr>
              <a:t>Gbl</a:t>
            </a:r>
            <a:r>
              <a:rPr lang="en-US" sz="800" b="0" dirty="0">
                <a:latin typeface="Arial Narrow" panose="020B0606020202030204" pitchFamily="34" charset="0"/>
              </a:rPr>
              <a:t> </a:t>
            </a:r>
            <a:r>
              <a:rPr lang="en-US" sz="800" b="0" dirty="0" err="1">
                <a:latin typeface="Arial Narrow" panose="020B0606020202030204" pitchFamily="34" charset="0"/>
              </a:rPr>
              <a:t>Agg</a:t>
            </a:r>
            <a:r>
              <a:rPr lang="en-US" sz="800" b="0" dirty="0">
                <a:latin typeface="Arial Narrow" panose="020B0606020202030204" pitchFamily="34" charset="0"/>
              </a:rPr>
              <a:t> Ex USD TR </a:t>
            </a:r>
            <a:r>
              <a:rPr lang="en-US" sz="800" b="0" dirty="0" err="1">
                <a:latin typeface="Arial Narrow" panose="020B0606020202030204" pitchFamily="34" charset="0"/>
              </a:rPr>
              <a:t>Hdg</a:t>
            </a:r>
            <a:r>
              <a:rPr lang="en-US" sz="800" b="0" dirty="0">
                <a:latin typeface="Arial Narrow" panose="020B0606020202030204" pitchFamily="34" charset="0"/>
              </a:rPr>
              <a:t> USD; US Bonds represented by </a:t>
            </a:r>
            <a:r>
              <a:rPr lang="en-US" sz="800" b="0" dirty="0" err="1">
                <a:latin typeface="Arial Narrow" panose="020B0606020202030204" pitchFamily="34" charset="0"/>
              </a:rPr>
              <a:t>BBgBarc</a:t>
            </a:r>
            <a:r>
              <a:rPr lang="en-US" sz="800" b="0" dirty="0">
                <a:latin typeface="Arial Narrow" panose="020B0606020202030204" pitchFamily="34" charset="0"/>
              </a:rPr>
              <a:t> US </a:t>
            </a:r>
            <a:r>
              <a:rPr lang="en-US" sz="800" b="0" dirty="0" err="1">
                <a:latin typeface="Arial Narrow" panose="020B0606020202030204" pitchFamily="34" charset="0"/>
              </a:rPr>
              <a:t>Agg</a:t>
            </a:r>
            <a:r>
              <a:rPr lang="en-US" sz="800" b="0" dirty="0">
                <a:latin typeface="Arial Narrow" panose="020B0606020202030204" pitchFamily="34" charset="0"/>
              </a:rPr>
              <a:t> Bond TR USD; EM Debt ($) represented by JPM EMBI Plus TR USD; Dev Intl Equity represented by MSCI EAFE NR USD; EM Equity represented by MSCI EM NR USD; US Large Cap represented by S&amp;P 500 TR USD. </a:t>
            </a:r>
            <a:r>
              <a:rPr lang="en-US" sz="800" b="0" baseline="30000" dirty="0">
                <a:solidFill>
                  <a:srgbClr val="4F4E50"/>
                </a:solidFill>
                <a:latin typeface="Arial Narrow" pitchFamily="34" charset="0"/>
              </a:rPr>
              <a:t>1 </a:t>
            </a:r>
            <a:r>
              <a:rPr lang="en-US" sz="800" b="0" dirty="0">
                <a:solidFill>
                  <a:srgbClr val="4F4E50"/>
                </a:solidFill>
                <a:latin typeface="Arial Narrow" pitchFamily="34" charset="0"/>
              </a:rPr>
              <a:t>Risk represented by standard deviation which is a statistical estimate measuring how dispersed returns are around an average. </a:t>
            </a:r>
            <a:r>
              <a:rPr lang="en-US" sz="800" dirty="0">
                <a:latin typeface="Arial Narrow" panose="020B0606020202030204" pitchFamily="34" charset="0"/>
              </a:rPr>
              <a:t>Index performance is for illustrative purposes only.  Index performance does not reflect any management fees, transaction costs or expenses.   Indexes are unmanaged and one cannot invest directly in an index.   Past performance does not guarantee future results.</a:t>
            </a:r>
            <a:endParaRPr lang="en-US" sz="800" b="0" dirty="0">
              <a:latin typeface="Arial Narrow" panose="020B0606020202030204" pitchFamily="34" charset="0"/>
            </a:endParaRPr>
          </a:p>
        </p:txBody>
      </p:sp>
      <p:sp>
        <p:nvSpPr>
          <p:cNvPr id="5" name="Slide Number Placeholder 4"/>
          <p:cNvSpPr>
            <a:spLocks noGrp="1"/>
          </p:cNvSpPr>
          <p:nvPr>
            <p:ph type="sldNum" sz="quarter" idx="13"/>
          </p:nvPr>
        </p:nvSpPr>
        <p:spPr/>
        <p:txBody>
          <a:bodyPr/>
          <a:lstStyle/>
          <a:p>
            <a:fld id="{C0531ADF-2191-45C5-9D71-08764BF86A6F}" type="slidenum">
              <a:rPr lang="en-US" smtClean="0"/>
              <a:pPr/>
              <a:t>6</a:t>
            </a:fld>
            <a:endParaRPr lang="en-US"/>
          </a:p>
        </p:txBody>
      </p:sp>
      <p:sp>
        <p:nvSpPr>
          <p:cNvPr id="19" name="Content Placeholder 15"/>
          <p:cNvSpPr txBox="1">
            <a:spLocks/>
          </p:cNvSpPr>
          <p:nvPr/>
        </p:nvSpPr>
        <p:spPr bwMode="auto">
          <a:xfrm>
            <a:off x="316521" y="1635418"/>
            <a:ext cx="8482013" cy="323850"/>
          </a:xfrm>
          <a:prstGeom prst="rect">
            <a:avLst/>
          </a:prstGeom>
          <a:no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Font typeface="Arial" charset="0"/>
              <a:buNone/>
            </a:pPr>
            <a:r>
              <a:rPr lang="en-US" sz="1400" b="1" dirty="0">
                <a:solidFill>
                  <a:schemeClr val="tx2"/>
                </a:solidFill>
              </a:rPr>
              <a:t>Asset class leadership is unpredictable year to year…</a:t>
            </a:r>
          </a:p>
        </p:txBody>
      </p:sp>
      <p:sp>
        <p:nvSpPr>
          <p:cNvPr id="24" name="Content Placeholder 15"/>
          <p:cNvSpPr txBox="1">
            <a:spLocks/>
          </p:cNvSpPr>
          <p:nvPr/>
        </p:nvSpPr>
        <p:spPr bwMode="auto">
          <a:xfrm>
            <a:off x="304799" y="3927241"/>
            <a:ext cx="8482013" cy="323850"/>
          </a:xfrm>
          <a:prstGeom prst="rect">
            <a:avLst/>
          </a:prstGeom>
          <a:no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Font typeface="Arial" charset="0"/>
              <a:buNone/>
            </a:pPr>
            <a:r>
              <a:rPr lang="en-US" sz="1400" b="1" dirty="0">
                <a:solidFill>
                  <a:schemeClr val="tx2"/>
                </a:solidFill>
              </a:rPr>
              <a:t>…while risk relationships are fairly stable</a:t>
            </a:r>
          </a:p>
        </p:txBody>
      </p:sp>
      <p:sp>
        <p:nvSpPr>
          <p:cNvPr id="21" name="Title 2"/>
          <p:cNvSpPr>
            <a:spLocks noGrp="1"/>
          </p:cNvSpPr>
          <p:nvPr>
            <p:ph type="title"/>
          </p:nvPr>
        </p:nvSpPr>
        <p:spPr>
          <a:xfrm>
            <a:off x="304800" y="149369"/>
            <a:ext cx="8534400" cy="603179"/>
          </a:xfrm>
        </p:spPr>
        <p:txBody>
          <a:bodyPr/>
          <a:lstStyle/>
          <a:p>
            <a:r>
              <a:rPr lang="en-US" dirty="0"/>
              <a:t>The solution</a:t>
            </a:r>
            <a:br>
              <a:rPr lang="en-US" dirty="0"/>
            </a:br>
            <a:r>
              <a:rPr lang="en-US" sz="1600" dirty="0"/>
              <a:t>Our model portfolio investment philosophy</a:t>
            </a:r>
          </a:p>
        </p:txBody>
      </p:sp>
      <p:sp>
        <p:nvSpPr>
          <p:cNvPr id="35" name="Footer Placeholder 34"/>
          <p:cNvSpPr>
            <a:spLocks noGrp="1"/>
          </p:cNvSpPr>
          <p:nvPr>
            <p:ph type="ftr" sz="quarter" idx="14"/>
          </p:nvPr>
        </p:nvSpPr>
        <p:spPr/>
        <p:txBody>
          <a:bodyPr/>
          <a:lstStyle/>
          <a:p>
            <a:r>
              <a:rPr lang="en-US"/>
              <a:t>FOR FINANCIAL PROFESSIONAL USE ONLY - PROPRIETARY AND CONFIDENTIAL</a:t>
            </a:r>
          </a:p>
        </p:txBody>
      </p:sp>
      <p:pic>
        <p:nvPicPr>
          <p:cNvPr id="3" name="Picture 2"/>
          <p:cNvPicPr>
            <a:picLocks noChangeAspect="1"/>
          </p:cNvPicPr>
          <p:nvPr/>
        </p:nvPicPr>
        <p:blipFill>
          <a:blip r:embed="rId3"/>
          <a:stretch>
            <a:fillRect/>
          </a:stretch>
        </p:blipFill>
        <p:spPr>
          <a:xfrm>
            <a:off x="304800" y="2124136"/>
            <a:ext cx="8534400" cy="1823157"/>
          </a:xfrm>
          <a:prstGeom prst="rect">
            <a:avLst/>
          </a:prstGeom>
        </p:spPr>
      </p:pic>
      <p:sp>
        <p:nvSpPr>
          <p:cNvPr id="15" name="Content Placeholder 13"/>
          <p:cNvSpPr txBox="1">
            <a:spLocks/>
          </p:cNvSpPr>
          <p:nvPr/>
        </p:nvSpPr>
        <p:spPr>
          <a:xfrm>
            <a:off x="346684" y="612528"/>
            <a:ext cx="8462353" cy="4771344"/>
          </a:xfrm>
          <a:prstGeom prst="rect">
            <a:avLst/>
          </a:prstGeom>
        </p:spPr>
        <p:txBody>
          <a:bodyPr>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GB" dirty="0"/>
          </a:p>
          <a:p>
            <a:pPr marL="226504" lvl="1" indent="-228600">
              <a:buClr>
                <a:schemeClr val="tx2"/>
              </a:buClr>
              <a:buFont typeface="+mj-lt"/>
              <a:buAutoNum type="arabicPeriod"/>
            </a:pPr>
            <a:r>
              <a:rPr lang="en-US" dirty="0"/>
              <a:t>We believe </a:t>
            </a:r>
            <a:r>
              <a:rPr lang="en-US" b="1" u="sng" dirty="0">
                <a:solidFill>
                  <a:schemeClr val="accent1"/>
                </a:solidFill>
              </a:rPr>
              <a:t>active management </a:t>
            </a:r>
            <a:r>
              <a:rPr lang="en-US" dirty="0"/>
              <a:t>is essential to exploit return opportunities across asset classes</a:t>
            </a:r>
          </a:p>
          <a:p>
            <a:pPr marL="226504" lvl="1" indent="-228600">
              <a:buClr>
                <a:schemeClr val="tx2"/>
              </a:buClr>
              <a:buFont typeface="+mj-lt"/>
              <a:buAutoNum type="arabicPeriod"/>
            </a:pPr>
            <a:r>
              <a:rPr lang="en-US" dirty="0"/>
              <a:t>We rely on </a:t>
            </a:r>
            <a:r>
              <a:rPr lang="en-US" b="1" u="sng" dirty="0">
                <a:solidFill>
                  <a:schemeClr val="accent1"/>
                </a:solidFill>
              </a:rPr>
              <a:t>risk insights </a:t>
            </a:r>
            <a:r>
              <a:rPr lang="en-US" dirty="0"/>
              <a:t>from our sophisticated Aladdin</a:t>
            </a:r>
            <a:r>
              <a:rPr lang="en-US" baseline="30000" dirty="0"/>
              <a:t>®</a:t>
            </a:r>
            <a:r>
              <a:rPr lang="en-US" dirty="0"/>
              <a:t> risk management platform to thoroughly understand portfolio risk</a:t>
            </a:r>
          </a:p>
        </p:txBody>
      </p:sp>
      <p:pic>
        <p:nvPicPr>
          <p:cNvPr id="6" name="Picture 5"/>
          <p:cNvPicPr>
            <a:picLocks noChangeAspect="1"/>
          </p:cNvPicPr>
          <p:nvPr/>
        </p:nvPicPr>
        <p:blipFill>
          <a:blip r:embed="rId4"/>
          <a:stretch>
            <a:fillRect/>
          </a:stretch>
        </p:blipFill>
        <p:spPr>
          <a:xfrm>
            <a:off x="325742" y="4324819"/>
            <a:ext cx="8483295" cy="1657424"/>
          </a:xfrm>
          <a:prstGeom prst="rect">
            <a:avLst/>
          </a:prstGeom>
        </p:spPr>
      </p:pic>
      <p:sp>
        <p:nvSpPr>
          <p:cNvPr id="2" name="TextBox 1"/>
          <p:cNvSpPr txBox="1"/>
          <p:nvPr/>
        </p:nvSpPr>
        <p:spPr>
          <a:xfrm>
            <a:off x="4119792" y="1908692"/>
            <a:ext cx="904415" cy="430887"/>
          </a:xfrm>
          <a:prstGeom prst="rect">
            <a:avLst/>
          </a:prstGeom>
          <a:noFill/>
        </p:spPr>
        <p:txBody>
          <a:bodyPr wrap="none" rtlCol="0">
            <a:spAutoFit/>
          </a:bodyPr>
          <a:lstStyle/>
          <a:p>
            <a:pPr>
              <a:buClr>
                <a:schemeClr val="tx2"/>
              </a:buClr>
              <a:buSzPct val="110000"/>
            </a:pPr>
            <a:r>
              <a:rPr lang="en-US" sz="1000" b="1" dirty="0">
                <a:solidFill>
                  <a:schemeClr val="tx2"/>
                </a:solidFill>
              </a:rPr>
              <a:t>Returns (%)</a:t>
            </a:r>
          </a:p>
          <a:p>
            <a:pPr>
              <a:buClr>
                <a:schemeClr val="tx2"/>
              </a:buClr>
              <a:buSzPct val="110000"/>
            </a:pPr>
            <a:endParaRPr lang="en-US" sz="1200" dirty="0">
              <a:solidFill>
                <a:schemeClr val="tx2"/>
              </a:solidFill>
            </a:endParaRPr>
          </a:p>
        </p:txBody>
      </p:sp>
      <p:sp>
        <p:nvSpPr>
          <p:cNvPr id="13" name="TextBox 12"/>
          <p:cNvSpPr txBox="1"/>
          <p:nvPr/>
        </p:nvSpPr>
        <p:spPr>
          <a:xfrm>
            <a:off x="4201854" y="4094536"/>
            <a:ext cx="747320" cy="430887"/>
          </a:xfrm>
          <a:prstGeom prst="rect">
            <a:avLst/>
          </a:prstGeom>
          <a:noFill/>
        </p:spPr>
        <p:txBody>
          <a:bodyPr wrap="none" rtlCol="0">
            <a:spAutoFit/>
          </a:bodyPr>
          <a:lstStyle/>
          <a:p>
            <a:pPr>
              <a:buClr>
                <a:schemeClr val="tx2"/>
              </a:buClr>
              <a:buSzPct val="110000"/>
            </a:pPr>
            <a:r>
              <a:rPr lang="en-US" sz="1000" b="1" dirty="0">
                <a:solidFill>
                  <a:schemeClr val="tx2"/>
                </a:solidFill>
              </a:rPr>
              <a:t>Risk</a:t>
            </a:r>
            <a:r>
              <a:rPr lang="en-US" sz="1000" baseline="30000" dirty="0">
                <a:solidFill>
                  <a:srgbClr val="4F4E50"/>
                </a:solidFill>
                <a:latin typeface="Arial Narrow" pitchFamily="34" charset="0"/>
              </a:rPr>
              <a:t> 1</a:t>
            </a:r>
            <a:r>
              <a:rPr lang="en-US" sz="1000" b="1" dirty="0">
                <a:solidFill>
                  <a:schemeClr val="tx2"/>
                </a:solidFill>
              </a:rPr>
              <a:t> (%)</a:t>
            </a:r>
          </a:p>
          <a:p>
            <a:pPr>
              <a:buClr>
                <a:schemeClr val="tx2"/>
              </a:buClr>
              <a:buSzPct val="110000"/>
            </a:pPr>
            <a:endParaRPr lang="en-US" sz="1200" dirty="0">
              <a:solidFill>
                <a:schemeClr val="tx2"/>
              </a:solidFill>
            </a:endParaRPr>
          </a:p>
        </p:txBody>
      </p:sp>
      <p:sp>
        <p:nvSpPr>
          <p:cNvPr id="47" name="TextBox 46"/>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48" name="TextBox 47"/>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364963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67" y="2983196"/>
            <a:ext cx="7711566" cy="556929"/>
          </a:xfrm>
        </p:spPr>
        <p:txBody>
          <a:bodyPr/>
          <a:lstStyle/>
          <a:p>
            <a:r>
              <a:rPr lang="en-GB" dirty="0"/>
              <a:t>Overview of BlackRock’s Model Portfolios</a:t>
            </a:r>
          </a:p>
        </p:txBody>
      </p:sp>
      <p:sp>
        <p:nvSpPr>
          <p:cNvPr id="7" name="TextBox 6"/>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8" name="TextBox 7"/>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41661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BlackRock Model Portfolios</a:t>
            </a:r>
            <a:br>
              <a:rPr lang="en-US" dirty="0"/>
            </a:br>
            <a:r>
              <a:rPr lang="en-US" sz="1600" dirty="0"/>
              <a:t>Our value proposition</a:t>
            </a:r>
            <a:endParaRPr lang="en-GB" sz="1600" dirty="0"/>
          </a:p>
        </p:txBody>
      </p:sp>
      <p:grpSp>
        <p:nvGrpSpPr>
          <p:cNvPr id="6" name="Group 5"/>
          <p:cNvGrpSpPr/>
          <p:nvPr/>
        </p:nvGrpSpPr>
        <p:grpSpPr>
          <a:xfrm>
            <a:off x="272423" y="1673388"/>
            <a:ext cx="8591130" cy="1193297"/>
            <a:chOff x="314954" y="1404938"/>
            <a:chExt cx="8506069" cy="885334"/>
          </a:xfrm>
        </p:grpSpPr>
        <p:sp>
          <p:nvSpPr>
            <p:cNvPr id="18" name="TextBox 17"/>
            <p:cNvSpPr txBox="1"/>
            <p:nvPr/>
          </p:nvSpPr>
          <p:spPr>
            <a:xfrm>
              <a:off x="2686556" y="1408512"/>
              <a:ext cx="6134467" cy="878186"/>
            </a:xfrm>
            <a:prstGeom prst="rect">
              <a:avLst/>
            </a:prstGeom>
            <a:noFill/>
            <a:ln w="9525">
              <a:solidFill>
                <a:schemeClr val="accent1"/>
              </a:solidFill>
            </a:ln>
          </p:spPr>
          <p:txBody>
            <a:bodyPr wrap="square" lIns="182880" tIns="182880" rIns="182880" bIns="182880" rtlCol="0" anchor="ctr">
              <a:noAutofit/>
            </a:bodyPr>
            <a:lstStyle/>
            <a:p>
              <a:pPr marL="60325">
                <a:buClr>
                  <a:schemeClr val="tx2"/>
                </a:buClr>
              </a:pPr>
              <a:r>
                <a:rPr lang="en-US" sz="1600" dirty="0">
                  <a:solidFill>
                    <a:schemeClr val="tx2"/>
                  </a:solidFill>
                </a:rPr>
                <a:t>Adapt to changing market environments, leveraging low-cost, tax-efficient ETFs</a:t>
              </a:r>
            </a:p>
          </p:txBody>
        </p:sp>
        <p:sp>
          <p:nvSpPr>
            <p:cNvPr id="8" name="Rounded Rectangle 7"/>
            <p:cNvSpPr/>
            <p:nvPr/>
          </p:nvSpPr>
          <p:spPr>
            <a:xfrm>
              <a:off x="314954" y="1404938"/>
              <a:ext cx="2537654" cy="885334"/>
            </a:xfrm>
            <a:prstGeom prst="roundRect">
              <a:avLst/>
            </a:prstGeom>
            <a:solidFill>
              <a:schemeClr val="accent1"/>
            </a:solidFill>
            <a:ln w="9525" cap="flat" cmpd="sng" algn="ctr">
              <a:noFill/>
              <a:prstDash val="solid"/>
            </a:ln>
            <a:effectLst/>
          </p:spPr>
          <p:txBody>
            <a:bodyPr rot="0" spcFirstLastPara="0" vertOverflow="overflow" horzOverflow="overflow" vert="horz" wrap="square" lIns="45720" tIns="45720" rIns="45720" bIns="45720" numCol="1" spcCol="0" rtlCol="0" fromWordArt="0" anchor="ctr" anchorCtr="1" forceAA="0" compatLnSpc="1">
              <a:prstTxWarp prst="textNoShape">
                <a:avLst/>
              </a:prstTxWarp>
              <a:noAutofit/>
            </a:bodyPr>
            <a:lstStyle/>
            <a:p>
              <a:pPr algn="ctr"/>
              <a:r>
                <a:rPr lang="en-US" sz="1600" b="1" kern="0" dirty="0">
                  <a:solidFill>
                    <a:schemeClr val="bg1"/>
                  </a:solidFill>
                </a:rPr>
                <a:t>Diversified, Cost-Effective Portfolios</a:t>
              </a:r>
            </a:p>
          </p:txBody>
        </p:sp>
      </p:grpSp>
      <p:grpSp>
        <p:nvGrpSpPr>
          <p:cNvPr id="4" name="Group 3"/>
          <p:cNvGrpSpPr/>
          <p:nvPr/>
        </p:nvGrpSpPr>
        <p:grpSpPr>
          <a:xfrm>
            <a:off x="272423" y="3278995"/>
            <a:ext cx="8591130" cy="1193297"/>
            <a:chOff x="314954" y="2481014"/>
            <a:chExt cx="8506069" cy="885334"/>
          </a:xfrm>
        </p:grpSpPr>
        <p:sp>
          <p:nvSpPr>
            <p:cNvPr id="46" name="TextBox 45"/>
            <p:cNvSpPr txBox="1"/>
            <p:nvPr/>
          </p:nvSpPr>
          <p:spPr>
            <a:xfrm>
              <a:off x="2686556" y="2484588"/>
              <a:ext cx="6134467" cy="878186"/>
            </a:xfrm>
            <a:prstGeom prst="rect">
              <a:avLst/>
            </a:prstGeom>
            <a:noFill/>
            <a:ln w="9525">
              <a:solidFill>
                <a:schemeClr val="accent2"/>
              </a:solidFill>
            </a:ln>
          </p:spPr>
          <p:txBody>
            <a:bodyPr wrap="square" lIns="182880" tIns="182880" rIns="182880" bIns="182880" rtlCol="0" anchor="ctr">
              <a:noAutofit/>
            </a:bodyPr>
            <a:lstStyle/>
            <a:p>
              <a:pPr marL="60325">
                <a:buClr>
                  <a:schemeClr val="tx2"/>
                </a:buClr>
              </a:pPr>
              <a:r>
                <a:rPr lang="en-US" sz="1600" dirty="0">
                  <a:solidFill>
                    <a:schemeClr val="tx2"/>
                  </a:solidFill>
                </a:rPr>
                <a:t>Focus on consistency of results by leveraging BlackRock’s sophisticated risk analytics and technology</a:t>
              </a:r>
            </a:p>
          </p:txBody>
        </p:sp>
        <p:sp>
          <p:nvSpPr>
            <p:cNvPr id="40" name="Rounded Rectangle 39"/>
            <p:cNvSpPr/>
            <p:nvPr/>
          </p:nvSpPr>
          <p:spPr>
            <a:xfrm>
              <a:off x="314954" y="2481014"/>
              <a:ext cx="2537654" cy="885334"/>
            </a:xfrm>
            <a:prstGeom prst="roundRect">
              <a:avLst/>
            </a:prstGeom>
            <a:solidFill>
              <a:schemeClr val="accent2"/>
            </a:solidFill>
            <a:ln w="9525" cap="flat" cmpd="sng" algn="ctr">
              <a:noFill/>
              <a:prstDash val="solid"/>
            </a:ln>
            <a:effectLst/>
          </p:spPr>
          <p:txBody>
            <a:bodyPr rot="0" spcFirstLastPara="0" vertOverflow="overflow" horzOverflow="overflow" vert="horz" wrap="square" lIns="45720" tIns="45720" rIns="45720" bIns="45720" numCol="1" spcCol="0" rtlCol="0" fromWordArt="0" anchor="ctr" anchorCtr="1" forceAA="0" compatLnSpc="1">
              <a:prstTxWarp prst="textNoShape">
                <a:avLst/>
              </a:prstTxWarp>
              <a:noAutofit/>
            </a:bodyPr>
            <a:lstStyle/>
            <a:p>
              <a:pPr algn="ctr"/>
              <a:r>
                <a:rPr lang="en-US" sz="1600" b="1" kern="0" dirty="0">
                  <a:solidFill>
                    <a:schemeClr val="bg1"/>
                  </a:solidFill>
                </a:rPr>
                <a:t>Institutional Capabilities </a:t>
              </a:r>
            </a:p>
            <a:p>
              <a:pPr algn="ctr"/>
              <a:r>
                <a:rPr lang="en-US" sz="1600" b="1" kern="0" dirty="0">
                  <a:solidFill>
                    <a:schemeClr val="bg1"/>
                  </a:solidFill>
                </a:rPr>
                <a:t>to Individual Investors</a:t>
              </a:r>
            </a:p>
          </p:txBody>
        </p:sp>
      </p:grpSp>
      <p:grpSp>
        <p:nvGrpSpPr>
          <p:cNvPr id="3" name="Group 2"/>
          <p:cNvGrpSpPr/>
          <p:nvPr/>
        </p:nvGrpSpPr>
        <p:grpSpPr>
          <a:xfrm>
            <a:off x="272423" y="4884602"/>
            <a:ext cx="8591130" cy="1193297"/>
            <a:chOff x="314954" y="5072499"/>
            <a:chExt cx="8506069" cy="885334"/>
          </a:xfrm>
        </p:grpSpPr>
        <p:sp>
          <p:nvSpPr>
            <p:cNvPr id="47" name="TextBox 46"/>
            <p:cNvSpPr txBox="1"/>
            <p:nvPr/>
          </p:nvSpPr>
          <p:spPr>
            <a:xfrm>
              <a:off x="2686556" y="5076073"/>
              <a:ext cx="6134467" cy="878186"/>
            </a:xfrm>
            <a:prstGeom prst="rect">
              <a:avLst/>
            </a:prstGeom>
            <a:noFill/>
            <a:ln w="9525">
              <a:solidFill>
                <a:schemeClr val="accent3"/>
              </a:solidFill>
            </a:ln>
          </p:spPr>
          <p:txBody>
            <a:bodyPr wrap="square" lIns="182880" tIns="182880" rIns="182880" bIns="182880" rtlCol="0" anchor="ctr">
              <a:noAutofit/>
            </a:bodyPr>
            <a:lstStyle/>
            <a:p>
              <a:pPr marL="60325">
                <a:buClr>
                  <a:schemeClr val="tx2"/>
                </a:buClr>
              </a:pPr>
              <a:r>
                <a:rPr lang="en-US" sz="1600" dirty="0">
                  <a:solidFill>
                    <a:schemeClr val="tx2"/>
                  </a:solidFill>
                </a:rPr>
                <a:t>Offer a comprehensive model suite and resources to serve as your one-stop-shop for portfolio needs</a:t>
              </a:r>
            </a:p>
          </p:txBody>
        </p:sp>
        <p:sp>
          <p:nvSpPr>
            <p:cNvPr id="44" name="Rounded Rectangle 43"/>
            <p:cNvSpPr/>
            <p:nvPr/>
          </p:nvSpPr>
          <p:spPr>
            <a:xfrm>
              <a:off x="314954" y="5072499"/>
              <a:ext cx="2537654" cy="885334"/>
            </a:xfrm>
            <a:prstGeom prst="roundRect">
              <a:avLst/>
            </a:prstGeom>
            <a:solidFill>
              <a:schemeClr val="accent3"/>
            </a:solidFill>
            <a:ln w="9525" cap="flat" cmpd="sng" algn="ctr">
              <a:noFill/>
              <a:prstDash val="solid"/>
            </a:ln>
            <a:effectLst/>
          </p:spPr>
          <p:txBody>
            <a:bodyPr rot="0" spcFirstLastPara="0" vertOverflow="overflow" horzOverflow="overflow" vert="horz" wrap="square" lIns="45720" tIns="45720" rIns="45720" bIns="45720" numCol="1" spcCol="0" rtlCol="0" fromWordArt="0" anchor="ctr" anchorCtr="1" forceAA="0" compatLnSpc="1">
              <a:prstTxWarp prst="textNoShape">
                <a:avLst/>
              </a:prstTxWarp>
              <a:noAutofit/>
            </a:bodyPr>
            <a:lstStyle/>
            <a:p>
              <a:pPr algn="ctr"/>
              <a:r>
                <a:rPr lang="en-US" sz="1600" b="1" kern="0" dirty="0">
                  <a:solidFill>
                    <a:schemeClr val="bg1"/>
                  </a:solidFill>
                </a:rPr>
                <a:t>A Range of Outcomes</a:t>
              </a:r>
            </a:p>
          </p:txBody>
        </p:sp>
      </p:grpSp>
      <p:sp>
        <p:nvSpPr>
          <p:cNvPr id="13" name="Content Placeholder 15"/>
          <p:cNvSpPr txBox="1">
            <a:spLocks/>
          </p:cNvSpPr>
          <p:nvPr/>
        </p:nvSpPr>
        <p:spPr bwMode="auto">
          <a:xfrm>
            <a:off x="336169" y="1088352"/>
            <a:ext cx="8482013" cy="3238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Font typeface="Arial" charset="0"/>
              <a:buNone/>
            </a:pPr>
            <a:r>
              <a:rPr lang="en-US" sz="1400" b="1" dirty="0">
                <a:solidFill>
                  <a:schemeClr val="tx2"/>
                </a:solidFill>
              </a:rPr>
              <a:t>Investment expertise simply delivered</a:t>
            </a:r>
          </a:p>
        </p:txBody>
      </p:sp>
      <p:sp>
        <p:nvSpPr>
          <p:cNvPr id="7" name="Footer Placeholder 6"/>
          <p:cNvSpPr>
            <a:spLocks noGrp="1"/>
          </p:cNvSpPr>
          <p:nvPr>
            <p:ph type="ftr" sz="quarter" idx="14"/>
          </p:nvPr>
        </p:nvSpPr>
        <p:spPr/>
        <p:txBody>
          <a:bodyPr/>
          <a:lstStyle/>
          <a:p>
            <a:r>
              <a:rPr lang="en-US"/>
              <a:t>FOR FINANCIAL PROFESSIONAL USE ONLY - PROPRIETARY AND CONFIDENTIAL</a:t>
            </a:r>
            <a:endParaRPr lang="en-US" dirty="0"/>
          </a:p>
        </p:txBody>
      </p:sp>
      <p:sp>
        <p:nvSpPr>
          <p:cNvPr id="9" name="Slide Number Placeholder 8"/>
          <p:cNvSpPr>
            <a:spLocks noGrp="1"/>
          </p:cNvSpPr>
          <p:nvPr>
            <p:ph type="sldNum" sz="quarter" idx="13"/>
          </p:nvPr>
        </p:nvSpPr>
        <p:spPr/>
        <p:txBody>
          <a:bodyPr/>
          <a:lstStyle/>
          <a:p>
            <a:fld id="{C0531ADF-2191-45C5-9D71-08764BF86A6F}" type="slidenum">
              <a:rPr lang="en-US" smtClean="0"/>
              <a:pPr/>
              <a:t>8</a:t>
            </a:fld>
            <a:endParaRPr lang="en-US"/>
          </a:p>
        </p:txBody>
      </p:sp>
      <p:sp>
        <p:nvSpPr>
          <p:cNvPr id="54" name="TextBox 53"/>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55" name="TextBox 54"/>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2535945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BlackRock Model Portfolio Solutions</a:t>
            </a:r>
            <a:br>
              <a:rPr lang="en-US" dirty="0">
                <a:solidFill>
                  <a:schemeClr val="accent1"/>
                </a:solidFill>
              </a:rPr>
            </a:br>
            <a:r>
              <a:rPr lang="en-US" sz="1600" dirty="0">
                <a:solidFill>
                  <a:schemeClr val="accent1"/>
                </a:solidFill>
              </a:rPr>
              <a:t>Our team</a:t>
            </a:r>
            <a:endParaRPr lang="en-US" dirty="0">
              <a:solidFill>
                <a:schemeClr val="accent1"/>
              </a:solidFill>
            </a:endParaRPr>
          </a:p>
        </p:txBody>
      </p:sp>
      <p:sp>
        <p:nvSpPr>
          <p:cNvPr id="146" name="Text Box 4"/>
          <p:cNvSpPr txBox="1">
            <a:spLocks noChangeArrowheads="1"/>
          </p:cNvSpPr>
          <p:nvPr/>
        </p:nvSpPr>
        <p:spPr bwMode="auto">
          <a:xfrm>
            <a:off x="308580" y="1897129"/>
            <a:ext cx="5092018" cy="246888"/>
          </a:xfrm>
          <a:prstGeom prst="rect">
            <a:avLst/>
          </a:prstGeom>
          <a:solidFill>
            <a:schemeClr val="accent2"/>
          </a:solidFill>
          <a:ln>
            <a:solidFill>
              <a:srgbClr val="81BD42"/>
            </a:solidFill>
          </a:ln>
          <a:effectLst/>
        </p:spPr>
        <p:txBody>
          <a:bodyPr lIns="85963" tIns="42981" rIns="85963" bIns="42981" anchor="ctr"/>
          <a:lstStyle>
            <a:lvl1pPr defTabSz="858838" eaLnBrk="0" hangingPunct="0">
              <a:defRPr sz="800">
                <a:solidFill>
                  <a:schemeClr val="tx1"/>
                </a:solidFill>
                <a:latin typeface="Arial" charset="0"/>
                <a:cs typeface="Arial" charset="0"/>
              </a:defRPr>
            </a:lvl1pPr>
            <a:lvl2pPr marL="742950" indent="-285750" defTabSz="858838" eaLnBrk="0" hangingPunct="0">
              <a:defRPr sz="800">
                <a:solidFill>
                  <a:schemeClr val="tx1"/>
                </a:solidFill>
                <a:latin typeface="Arial" charset="0"/>
                <a:cs typeface="Arial" charset="0"/>
              </a:defRPr>
            </a:lvl2pPr>
            <a:lvl3pPr marL="1143000" indent="-228600" defTabSz="858838" eaLnBrk="0" hangingPunct="0">
              <a:defRPr sz="800">
                <a:solidFill>
                  <a:schemeClr val="tx1"/>
                </a:solidFill>
                <a:latin typeface="Arial" charset="0"/>
                <a:cs typeface="Arial" charset="0"/>
              </a:defRPr>
            </a:lvl3pPr>
            <a:lvl4pPr marL="1600200" indent="-228600" defTabSz="858838" eaLnBrk="0" hangingPunct="0">
              <a:defRPr sz="800">
                <a:solidFill>
                  <a:schemeClr val="tx1"/>
                </a:solidFill>
                <a:latin typeface="Arial" charset="0"/>
                <a:cs typeface="Arial" charset="0"/>
              </a:defRPr>
            </a:lvl4pPr>
            <a:lvl5pPr marL="2057400" indent="-228600" defTabSz="858838" eaLnBrk="0" hangingPunct="0">
              <a:defRPr sz="800">
                <a:solidFill>
                  <a:schemeClr val="tx1"/>
                </a:solidFill>
                <a:latin typeface="Arial" charset="0"/>
                <a:cs typeface="Arial" charset="0"/>
              </a:defRPr>
            </a:lvl5pPr>
            <a:lvl6pPr marL="2514600" indent="-228600" defTabSz="858838" eaLnBrk="0" fontAlgn="base" hangingPunct="0">
              <a:spcBef>
                <a:spcPct val="0"/>
              </a:spcBef>
              <a:spcAft>
                <a:spcPct val="0"/>
              </a:spcAft>
              <a:defRPr sz="800">
                <a:solidFill>
                  <a:schemeClr val="tx1"/>
                </a:solidFill>
                <a:latin typeface="Arial" charset="0"/>
                <a:cs typeface="Arial" charset="0"/>
              </a:defRPr>
            </a:lvl6pPr>
            <a:lvl7pPr marL="2971800" indent="-228600" defTabSz="858838" eaLnBrk="0" fontAlgn="base" hangingPunct="0">
              <a:spcBef>
                <a:spcPct val="0"/>
              </a:spcBef>
              <a:spcAft>
                <a:spcPct val="0"/>
              </a:spcAft>
              <a:defRPr sz="800">
                <a:solidFill>
                  <a:schemeClr val="tx1"/>
                </a:solidFill>
                <a:latin typeface="Arial" charset="0"/>
                <a:cs typeface="Arial" charset="0"/>
              </a:defRPr>
            </a:lvl7pPr>
            <a:lvl8pPr marL="3429000" indent="-228600" defTabSz="858838" eaLnBrk="0" fontAlgn="base" hangingPunct="0">
              <a:spcBef>
                <a:spcPct val="0"/>
              </a:spcBef>
              <a:spcAft>
                <a:spcPct val="0"/>
              </a:spcAft>
              <a:defRPr sz="800">
                <a:solidFill>
                  <a:schemeClr val="tx1"/>
                </a:solidFill>
                <a:latin typeface="Arial" charset="0"/>
                <a:cs typeface="Arial" charset="0"/>
              </a:defRPr>
            </a:lvl8pPr>
            <a:lvl9pPr marL="3886200" indent="-228600" defTabSz="858838" eaLnBrk="0" fontAlgn="base" hangingPunct="0">
              <a:spcBef>
                <a:spcPct val="0"/>
              </a:spcBef>
              <a:spcAft>
                <a:spcPct val="0"/>
              </a:spcAft>
              <a:defRPr sz="800">
                <a:solidFill>
                  <a:schemeClr val="tx1"/>
                </a:solidFill>
                <a:latin typeface="Arial" charset="0"/>
                <a:cs typeface="Arial" charset="0"/>
              </a:defRPr>
            </a:lvl9pPr>
          </a:lstStyle>
          <a:p>
            <a:pPr algn="ctr" eaLnBrk="1" hangingPunct="1">
              <a:spcBef>
                <a:spcPct val="50000"/>
              </a:spcBef>
            </a:pPr>
            <a:r>
              <a:rPr lang="en-US" sz="1100" b="1" dirty="0">
                <a:solidFill>
                  <a:srgbClr val="FFFFFF"/>
                </a:solidFill>
              </a:rPr>
              <a:t>Portfolio Management &amp; Research</a:t>
            </a:r>
            <a:endParaRPr lang="en-US" sz="1100" dirty="0">
              <a:solidFill>
                <a:srgbClr val="FFFFFF"/>
              </a:solidFill>
            </a:endParaRPr>
          </a:p>
        </p:txBody>
      </p:sp>
      <p:sp>
        <p:nvSpPr>
          <p:cNvPr id="148" name="Text Box 4"/>
          <p:cNvSpPr txBox="1">
            <a:spLocks noChangeArrowheads="1"/>
          </p:cNvSpPr>
          <p:nvPr/>
        </p:nvSpPr>
        <p:spPr bwMode="auto">
          <a:xfrm>
            <a:off x="5491570" y="1892741"/>
            <a:ext cx="3346296" cy="246888"/>
          </a:xfrm>
          <a:prstGeom prst="rect">
            <a:avLst/>
          </a:prstGeom>
          <a:solidFill>
            <a:schemeClr val="accent3"/>
          </a:solidFill>
          <a:ln>
            <a:solidFill>
              <a:schemeClr val="accent3"/>
            </a:solidFill>
          </a:ln>
          <a:effectLst/>
        </p:spPr>
        <p:txBody>
          <a:bodyPr lIns="85963" tIns="42981" rIns="85963" bIns="42981" anchor="ctr"/>
          <a:lstStyle>
            <a:lvl1pPr defTabSz="858838" eaLnBrk="0" hangingPunct="0">
              <a:defRPr sz="800">
                <a:solidFill>
                  <a:schemeClr val="tx1"/>
                </a:solidFill>
                <a:latin typeface="Arial" charset="0"/>
                <a:cs typeface="Arial" charset="0"/>
              </a:defRPr>
            </a:lvl1pPr>
            <a:lvl2pPr marL="742950" indent="-285750" defTabSz="858838" eaLnBrk="0" hangingPunct="0">
              <a:defRPr sz="800">
                <a:solidFill>
                  <a:schemeClr val="tx1"/>
                </a:solidFill>
                <a:latin typeface="Arial" charset="0"/>
                <a:cs typeface="Arial" charset="0"/>
              </a:defRPr>
            </a:lvl2pPr>
            <a:lvl3pPr marL="1143000" indent="-228600" defTabSz="858838" eaLnBrk="0" hangingPunct="0">
              <a:defRPr sz="800">
                <a:solidFill>
                  <a:schemeClr val="tx1"/>
                </a:solidFill>
                <a:latin typeface="Arial" charset="0"/>
                <a:cs typeface="Arial" charset="0"/>
              </a:defRPr>
            </a:lvl3pPr>
            <a:lvl4pPr marL="1600200" indent="-228600" defTabSz="858838" eaLnBrk="0" hangingPunct="0">
              <a:defRPr sz="800">
                <a:solidFill>
                  <a:schemeClr val="tx1"/>
                </a:solidFill>
                <a:latin typeface="Arial" charset="0"/>
                <a:cs typeface="Arial" charset="0"/>
              </a:defRPr>
            </a:lvl4pPr>
            <a:lvl5pPr marL="2057400" indent="-228600" defTabSz="858838" eaLnBrk="0" hangingPunct="0">
              <a:defRPr sz="800">
                <a:solidFill>
                  <a:schemeClr val="tx1"/>
                </a:solidFill>
                <a:latin typeface="Arial" charset="0"/>
                <a:cs typeface="Arial" charset="0"/>
              </a:defRPr>
            </a:lvl5pPr>
            <a:lvl6pPr marL="2514600" indent="-228600" defTabSz="858838" eaLnBrk="0" fontAlgn="base" hangingPunct="0">
              <a:spcBef>
                <a:spcPct val="0"/>
              </a:spcBef>
              <a:spcAft>
                <a:spcPct val="0"/>
              </a:spcAft>
              <a:defRPr sz="800">
                <a:solidFill>
                  <a:schemeClr val="tx1"/>
                </a:solidFill>
                <a:latin typeface="Arial" charset="0"/>
                <a:cs typeface="Arial" charset="0"/>
              </a:defRPr>
            </a:lvl6pPr>
            <a:lvl7pPr marL="2971800" indent="-228600" defTabSz="858838" eaLnBrk="0" fontAlgn="base" hangingPunct="0">
              <a:spcBef>
                <a:spcPct val="0"/>
              </a:spcBef>
              <a:spcAft>
                <a:spcPct val="0"/>
              </a:spcAft>
              <a:defRPr sz="800">
                <a:solidFill>
                  <a:schemeClr val="tx1"/>
                </a:solidFill>
                <a:latin typeface="Arial" charset="0"/>
                <a:cs typeface="Arial" charset="0"/>
              </a:defRPr>
            </a:lvl7pPr>
            <a:lvl8pPr marL="3429000" indent="-228600" defTabSz="858838" eaLnBrk="0" fontAlgn="base" hangingPunct="0">
              <a:spcBef>
                <a:spcPct val="0"/>
              </a:spcBef>
              <a:spcAft>
                <a:spcPct val="0"/>
              </a:spcAft>
              <a:defRPr sz="800">
                <a:solidFill>
                  <a:schemeClr val="tx1"/>
                </a:solidFill>
                <a:latin typeface="Arial" charset="0"/>
                <a:cs typeface="Arial" charset="0"/>
              </a:defRPr>
            </a:lvl8pPr>
            <a:lvl9pPr marL="3886200" indent="-228600" defTabSz="858838" eaLnBrk="0" fontAlgn="base" hangingPunct="0">
              <a:spcBef>
                <a:spcPct val="0"/>
              </a:spcBef>
              <a:spcAft>
                <a:spcPct val="0"/>
              </a:spcAft>
              <a:defRPr sz="800">
                <a:solidFill>
                  <a:schemeClr val="tx1"/>
                </a:solidFill>
                <a:latin typeface="Arial" charset="0"/>
                <a:cs typeface="Arial" charset="0"/>
              </a:defRPr>
            </a:lvl9pPr>
          </a:lstStyle>
          <a:p>
            <a:pPr algn="ctr" eaLnBrk="1" hangingPunct="1">
              <a:spcBef>
                <a:spcPct val="50000"/>
              </a:spcBef>
            </a:pPr>
            <a:r>
              <a:rPr lang="en-US" sz="1100" b="1" dirty="0">
                <a:solidFill>
                  <a:srgbClr val="FFFFFF"/>
                </a:solidFill>
              </a:rPr>
              <a:t>Investment Strategy</a:t>
            </a:r>
            <a:endParaRPr lang="en-US" sz="1100" dirty="0">
              <a:solidFill>
                <a:srgbClr val="FFFFFF"/>
              </a:solidFill>
            </a:endParaRPr>
          </a:p>
        </p:txBody>
      </p:sp>
      <p:sp>
        <p:nvSpPr>
          <p:cNvPr id="12" name="Slide Number Placeholder 11"/>
          <p:cNvSpPr>
            <a:spLocks noGrp="1"/>
          </p:cNvSpPr>
          <p:nvPr>
            <p:ph type="sldNum" sz="quarter" idx="13"/>
          </p:nvPr>
        </p:nvSpPr>
        <p:spPr/>
        <p:txBody>
          <a:bodyPr/>
          <a:lstStyle/>
          <a:p>
            <a:fld id="{C0531ADF-2191-45C5-9D71-08764BF86A6F}" type="slidenum">
              <a:rPr lang="en-US" smtClean="0"/>
              <a:pPr/>
              <a:t>9</a:t>
            </a:fld>
            <a:endParaRPr lang="en-US"/>
          </a:p>
        </p:txBody>
      </p:sp>
      <p:sp>
        <p:nvSpPr>
          <p:cNvPr id="93" name="TextBox 92"/>
          <p:cNvSpPr txBox="1"/>
          <p:nvPr/>
        </p:nvSpPr>
        <p:spPr>
          <a:xfrm>
            <a:off x="303466" y="2629261"/>
            <a:ext cx="749247" cy="230832"/>
          </a:xfrm>
          <a:prstGeom prst="rect">
            <a:avLst/>
          </a:prstGeom>
          <a:noFill/>
        </p:spPr>
        <p:txBody>
          <a:bodyPr wrap="square" rtlCol="0">
            <a:spAutoFit/>
          </a:bodyPr>
          <a:lstStyle/>
          <a:p>
            <a:pPr>
              <a:buClr>
                <a:srgbClr val="4F4E50"/>
              </a:buClr>
              <a:buSzPct val="110000"/>
            </a:pPr>
            <a:r>
              <a:rPr lang="en-US" sz="900" b="1" dirty="0">
                <a:solidFill>
                  <a:srgbClr val="82BC00"/>
                </a:solidFill>
              </a:rPr>
              <a:t>Americas</a:t>
            </a:r>
          </a:p>
        </p:txBody>
      </p:sp>
      <p:sp>
        <p:nvSpPr>
          <p:cNvPr id="153" name="TextBox 152"/>
          <p:cNvSpPr txBox="1"/>
          <p:nvPr/>
        </p:nvSpPr>
        <p:spPr>
          <a:xfrm>
            <a:off x="894660" y="2913144"/>
            <a:ext cx="1094824"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Michael Gates, CFA</a:t>
            </a:r>
            <a:endParaRPr lang="en-US" sz="800" dirty="0">
              <a:solidFill>
                <a:srgbClr val="4F4E50"/>
              </a:solidFill>
            </a:endParaRPr>
          </a:p>
          <a:p>
            <a:pPr>
              <a:buClr>
                <a:srgbClr val="4F4E50"/>
              </a:buClr>
            </a:pPr>
            <a:r>
              <a:rPr lang="en-US" sz="800" dirty="0">
                <a:solidFill>
                  <a:srgbClr val="4F4E50"/>
                </a:solidFill>
              </a:rPr>
              <a:t>Managing Director</a:t>
            </a:r>
          </a:p>
        </p:txBody>
      </p:sp>
      <p:pic>
        <p:nvPicPr>
          <p:cNvPr id="96" name="Picture 95"/>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14617" y="2853374"/>
            <a:ext cx="355309" cy="365760"/>
          </a:xfrm>
          <a:prstGeom prst="rect">
            <a:avLst/>
          </a:prstGeom>
        </p:spPr>
      </p:pic>
      <p:sp>
        <p:nvSpPr>
          <p:cNvPr id="97" name="TextBox 96"/>
          <p:cNvSpPr txBox="1"/>
          <p:nvPr/>
        </p:nvSpPr>
        <p:spPr>
          <a:xfrm>
            <a:off x="894660" y="3345220"/>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Vishal Karir, CFA</a:t>
            </a:r>
          </a:p>
          <a:p>
            <a:pPr>
              <a:buClr>
                <a:srgbClr val="4F4E50"/>
              </a:buClr>
            </a:pPr>
            <a:r>
              <a:rPr lang="en-US" sz="800" dirty="0">
                <a:solidFill>
                  <a:srgbClr val="4F4E50"/>
                </a:solidFill>
              </a:rPr>
              <a:t>Director</a:t>
            </a:r>
          </a:p>
        </p:txBody>
      </p:sp>
      <p:pic>
        <p:nvPicPr>
          <p:cNvPr id="13" name="Picture 12"/>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414617" y="3285450"/>
            <a:ext cx="355309" cy="365760"/>
          </a:xfrm>
          <a:prstGeom prst="rect">
            <a:avLst/>
          </a:prstGeom>
        </p:spPr>
      </p:pic>
      <p:sp>
        <p:nvSpPr>
          <p:cNvPr id="99" name="TextBox 98"/>
          <p:cNvSpPr txBox="1"/>
          <p:nvPr/>
        </p:nvSpPr>
        <p:spPr>
          <a:xfrm>
            <a:off x="894660" y="3777296"/>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Eric Neis, PhD</a:t>
            </a:r>
          </a:p>
          <a:p>
            <a:pPr>
              <a:buClr>
                <a:srgbClr val="4F4E50"/>
              </a:buClr>
            </a:pPr>
            <a:r>
              <a:rPr lang="en-US" sz="800" dirty="0">
                <a:solidFill>
                  <a:srgbClr val="4F4E50"/>
                </a:solidFill>
              </a:rPr>
              <a:t>Vice President</a:t>
            </a:r>
          </a:p>
        </p:txBody>
      </p:sp>
      <p:pic>
        <p:nvPicPr>
          <p:cNvPr id="15" name="Picture 14"/>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414617" y="3717526"/>
            <a:ext cx="355309" cy="365760"/>
          </a:xfrm>
          <a:prstGeom prst="rect">
            <a:avLst/>
          </a:prstGeom>
        </p:spPr>
      </p:pic>
      <p:sp>
        <p:nvSpPr>
          <p:cNvPr id="107" name="TextBox 106"/>
          <p:cNvSpPr txBox="1"/>
          <p:nvPr/>
        </p:nvSpPr>
        <p:spPr>
          <a:xfrm>
            <a:off x="894660" y="4209372"/>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Ritika Puri</a:t>
            </a:r>
          </a:p>
          <a:p>
            <a:pPr>
              <a:buClr>
                <a:srgbClr val="4F4E50"/>
              </a:buClr>
            </a:pPr>
            <a:r>
              <a:rPr lang="en-US" sz="800" dirty="0">
                <a:solidFill>
                  <a:srgbClr val="4F4E50"/>
                </a:solidFill>
              </a:rPr>
              <a:t>Vice President</a:t>
            </a:r>
          </a:p>
        </p:txBody>
      </p:sp>
      <p:pic>
        <p:nvPicPr>
          <p:cNvPr id="16" name="Picture 15"/>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414615" y="4149602"/>
            <a:ext cx="355312" cy="365760"/>
          </a:xfrm>
          <a:prstGeom prst="rect">
            <a:avLst/>
          </a:prstGeom>
        </p:spPr>
      </p:pic>
      <p:pic>
        <p:nvPicPr>
          <p:cNvPr id="18" name="Picture 17"/>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414615" y="4581678"/>
            <a:ext cx="355312" cy="365760"/>
          </a:xfrm>
          <a:prstGeom prst="rect">
            <a:avLst/>
          </a:prstGeom>
        </p:spPr>
      </p:pic>
      <p:sp>
        <p:nvSpPr>
          <p:cNvPr id="110" name="TextBox 109"/>
          <p:cNvSpPr txBox="1"/>
          <p:nvPr/>
        </p:nvSpPr>
        <p:spPr>
          <a:xfrm>
            <a:off x="894660" y="4641448"/>
            <a:ext cx="1031576"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Debarshi Basu, PhD</a:t>
            </a:r>
          </a:p>
          <a:p>
            <a:pPr>
              <a:buClr>
                <a:srgbClr val="4F4E50"/>
              </a:buClr>
            </a:pPr>
            <a:r>
              <a:rPr lang="en-US" sz="800" dirty="0">
                <a:solidFill>
                  <a:srgbClr val="4F4E50"/>
                </a:solidFill>
              </a:rPr>
              <a:t>Associate</a:t>
            </a:r>
          </a:p>
        </p:txBody>
      </p:sp>
      <p:pic>
        <p:nvPicPr>
          <p:cNvPr id="20" name="Picture 19"/>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414616" y="5013755"/>
            <a:ext cx="355310" cy="365760"/>
          </a:xfrm>
          <a:prstGeom prst="rect">
            <a:avLst/>
          </a:prstGeom>
        </p:spPr>
      </p:pic>
      <p:sp>
        <p:nvSpPr>
          <p:cNvPr id="111" name="TextBox 110"/>
          <p:cNvSpPr txBox="1"/>
          <p:nvPr/>
        </p:nvSpPr>
        <p:spPr>
          <a:xfrm>
            <a:off x="894660" y="5073525"/>
            <a:ext cx="1094825"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Mike Hardisty</a:t>
            </a:r>
          </a:p>
          <a:p>
            <a:pPr>
              <a:buClr>
                <a:srgbClr val="4F4E50"/>
              </a:buClr>
            </a:pPr>
            <a:r>
              <a:rPr lang="en-US" sz="800" dirty="0">
                <a:solidFill>
                  <a:srgbClr val="4F4E50"/>
                </a:solidFill>
              </a:rPr>
              <a:t>Analyst</a:t>
            </a:r>
          </a:p>
        </p:txBody>
      </p:sp>
      <p:sp>
        <p:nvSpPr>
          <p:cNvPr id="117" name="TextBox 116"/>
          <p:cNvSpPr txBox="1"/>
          <p:nvPr/>
        </p:nvSpPr>
        <p:spPr>
          <a:xfrm>
            <a:off x="1975695" y="2629261"/>
            <a:ext cx="749247" cy="230832"/>
          </a:xfrm>
          <a:prstGeom prst="rect">
            <a:avLst/>
          </a:prstGeom>
          <a:noFill/>
        </p:spPr>
        <p:txBody>
          <a:bodyPr wrap="square" rtlCol="0">
            <a:spAutoFit/>
          </a:bodyPr>
          <a:lstStyle/>
          <a:p>
            <a:pPr>
              <a:buClr>
                <a:srgbClr val="4F4E50"/>
              </a:buClr>
              <a:buSzPct val="110000"/>
            </a:pPr>
            <a:r>
              <a:rPr lang="en-US" sz="900" b="1" dirty="0">
                <a:solidFill>
                  <a:srgbClr val="82BC00"/>
                </a:solidFill>
              </a:rPr>
              <a:t>APAC</a:t>
            </a:r>
          </a:p>
        </p:txBody>
      </p:sp>
      <p:sp>
        <p:nvSpPr>
          <p:cNvPr id="119" name="TextBox 118"/>
          <p:cNvSpPr txBox="1"/>
          <p:nvPr/>
        </p:nvSpPr>
        <p:spPr>
          <a:xfrm>
            <a:off x="3722263" y="2629261"/>
            <a:ext cx="749247" cy="230832"/>
          </a:xfrm>
          <a:prstGeom prst="rect">
            <a:avLst/>
          </a:prstGeom>
          <a:noFill/>
        </p:spPr>
        <p:txBody>
          <a:bodyPr wrap="square" rtlCol="0">
            <a:spAutoFit/>
          </a:bodyPr>
          <a:lstStyle/>
          <a:p>
            <a:pPr>
              <a:buClr>
                <a:srgbClr val="4F4E50"/>
              </a:buClr>
              <a:buSzPct val="110000"/>
            </a:pPr>
            <a:r>
              <a:rPr lang="en-US" sz="900" b="1" dirty="0">
                <a:solidFill>
                  <a:srgbClr val="82BC00"/>
                </a:solidFill>
              </a:rPr>
              <a:t>EMEA</a:t>
            </a:r>
          </a:p>
        </p:txBody>
      </p:sp>
      <p:sp>
        <p:nvSpPr>
          <p:cNvPr id="120" name="TextBox 119"/>
          <p:cNvSpPr txBox="1"/>
          <p:nvPr/>
        </p:nvSpPr>
        <p:spPr>
          <a:xfrm>
            <a:off x="2511019" y="2913144"/>
            <a:ext cx="1174036"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Christopher Downing</a:t>
            </a:r>
          </a:p>
          <a:p>
            <a:pPr>
              <a:buClr>
                <a:srgbClr val="4F4E50"/>
              </a:buClr>
            </a:pPr>
            <a:r>
              <a:rPr lang="en-US" sz="800" dirty="0">
                <a:solidFill>
                  <a:srgbClr val="4F4E50"/>
                </a:solidFill>
              </a:rPr>
              <a:t>Director</a:t>
            </a:r>
          </a:p>
        </p:txBody>
      </p:sp>
      <p:pic>
        <p:nvPicPr>
          <p:cNvPr id="24" name="Picture 23"/>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a:off x="2070447" y="3701192"/>
            <a:ext cx="355310" cy="365760"/>
          </a:xfrm>
          <a:prstGeom prst="rect">
            <a:avLst/>
          </a:prstGeom>
        </p:spPr>
      </p:pic>
      <p:sp>
        <p:nvSpPr>
          <p:cNvPr id="124" name="TextBox 123"/>
          <p:cNvSpPr txBox="1"/>
          <p:nvPr/>
        </p:nvSpPr>
        <p:spPr>
          <a:xfrm>
            <a:off x="2511019" y="3760962"/>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Victoria Quach</a:t>
            </a:r>
          </a:p>
          <a:p>
            <a:pPr>
              <a:buClr>
                <a:srgbClr val="4F4E50"/>
              </a:buClr>
            </a:pPr>
            <a:r>
              <a:rPr lang="en-US" sz="800" dirty="0">
                <a:solidFill>
                  <a:srgbClr val="4F4E50"/>
                </a:solidFill>
              </a:rPr>
              <a:t>Vice President</a:t>
            </a:r>
          </a:p>
        </p:txBody>
      </p:sp>
      <p:pic>
        <p:nvPicPr>
          <p:cNvPr id="126" name="Picture 125"/>
          <p:cNvPicPr>
            <a:picLocks noChangeAspect="1"/>
          </p:cNvPicPr>
          <p:nvPr/>
        </p:nvPicPr>
        <p:blipFill>
          <a:blip r:embed="rId10">
            <a:grayscl/>
            <a:extLst>
              <a:ext uri="{28A0092B-C50C-407E-A947-70E740481C1C}">
                <a14:useLocalDpi xmlns:a14="http://schemas.microsoft.com/office/drawing/2010/main" val="0"/>
              </a:ext>
            </a:extLst>
          </a:blip>
          <a:stretch>
            <a:fillRect/>
          </a:stretch>
        </p:blipFill>
        <p:spPr>
          <a:xfrm>
            <a:off x="2070447" y="2853374"/>
            <a:ext cx="355310" cy="365760"/>
          </a:xfrm>
          <a:prstGeom prst="rect">
            <a:avLst/>
          </a:prstGeom>
        </p:spPr>
      </p:pic>
      <p:pic>
        <p:nvPicPr>
          <p:cNvPr id="25" name="Picture 24"/>
          <p:cNvPicPr>
            <a:picLocks noChangeAspect="1"/>
          </p:cNvPicPr>
          <p:nvPr/>
        </p:nvPicPr>
        <p:blipFill>
          <a:blip r:embed="rId11">
            <a:grayscl/>
            <a:extLst>
              <a:ext uri="{28A0092B-C50C-407E-A947-70E740481C1C}">
                <a14:useLocalDpi xmlns:a14="http://schemas.microsoft.com/office/drawing/2010/main" val="0"/>
              </a:ext>
            </a:extLst>
          </a:blip>
          <a:stretch>
            <a:fillRect/>
          </a:stretch>
        </p:blipFill>
        <p:spPr>
          <a:xfrm>
            <a:off x="2070447" y="3277283"/>
            <a:ext cx="355310" cy="365760"/>
          </a:xfrm>
          <a:prstGeom prst="rect">
            <a:avLst/>
          </a:prstGeom>
        </p:spPr>
      </p:pic>
      <p:sp>
        <p:nvSpPr>
          <p:cNvPr id="128" name="TextBox 127"/>
          <p:cNvSpPr txBox="1"/>
          <p:nvPr/>
        </p:nvSpPr>
        <p:spPr>
          <a:xfrm>
            <a:off x="2511019" y="3337053"/>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Ilyas Chabane</a:t>
            </a:r>
          </a:p>
          <a:p>
            <a:pPr>
              <a:buClr>
                <a:srgbClr val="4F4E50"/>
              </a:buClr>
            </a:pPr>
            <a:r>
              <a:rPr lang="en-US" sz="800" dirty="0">
                <a:solidFill>
                  <a:srgbClr val="4F4E50"/>
                </a:solidFill>
              </a:rPr>
              <a:t>Vice President</a:t>
            </a:r>
          </a:p>
        </p:txBody>
      </p:sp>
      <p:pic>
        <p:nvPicPr>
          <p:cNvPr id="26" name="Picture 25"/>
          <p:cNvPicPr>
            <a:picLocks noChangeAspect="1"/>
          </p:cNvPicPr>
          <p:nvPr/>
        </p:nvPicPr>
        <p:blipFill>
          <a:blip r:embed="rId12">
            <a:grayscl/>
            <a:extLst>
              <a:ext uri="{28A0092B-C50C-407E-A947-70E740481C1C}">
                <a14:useLocalDpi xmlns:a14="http://schemas.microsoft.com/office/drawing/2010/main" val="0"/>
              </a:ext>
            </a:extLst>
          </a:blip>
          <a:stretch>
            <a:fillRect/>
          </a:stretch>
        </p:blipFill>
        <p:spPr>
          <a:xfrm>
            <a:off x="2070447" y="4125100"/>
            <a:ext cx="355310" cy="365760"/>
          </a:xfrm>
          <a:prstGeom prst="rect">
            <a:avLst/>
          </a:prstGeom>
        </p:spPr>
      </p:pic>
      <p:sp>
        <p:nvSpPr>
          <p:cNvPr id="129" name="TextBox 128"/>
          <p:cNvSpPr txBox="1"/>
          <p:nvPr/>
        </p:nvSpPr>
        <p:spPr>
          <a:xfrm>
            <a:off x="2511019" y="4184870"/>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Victor Shi</a:t>
            </a:r>
          </a:p>
          <a:p>
            <a:pPr>
              <a:buClr>
                <a:srgbClr val="4F4E50"/>
              </a:buClr>
            </a:pPr>
            <a:r>
              <a:rPr lang="en-US" sz="800" dirty="0">
                <a:solidFill>
                  <a:srgbClr val="4F4E50"/>
                </a:solidFill>
              </a:rPr>
              <a:t>Associate</a:t>
            </a:r>
          </a:p>
        </p:txBody>
      </p:sp>
      <p:pic>
        <p:nvPicPr>
          <p:cNvPr id="1026" name="Picture 2" descr="https://webster.bfm.com/employees/PIX/fmmnw.jpg"/>
          <p:cNvPicPr>
            <a:picLocks noChangeAspect="1" noChangeArrowheads="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3784488" y="2853374"/>
            <a:ext cx="355309" cy="36576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4223251" y="2913144"/>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Mason Woodworth</a:t>
            </a:r>
          </a:p>
          <a:p>
            <a:pPr>
              <a:buClr>
                <a:srgbClr val="4F4E50"/>
              </a:buClr>
            </a:pPr>
            <a:r>
              <a:rPr lang="en-US" sz="800" dirty="0">
                <a:solidFill>
                  <a:srgbClr val="4F4E50"/>
                </a:solidFill>
              </a:rPr>
              <a:t>Managing Director</a:t>
            </a:r>
          </a:p>
        </p:txBody>
      </p:sp>
      <p:pic>
        <p:nvPicPr>
          <p:cNvPr id="27" name="Picture 26"/>
          <p:cNvPicPr>
            <a:picLocks noChangeAspect="1"/>
          </p:cNvPicPr>
          <p:nvPr/>
        </p:nvPicPr>
        <p:blipFill>
          <a:blip r:embed="rId14">
            <a:grayscl/>
            <a:extLst>
              <a:ext uri="{28A0092B-C50C-407E-A947-70E740481C1C}">
                <a14:useLocalDpi xmlns:a14="http://schemas.microsoft.com/office/drawing/2010/main" val="0"/>
              </a:ext>
            </a:extLst>
          </a:blip>
          <a:stretch>
            <a:fillRect/>
          </a:stretch>
        </p:blipFill>
        <p:spPr>
          <a:xfrm>
            <a:off x="3789422" y="3285450"/>
            <a:ext cx="345440" cy="365760"/>
          </a:xfrm>
          <a:prstGeom prst="rect">
            <a:avLst/>
          </a:prstGeom>
        </p:spPr>
      </p:pic>
      <p:sp>
        <p:nvSpPr>
          <p:cNvPr id="131" name="TextBox 130"/>
          <p:cNvSpPr txBox="1"/>
          <p:nvPr/>
        </p:nvSpPr>
        <p:spPr>
          <a:xfrm>
            <a:off x="4223251" y="3345220"/>
            <a:ext cx="107195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Anthony Chan, CAIA</a:t>
            </a:r>
          </a:p>
          <a:p>
            <a:pPr>
              <a:buClr>
                <a:srgbClr val="4F4E50"/>
              </a:buClr>
            </a:pPr>
            <a:r>
              <a:rPr lang="en-US" sz="800" dirty="0">
                <a:solidFill>
                  <a:srgbClr val="4F4E50"/>
                </a:solidFill>
              </a:rPr>
              <a:t>Director</a:t>
            </a:r>
          </a:p>
        </p:txBody>
      </p:sp>
      <p:pic>
        <p:nvPicPr>
          <p:cNvPr id="1028" name="Picture 4" descr="https://webster.bfm.com/employees/PIX/riborra.jpg"/>
          <p:cNvPicPr>
            <a:picLocks noChangeAspect="1" noChangeArrowheads="1"/>
          </p:cNvPicPr>
          <p:nvPr/>
        </p:nvPicPr>
        <p:blipFill>
          <a:blip r:embed="rId15">
            <a:grayscl/>
            <a:extLst>
              <a:ext uri="{28A0092B-C50C-407E-A947-70E740481C1C}">
                <a14:useLocalDpi xmlns:a14="http://schemas.microsoft.com/office/drawing/2010/main" val="0"/>
              </a:ext>
            </a:extLst>
          </a:blip>
          <a:srcRect/>
          <a:stretch>
            <a:fillRect/>
          </a:stretch>
        </p:blipFill>
        <p:spPr bwMode="auto">
          <a:xfrm>
            <a:off x="3784488" y="3717526"/>
            <a:ext cx="355309" cy="365760"/>
          </a:xfrm>
          <a:prstGeom prst="rect">
            <a:avLst/>
          </a:prstGeom>
          <a:noFill/>
          <a:extLst>
            <a:ext uri="{909E8E84-426E-40DD-AFC4-6F175D3DCCD1}">
              <a14:hiddenFill xmlns:a14="http://schemas.microsoft.com/office/drawing/2010/main">
                <a:solidFill>
                  <a:srgbClr val="FFFFFF"/>
                </a:solidFill>
              </a14:hiddenFill>
            </a:ext>
          </a:extLst>
        </p:spPr>
      </p:pic>
      <p:sp>
        <p:nvSpPr>
          <p:cNvPr id="132" name="TextBox 131"/>
          <p:cNvSpPr txBox="1"/>
          <p:nvPr/>
        </p:nvSpPr>
        <p:spPr>
          <a:xfrm>
            <a:off x="4223251" y="3777296"/>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Rafael Iborra </a:t>
            </a:r>
          </a:p>
          <a:p>
            <a:pPr>
              <a:buClr>
                <a:srgbClr val="4F4E50"/>
              </a:buClr>
            </a:pPr>
            <a:r>
              <a:rPr lang="en-US" sz="800" dirty="0">
                <a:solidFill>
                  <a:srgbClr val="4F4E50"/>
                </a:solidFill>
              </a:rPr>
              <a:t>Director</a:t>
            </a:r>
          </a:p>
        </p:txBody>
      </p:sp>
      <p:pic>
        <p:nvPicPr>
          <p:cNvPr id="28" name="Picture 27"/>
          <p:cNvPicPr>
            <a:picLocks noChangeAspect="1"/>
          </p:cNvPicPr>
          <p:nvPr/>
        </p:nvPicPr>
        <p:blipFill>
          <a:blip r:embed="rId16">
            <a:grayscl/>
            <a:extLst>
              <a:ext uri="{28A0092B-C50C-407E-A947-70E740481C1C}">
                <a14:useLocalDpi xmlns:a14="http://schemas.microsoft.com/office/drawing/2010/main" val="0"/>
              </a:ext>
            </a:extLst>
          </a:blip>
          <a:stretch>
            <a:fillRect/>
          </a:stretch>
        </p:blipFill>
        <p:spPr>
          <a:xfrm>
            <a:off x="3784487" y="4149602"/>
            <a:ext cx="355310" cy="365760"/>
          </a:xfrm>
          <a:prstGeom prst="rect">
            <a:avLst/>
          </a:prstGeom>
        </p:spPr>
      </p:pic>
      <p:sp>
        <p:nvSpPr>
          <p:cNvPr id="133" name="TextBox 132"/>
          <p:cNvSpPr txBox="1"/>
          <p:nvPr/>
        </p:nvSpPr>
        <p:spPr>
          <a:xfrm>
            <a:off x="4223251" y="4209372"/>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Milica Fomicov</a:t>
            </a:r>
          </a:p>
          <a:p>
            <a:pPr>
              <a:buClr>
                <a:srgbClr val="4F4E50"/>
              </a:buClr>
            </a:pPr>
            <a:r>
              <a:rPr lang="en-US" sz="800" dirty="0">
                <a:solidFill>
                  <a:srgbClr val="4F4E50"/>
                </a:solidFill>
              </a:rPr>
              <a:t>Director</a:t>
            </a:r>
          </a:p>
        </p:txBody>
      </p:sp>
      <p:pic>
        <p:nvPicPr>
          <p:cNvPr id="29" name="Picture 28"/>
          <p:cNvPicPr>
            <a:picLocks noChangeAspect="1"/>
          </p:cNvPicPr>
          <p:nvPr/>
        </p:nvPicPr>
        <p:blipFill>
          <a:blip r:embed="rId17">
            <a:grayscl/>
            <a:extLst>
              <a:ext uri="{28A0092B-C50C-407E-A947-70E740481C1C}">
                <a14:useLocalDpi xmlns:a14="http://schemas.microsoft.com/office/drawing/2010/main" val="0"/>
              </a:ext>
            </a:extLst>
          </a:blip>
          <a:stretch>
            <a:fillRect/>
          </a:stretch>
        </p:blipFill>
        <p:spPr>
          <a:xfrm>
            <a:off x="3784487" y="4581678"/>
            <a:ext cx="355310" cy="365760"/>
          </a:xfrm>
          <a:prstGeom prst="rect">
            <a:avLst/>
          </a:prstGeom>
        </p:spPr>
      </p:pic>
      <p:sp>
        <p:nvSpPr>
          <p:cNvPr id="134" name="TextBox 133"/>
          <p:cNvSpPr txBox="1"/>
          <p:nvPr/>
        </p:nvSpPr>
        <p:spPr>
          <a:xfrm>
            <a:off x="4223251" y="4641448"/>
            <a:ext cx="1123449"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John Wang, PhD, CFA </a:t>
            </a:r>
          </a:p>
          <a:p>
            <a:pPr>
              <a:buClr>
                <a:srgbClr val="4F4E50"/>
              </a:buClr>
            </a:pPr>
            <a:r>
              <a:rPr lang="en-US" sz="800" dirty="0">
                <a:solidFill>
                  <a:srgbClr val="4F4E50"/>
                </a:solidFill>
              </a:rPr>
              <a:t>Associate</a:t>
            </a:r>
          </a:p>
        </p:txBody>
      </p:sp>
      <p:pic>
        <p:nvPicPr>
          <p:cNvPr id="30" name="Picture 29"/>
          <p:cNvPicPr>
            <a:picLocks noChangeAspect="1"/>
          </p:cNvPicPr>
          <p:nvPr/>
        </p:nvPicPr>
        <p:blipFill>
          <a:blip r:embed="rId18">
            <a:grayscl/>
            <a:extLst>
              <a:ext uri="{28A0092B-C50C-407E-A947-70E740481C1C}">
                <a14:useLocalDpi xmlns:a14="http://schemas.microsoft.com/office/drawing/2010/main" val="0"/>
              </a:ext>
            </a:extLst>
          </a:blip>
          <a:stretch>
            <a:fillRect/>
          </a:stretch>
        </p:blipFill>
        <p:spPr>
          <a:xfrm>
            <a:off x="3784487" y="5013755"/>
            <a:ext cx="355310" cy="365760"/>
          </a:xfrm>
          <a:prstGeom prst="rect">
            <a:avLst/>
          </a:prstGeom>
        </p:spPr>
      </p:pic>
      <p:sp>
        <p:nvSpPr>
          <p:cNvPr id="135" name="TextBox 134"/>
          <p:cNvSpPr txBox="1"/>
          <p:nvPr/>
        </p:nvSpPr>
        <p:spPr>
          <a:xfrm>
            <a:off x="4223251" y="5073525"/>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Mohammed Khalil</a:t>
            </a:r>
          </a:p>
          <a:p>
            <a:pPr>
              <a:buClr>
                <a:srgbClr val="4F4E50"/>
              </a:buClr>
            </a:pPr>
            <a:r>
              <a:rPr lang="en-US" sz="800" dirty="0">
                <a:solidFill>
                  <a:srgbClr val="4F4E50"/>
                </a:solidFill>
              </a:rPr>
              <a:t>Associate</a:t>
            </a:r>
          </a:p>
        </p:txBody>
      </p:sp>
      <p:sp>
        <p:nvSpPr>
          <p:cNvPr id="211" name="TextBox 210"/>
          <p:cNvSpPr txBox="1"/>
          <p:nvPr/>
        </p:nvSpPr>
        <p:spPr>
          <a:xfrm>
            <a:off x="5606137" y="2629261"/>
            <a:ext cx="749247" cy="230832"/>
          </a:xfrm>
          <a:prstGeom prst="rect">
            <a:avLst/>
          </a:prstGeom>
          <a:noFill/>
        </p:spPr>
        <p:txBody>
          <a:bodyPr wrap="square" rtlCol="0">
            <a:spAutoFit/>
          </a:bodyPr>
          <a:lstStyle/>
          <a:p>
            <a:pPr>
              <a:buClr>
                <a:srgbClr val="4F4E50"/>
              </a:buClr>
              <a:buSzPct val="110000"/>
            </a:pPr>
            <a:r>
              <a:rPr lang="en-US" sz="900" b="1" dirty="0">
                <a:solidFill>
                  <a:schemeClr val="accent3"/>
                </a:solidFill>
              </a:rPr>
              <a:t>Americas</a:t>
            </a:r>
          </a:p>
        </p:txBody>
      </p:sp>
      <p:sp>
        <p:nvSpPr>
          <p:cNvPr id="212" name="TextBox 211"/>
          <p:cNvSpPr txBox="1"/>
          <p:nvPr/>
        </p:nvSpPr>
        <p:spPr>
          <a:xfrm>
            <a:off x="7268207" y="2629261"/>
            <a:ext cx="1112633" cy="230832"/>
          </a:xfrm>
          <a:prstGeom prst="rect">
            <a:avLst/>
          </a:prstGeom>
          <a:noFill/>
        </p:spPr>
        <p:txBody>
          <a:bodyPr wrap="square" rtlCol="0">
            <a:spAutoFit/>
          </a:bodyPr>
          <a:lstStyle/>
          <a:p>
            <a:pPr>
              <a:buClr>
                <a:srgbClr val="4F4E50"/>
              </a:buClr>
              <a:buSzPct val="110000"/>
            </a:pPr>
            <a:r>
              <a:rPr lang="en-US" sz="900" b="1" dirty="0">
                <a:solidFill>
                  <a:schemeClr val="accent3"/>
                </a:solidFill>
              </a:rPr>
              <a:t>APAC / EMEA</a:t>
            </a:r>
          </a:p>
        </p:txBody>
      </p:sp>
      <p:sp>
        <p:nvSpPr>
          <p:cNvPr id="213" name="TextBox 212"/>
          <p:cNvSpPr txBox="1"/>
          <p:nvPr/>
        </p:nvSpPr>
        <p:spPr>
          <a:xfrm>
            <a:off x="6103982" y="2913144"/>
            <a:ext cx="1168133"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Marek Fibrich, CFA</a:t>
            </a:r>
          </a:p>
          <a:p>
            <a:pPr>
              <a:buClr>
                <a:srgbClr val="4F4E50"/>
              </a:buClr>
            </a:pPr>
            <a:r>
              <a:rPr lang="en-US" sz="800" dirty="0">
                <a:solidFill>
                  <a:srgbClr val="4F4E50"/>
                </a:solidFill>
              </a:rPr>
              <a:t>Director</a:t>
            </a:r>
          </a:p>
        </p:txBody>
      </p:sp>
      <p:sp>
        <p:nvSpPr>
          <p:cNvPr id="215" name="TextBox 214"/>
          <p:cNvSpPr txBox="1"/>
          <p:nvPr/>
        </p:nvSpPr>
        <p:spPr>
          <a:xfrm>
            <a:off x="6103982" y="3760962"/>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Allison Shafir</a:t>
            </a:r>
          </a:p>
          <a:p>
            <a:pPr>
              <a:buClr>
                <a:srgbClr val="4F4E50"/>
              </a:buClr>
            </a:pPr>
            <a:r>
              <a:rPr lang="en-US" sz="800" dirty="0">
                <a:solidFill>
                  <a:srgbClr val="4F4E50"/>
                </a:solidFill>
              </a:rPr>
              <a:t>Vice President</a:t>
            </a:r>
          </a:p>
        </p:txBody>
      </p:sp>
      <p:sp>
        <p:nvSpPr>
          <p:cNvPr id="218" name="TextBox 217"/>
          <p:cNvSpPr txBox="1"/>
          <p:nvPr/>
        </p:nvSpPr>
        <p:spPr>
          <a:xfrm>
            <a:off x="6103982" y="3337053"/>
            <a:ext cx="1039618"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Thomas Wood, CFA </a:t>
            </a:r>
          </a:p>
          <a:p>
            <a:pPr>
              <a:buClr>
                <a:srgbClr val="4F4E50"/>
              </a:buClr>
            </a:pPr>
            <a:r>
              <a:rPr lang="en-US" sz="800" dirty="0">
                <a:solidFill>
                  <a:srgbClr val="4F4E50"/>
                </a:solidFill>
              </a:rPr>
              <a:t>Director</a:t>
            </a:r>
          </a:p>
        </p:txBody>
      </p:sp>
      <p:sp>
        <p:nvSpPr>
          <p:cNvPr id="220" name="TextBox 219"/>
          <p:cNvSpPr txBox="1"/>
          <p:nvPr/>
        </p:nvSpPr>
        <p:spPr>
          <a:xfrm>
            <a:off x="6103982" y="4608779"/>
            <a:ext cx="1039618"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Amanda Goss, CFP</a:t>
            </a:r>
          </a:p>
          <a:p>
            <a:pPr>
              <a:buClr>
                <a:srgbClr val="4F4E50"/>
              </a:buClr>
            </a:pPr>
            <a:r>
              <a:rPr lang="en-US" sz="800" dirty="0">
                <a:solidFill>
                  <a:srgbClr val="4F4E50"/>
                </a:solidFill>
              </a:rPr>
              <a:t>Associate</a:t>
            </a:r>
          </a:p>
        </p:txBody>
      </p:sp>
      <p:sp>
        <p:nvSpPr>
          <p:cNvPr id="222" name="TextBox 221"/>
          <p:cNvSpPr txBox="1"/>
          <p:nvPr/>
        </p:nvSpPr>
        <p:spPr>
          <a:xfrm>
            <a:off x="7788482" y="2913144"/>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Andrew Keegan</a:t>
            </a:r>
          </a:p>
          <a:p>
            <a:pPr>
              <a:buClr>
                <a:srgbClr val="4F4E50"/>
              </a:buClr>
            </a:pPr>
            <a:r>
              <a:rPr lang="en-US" sz="800" dirty="0">
                <a:solidFill>
                  <a:srgbClr val="4F4E50"/>
                </a:solidFill>
              </a:rPr>
              <a:t>Director</a:t>
            </a:r>
          </a:p>
        </p:txBody>
      </p:sp>
      <p:sp>
        <p:nvSpPr>
          <p:cNvPr id="224" name="TextBox 223"/>
          <p:cNvSpPr txBox="1"/>
          <p:nvPr/>
        </p:nvSpPr>
        <p:spPr>
          <a:xfrm>
            <a:off x="7788482" y="3337053"/>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David Griffith, CFA</a:t>
            </a:r>
          </a:p>
          <a:p>
            <a:pPr>
              <a:buClr>
                <a:srgbClr val="4F4E50"/>
              </a:buClr>
            </a:pPr>
            <a:r>
              <a:rPr lang="en-US" sz="800" dirty="0">
                <a:solidFill>
                  <a:srgbClr val="4F4E50"/>
                </a:solidFill>
              </a:rPr>
              <a:t>Director</a:t>
            </a:r>
          </a:p>
        </p:txBody>
      </p:sp>
      <p:sp>
        <p:nvSpPr>
          <p:cNvPr id="226" name="TextBox 225"/>
          <p:cNvSpPr txBox="1"/>
          <p:nvPr/>
        </p:nvSpPr>
        <p:spPr>
          <a:xfrm>
            <a:off x="7788482" y="3760962"/>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Josh Persky</a:t>
            </a:r>
          </a:p>
          <a:p>
            <a:pPr>
              <a:buClr>
                <a:srgbClr val="4F4E50"/>
              </a:buClr>
            </a:pPr>
            <a:r>
              <a:rPr lang="en-US" sz="800" dirty="0">
                <a:solidFill>
                  <a:srgbClr val="4F4E50"/>
                </a:solidFill>
              </a:rPr>
              <a:t>Vice President</a:t>
            </a:r>
          </a:p>
        </p:txBody>
      </p:sp>
      <p:sp>
        <p:nvSpPr>
          <p:cNvPr id="228" name="TextBox 227"/>
          <p:cNvSpPr txBox="1"/>
          <p:nvPr/>
        </p:nvSpPr>
        <p:spPr>
          <a:xfrm>
            <a:off x="7788482" y="4184870"/>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Mona Moeckli</a:t>
            </a:r>
          </a:p>
          <a:p>
            <a:pPr>
              <a:buClr>
                <a:srgbClr val="4F4E50"/>
              </a:buClr>
            </a:pPr>
            <a:r>
              <a:rPr lang="en-US" sz="800" dirty="0">
                <a:solidFill>
                  <a:srgbClr val="4F4E50"/>
                </a:solidFill>
              </a:rPr>
              <a:t>Analyst</a:t>
            </a:r>
          </a:p>
        </p:txBody>
      </p:sp>
      <p:pic>
        <p:nvPicPr>
          <p:cNvPr id="3" name="Picture 2"/>
          <p:cNvPicPr>
            <a:picLocks noChangeAspect="1"/>
          </p:cNvPicPr>
          <p:nvPr/>
        </p:nvPicPr>
        <p:blipFill>
          <a:blip r:embed="rId19">
            <a:grayscl/>
            <a:extLst>
              <a:ext uri="{28A0092B-C50C-407E-A947-70E740481C1C}">
                <a14:useLocalDpi xmlns:a14="http://schemas.microsoft.com/office/drawing/2010/main" val="0"/>
              </a:ext>
            </a:extLst>
          </a:blip>
          <a:stretch>
            <a:fillRect/>
          </a:stretch>
        </p:blipFill>
        <p:spPr>
          <a:xfrm>
            <a:off x="5675824" y="2853374"/>
            <a:ext cx="355310" cy="365760"/>
          </a:xfrm>
          <a:prstGeom prst="rect">
            <a:avLst/>
          </a:prstGeom>
        </p:spPr>
      </p:pic>
      <p:pic>
        <p:nvPicPr>
          <p:cNvPr id="4" name="Picture 3"/>
          <p:cNvPicPr>
            <a:picLocks noChangeAspect="1"/>
          </p:cNvPicPr>
          <p:nvPr/>
        </p:nvPicPr>
        <p:blipFill>
          <a:blip r:embed="rId20">
            <a:grayscl/>
            <a:extLst>
              <a:ext uri="{28A0092B-C50C-407E-A947-70E740481C1C}">
                <a14:useLocalDpi xmlns:a14="http://schemas.microsoft.com/office/drawing/2010/main" val="0"/>
              </a:ext>
            </a:extLst>
          </a:blip>
          <a:stretch>
            <a:fillRect/>
          </a:stretch>
        </p:blipFill>
        <p:spPr>
          <a:xfrm>
            <a:off x="5675824" y="3277283"/>
            <a:ext cx="355310" cy="365760"/>
          </a:xfrm>
          <a:prstGeom prst="rect">
            <a:avLst/>
          </a:prstGeom>
        </p:spPr>
      </p:pic>
      <p:pic>
        <p:nvPicPr>
          <p:cNvPr id="6" name="Picture 5"/>
          <p:cNvPicPr>
            <a:picLocks noChangeAspect="1"/>
          </p:cNvPicPr>
          <p:nvPr/>
        </p:nvPicPr>
        <p:blipFill>
          <a:blip r:embed="rId21">
            <a:grayscl/>
            <a:extLst>
              <a:ext uri="{28A0092B-C50C-407E-A947-70E740481C1C}">
                <a14:useLocalDpi xmlns:a14="http://schemas.microsoft.com/office/drawing/2010/main" val="0"/>
              </a:ext>
            </a:extLst>
          </a:blip>
          <a:stretch>
            <a:fillRect/>
          </a:stretch>
        </p:blipFill>
        <p:spPr>
          <a:xfrm>
            <a:off x="5675824" y="3701192"/>
            <a:ext cx="355310" cy="365760"/>
          </a:xfrm>
          <a:prstGeom prst="rect">
            <a:avLst/>
          </a:prstGeom>
        </p:spPr>
      </p:pic>
      <p:pic>
        <p:nvPicPr>
          <p:cNvPr id="7" name="Picture 6"/>
          <p:cNvPicPr>
            <a:picLocks noChangeAspect="1"/>
          </p:cNvPicPr>
          <p:nvPr/>
        </p:nvPicPr>
        <p:blipFill>
          <a:blip r:embed="rId22">
            <a:grayscl/>
            <a:extLst>
              <a:ext uri="{28A0092B-C50C-407E-A947-70E740481C1C}">
                <a14:useLocalDpi xmlns:a14="http://schemas.microsoft.com/office/drawing/2010/main" val="0"/>
              </a:ext>
            </a:extLst>
          </a:blip>
          <a:stretch>
            <a:fillRect/>
          </a:stretch>
        </p:blipFill>
        <p:spPr>
          <a:xfrm>
            <a:off x="5675824" y="4549009"/>
            <a:ext cx="355310" cy="365760"/>
          </a:xfrm>
          <a:prstGeom prst="rect">
            <a:avLst/>
          </a:prstGeom>
        </p:spPr>
      </p:pic>
      <p:sp>
        <p:nvSpPr>
          <p:cNvPr id="234" name="TextBox 233"/>
          <p:cNvSpPr txBox="1"/>
          <p:nvPr/>
        </p:nvSpPr>
        <p:spPr>
          <a:xfrm>
            <a:off x="6103982" y="4184871"/>
            <a:ext cx="976587" cy="246221"/>
          </a:xfrm>
          <a:prstGeom prst="rect">
            <a:avLst/>
          </a:prstGeom>
          <a:noFill/>
        </p:spPr>
        <p:txBody>
          <a:bodyPr wrap="square" lIns="45720" tIns="0" rIns="0" bIns="0" rtlCol="0">
            <a:spAutoFit/>
          </a:bodyPr>
          <a:lstStyle/>
          <a:p>
            <a:pPr>
              <a:buClr>
                <a:srgbClr val="4F4E50"/>
              </a:buClr>
            </a:pPr>
            <a:r>
              <a:rPr lang="en-US" sz="800" b="1" dirty="0">
                <a:solidFill>
                  <a:srgbClr val="4F4E50"/>
                </a:solidFill>
              </a:rPr>
              <a:t>Jorge del Valle</a:t>
            </a:r>
          </a:p>
          <a:p>
            <a:pPr>
              <a:buClr>
                <a:srgbClr val="4F4E50"/>
              </a:buClr>
            </a:pPr>
            <a:r>
              <a:rPr lang="en-US" sz="800" dirty="0">
                <a:solidFill>
                  <a:srgbClr val="4F4E50"/>
                </a:solidFill>
              </a:rPr>
              <a:t>Vice President</a:t>
            </a:r>
          </a:p>
        </p:txBody>
      </p:sp>
      <p:pic>
        <p:nvPicPr>
          <p:cNvPr id="2050" name="Picture 2" descr="https://webster.bfm.com/employees/PIX/jdelvall.jpg"/>
          <p:cNvPicPr>
            <a:picLocks noChangeAspect="1" noChangeArrowheads="1"/>
          </p:cNvPicPr>
          <p:nvPr/>
        </p:nvPicPr>
        <p:blipFill>
          <a:blip r:embed="rId23">
            <a:grayscl/>
            <a:extLst>
              <a:ext uri="{28A0092B-C50C-407E-A947-70E740481C1C}">
                <a14:useLocalDpi xmlns:a14="http://schemas.microsoft.com/office/drawing/2010/main" val="0"/>
              </a:ext>
            </a:extLst>
          </a:blip>
          <a:srcRect/>
          <a:stretch>
            <a:fillRect/>
          </a:stretch>
        </p:blipFill>
        <p:spPr bwMode="auto">
          <a:xfrm>
            <a:off x="5675824" y="4125101"/>
            <a:ext cx="355310" cy="365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24">
            <a:grayscl/>
            <a:extLst>
              <a:ext uri="{28A0092B-C50C-407E-A947-70E740481C1C}">
                <a14:useLocalDpi xmlns:a14="http://schemas.microsoft.com/office/drawing/2010/main" val="0"/>
              </a:ext>
            </a:extLst>
          </a:blip>
          <a:stretch>
            <a:fillRect/>
          </a:stretch>
        </p:blipFill>
        <p:spPr>
          <a:xfrm>
            <a:off x="7349097" y="2853374"/>
            <a:ext cx="355310" cy="365760"/>
          </a:xfrm>
          <a:prstGeom prst="rect">
            <a:avLst/>
          </a:prstGeom>
        </p:spPr>
      </p:pic>
      <p:pic>
        <p:nvPicPr>
          <p:cNvPr id="21" name="Picture 20"/>
          <p:cNvPicPr>
            <a:picLocks noChangeAspect="1"/>
          </p:cNvPicPr>
          <p:nvPr/>
        </p:nvPicPr>
        <p:blipFill>
          <a:blip r:embed="rId25">
            <a:grayscl/>
            <a:extLst>
              <a:ext uri="{28A0092B-C50C-407E-A947-70E740481C1C}">
                <a14:useLocalDpi xmlns:a14="http://schemas.microsoft.com/office/drawing/2010/main" val="0"/>
              </a:ext>
            </a:extLst>
          </a:blip>
          <a:stretch>
            <a:fillRect/>
          </a:stretch>
        </p:blipFill>
        <p:spPr>
          <a:xfrm>
            <a:off x="7349097" y="3277283"/>
            <a:ext cx="355310" cy="365760"/>
          </a:xfrm>
          <a:prstGeom prst="rect">
            <a:avLst/>
          </a:prstGeom>
        </p:spPr>
      </p:pic>
      <p:pic>
        <p:nvPicPr>
          <p:cNvPr id="2052" name="Picture 4" descr="https://webster.bfm.com/employees/PIX/jpersky.jpg"/>
          <p:cNvPicPr>
            <a:picLocks noChangeAspect="1" noChangeArrowheads="1"/>
          </p:cNvPicPr>
          <p:nvPr/>
        </p:nvPicPr>
        <p:blipFill>
          <a:blip r:embed="rId26">
            <a:grayscl/>
            <a:extLst>
              <a:ext uri="{28A0092B-C50C-407E-A947-70E740481C1C}">
                <a14:useLocalDpi xmlns:a14="http://schemas.microsoft.com/office/drawing/2010/main" val="0"/>
              </a:ext>
            </a:extLst>
          </a:blip>
          <a:srcRect/>
          <a:stretch>
            <a:fillRect/>
          </a:stretch>
        </p:blipFill>
        <p:spPr bwMode="auto">
          <a:xfrm>
            <a:off x="7349097" y="3701192"/>
            <a:ext cx="355310" cy="3657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ebster.bfm.com/employees/PIX/mmoeckli.jpg"/>
          <p:cNvPicPr>
            <a:picLocks noChangeAspect="1" noChangeArrowheads="1"/>
          </p:cNvPicPr>
          <p:nvPr/>
        </p:nvPicPr>
        <p:blipFill>
          <a:blip r:embed="rId27">
            <a:grayscl/>
            <a:extLst>
              <a:ext uri="{28A0092B-C50C-407E-A947-70E740481C1C}">
                <a14:useLocalDpi xmlns:a14="http://schemas.microsoft.com/office/drawing/2010/main" val="0"/>
              </a:ext>
            </a:extLst>
          </a:blip>
          <a:srcRect/>
          <a:stretch>
            <a:fillRect/>
          </a:stretch>
        </p:blipFill>
        <p:spPr bwMode="auto">
          <a:xfrm>
            <a:off x="7349097" y="4125100"/>
            <a:ext cx="355310" cy="3657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ebster.bfm.com/employees/PIX/loconnor.jpg"/>
          <p:cNvPicPr>
            <a:picLocks noChangeAspect="1" noChangeArrowheads="1"/>
          </p:cNvPicPr>
          <p:nvPr/>
        </p:nvPicPr>
        <p:blipFill>
          <a:blip r:embed="rId28">
            <a:grayscl/>
            <a:extLst>
              <a:ext uri="{28A0092B-C50C-407E-A947-70E740481C1C}">
                <a14:useLocalDpi xmlns:a14="http://schemas.microsoft.com/office/drawing/2010/main" val="0"/>
              </a:ext>
            </a:extLst>
          </a:blip>
          <a:srcRect/>
          <a:stretch>
            <a:fillRect/>
          </a:stretch>
        </p:blipFill>
        <p:spPr bwMode="auto">
          <a:xfrm>
            <a:off x="2040606" y="2202911"/>
            <a:ext cx="385151" cy="396480"/>
          </a:xfrm>
          <a:prstGeom prst="rect">
            <a:avLst/>
          </a:prstGeom>
          <a:noFill/>
          <a:extLst>
            <a:ext uri="{909E8E84-426E-40DD-AFC4-6F175D3DCCD1}">
              <a14:hiddenFill xmlns:a14="http://schemas.microsoft.com/office/drawing/2010/main">
                <a:solidFill>
                  <a:srgbClr val="FFFFFF"/>
                </a:solidFill>
              </a14:hiddenFill>
            </a:ext>
          </a:extLst>
        </p:spPr>
      </p:pic>
      <p:sp>
        <p:nvSpPr>
          <p:cNvPr id="237" name="TextBox 236"/>
          <p:cNvSpPr txBox="1"/>
          <p:nvPr/>
        </p:nvSpPr>
        <p:spPr>
          <a:xfrm>
            <a:off x="2523306" y="2216485"/>
            <a:ext cx="1574685" cy="369332"/>
          </a:xfrm>
          <a:prstGeom prst="rect">
            <a:avLst/>
          </a:prstGeom>
          <a:noFill/>
        </p:spPr>
        <p:txBody>
          <a:bodyPr wrap="square" lIns="45720" tIns="0" rIns="0" bIns="0" rtlCol="0">
            <a:spAutoFit/>
          </a:bodyPr>
          <a:lstStyle/>
          <a:p>
            <a:pPr>
              <a:buClr>
                <a:srgbClr val="4F4E50"/>
              </a:buClr>
            </a:pPr>
            <a:r>
              <a:rPr lang="en-US" sz="800" b="1" dirty="0">
                <a:solidFill>
                  <a:srgbClr val="4F4E50"/>
                </a:solidFill>
              </a:rPr>
              <a:t>Lisa O'Connor, CFA</a:t>
            </a:r>
          </a:p>
          <a:p>
            <a:pPr>
              <a:buClr>
                <a:srgbClr val="4F4E50"/>
              </a:buClr>
            </a:pPr>
            <a:r>
              <a:rPr lang="en-US" sz="800" dirty="0">
                <a:solidFill>
                  <a:srgbClr val="4F4E50"/>
                </a:solidFill>
              </a:rPr>
              <a:t>Managing Director</a:t>
            </a:r>
          </a:p>
          <a:p>
            <a:pPr>
              <a:buClr>
                <a:srgbClr val="4F4E50"/>
              </a:buClr>
            </a:pPr>
            <a:r>
              <a:rPr lang="en-US" sz="800" dirty="0">
                <a:solidFill>
                  <a:srgbClr val="4F4E50"/>
                </a:solidFill>
              </a:rPr>
              <a:t>Global Head of Investments</a:t>
            </a:r>
          </a:p>
        </p:txBody>
      </p:sp>
      <p:pic>
        <p:nvPicPr>
          <p:cNvPr id="239" name="Picture 238"/>
          <p:cNvPicPr>
            <a:picLocks noChangeAspect="1"/>
          </p:cNvPicPr>
          <p:nvPr/>
        </p:nvPicPr>
        <p:blipFill>
          <a:blip r:embed="rId29">
            <a:grayscl/>
            <a:extLst>
              <a:ext uri="{28A0092B-C50C-407E-A947-70E740481C1C}">
                <a14:useLocalDpi xmlns:a14="http://schemas.microsoft.com/office/drawing/2010/main" val="0"/>
              </a:ext>
            </a:extLst>
          </a:blip>
          <a:stretch>
            <a:fillRect/>
          </a:stretch>
        </p:blipFill>
        <p:spPr>
          <a:xfrm>
            <a:off x="367069" y="1076083"/>
            <a:ext cx="654012" cy="673247"/>
          </a:xfrm>
          <a:prstGeom prst="rect">
            <a:avLst/>
          </a:prstGeom>
        </p:spPr>
      </p:pic>
      <p:sp>
        <p:nvSpPr>
          <p:cNvPr id="249" name="TextBox 248"/>
          <p:cNvSpPr txBox="1"/>
          <p:nvPr/>
        </p:nvSpPr>
        <p:spPr>
          <a:xfrm>
            <a:off x="1098433" y="1104930"/>
            <a:ext cx="2514817" cy="615553"/>
          </a:xfrm>
          <a:prstGeom prst="rect">
            <a:avLst/>
          </a:prstGeom>
          <a:noFill/>
        </p:spPr>
        <p:txBody>
          <a:bodyPr wrap="square" lIns="45720" tIns="0" rIns="0" bIns="0" rtlCol="0">
            <a:spAutoFit/>
          </a:bodyPr>
          <a:lstStyle/>
          <a:p>
            <a:pPr>
              <a:buClr>
                <a:srgbClr val="4F4E50"/>
              </a:buClr>
            </a:pPr>
            <a:r>
              <a:rPr lang="en-US" sz="1000" b="1" dirty="0">
                <a:solidFill>
                  <a:srgbClr val="4F4E50"/>
                </a:solidFill>
              </a:rPr>
              <a:t>Kevin Holt, CFA</a:t>
            </a:r>
          </a:p>
          <a:p>
            <a:pPr>
              <a:buClr>
                <a:srgbClr val="4F4E50"/>
              </a:buClr>
            </a:pPr>
            <a:r>
              <a:rPr lang="en-US" sz="1000" dirty="0">
                <a:solidFill>
                  <a:srgbClr val="4F4E50"/>
                </a:solidFill>
              </a:rPr>
              <a:t>Managing Director</a:t>
            </a:r>
          </a:p>
          <a:p>
            <a:pPr>
              <a:buClr>
                <a:srgbClr val="4F4E50"/>
              </a:buClr>
            </a:pPr>
            <a:r>
              <a:rPr lang="en-US" sz="1000" dirty="0">
                <a:solidFill>
                  <a:srgbClr val="4F4E50"/>
                </a:solidFill>
              </a:rPr>
              <a:t>Global Head of</a:t>
            </a:r>
          </a:p>
          <a:p>
            <a:pPr>
              <a:buClr>
                <a:srgbClr val="4F4E50"/>
              </a:buClr>
            </a:pPr>
            <a:r>
              <a:rPr lang="en-US" sz="1000" dirty="0">
                <a:solidFill>
                  <a:srgbClr val="4F4E50"/>
                </a:solidFill>
              </a:rPr>
              <a:t>Model Portfolio Solutions</a:t>
            </a:r>
          </a:p>
        </p:txBody>
      </p:sp>
      <p:sp>
        <p:nvSpPr>
          <p:cNvPr id="83" name="Rectangle 82"/>
          <p:cNvSpPr>
            <a:spLocks noChangeArrowheads="1"/>
          </p:cNvSpPr>
          <p:nvPr/>
        </p:nvSpPr>
        <p:spPr bwMode="auto">
          <a:xfrm>
            <a:off x="300154" y="5552626"/>
            <a:ext cx="1611331" cy="219000"/>
          </a:xfrm>
          <a:prstGeom prst="rect">
            <a:avLst/>
          </a:prstGeom>
          <a:solidFill>
            <a:srgbClr val="7F7F7F"/>
          </a:solidFill>
          <a:ln w="9525">
            <a:noFill/>
            <a:miter lim="800000"/>
            <a:headEnd/>
            <a:tailEnd/>
          </a:ln>
        </p:spPr>
        <p:txBody>
          <a:bodyPr wrap="none" lIns="45720" rIns="45720" anchor="ctr" anchorCtr="1"/>
          <a:lstStyle/>
          <a:p>
            <a:pPr algn="ctr" defTabSz="973138">
              <a:defRPr/>
            </a:pPr>
            <a:r>
              <a:rPr lang="en-US" sz="800" b="1" dirty="0">
                <a:solidFill>
                  <a:srgbClr val="FFFFFF"/>
                </a:solidFill>
              </a:rPr>
              <a:t>Multi-Asset Research</a:t>
            </a:r>
          </a:p>
        </p:txBody>
      </p:sp>
      <p:sp>
        <p:nvSpPr>
          <p:cNvPr id="84" name="Rectangle 27"/>
          <p:cNvSpPr>
            <a:spLocks noChangeArrowheads="1"/>
          </p:cNvSpPr>
          <p:nvPr/>
        </p:nvSpPr>
        <p:spPr bwMode="auto">
          <a:xfrm>
            <a:off x="300154" y="5757655"/>
            <a:ext cx="1611331" cy="495867"/>
          </a:xfrm>
          <a:prstGeom prst="rect">
            <a:avLst/>
          </a:prstGeom>
          <a:solidFill>
            <a:schemeClr val="bg1"/>
          </a:solidFill>
          <a:ln w="9525">
            <a:solidFill>
              <a:srgbClr val="D9D9D9"/>
            </a:solidFill>
            <a:miter lim="800000"/>
            <a:headEnd/>
            <a:tailEnd/>
          </a:ln>
        </p:spPr>
        <p:txBody>
          <a:bodyPr lIns="27432" tIns="27432" rIns="27432" bIns="27432" anchor="ctr"/>
          <a:lstStyle/>
          <a:p>
            <a:pPr marL="114300" indent="-114300" algn="ctr" defTabSz="973138">
              <a:defRPr/>
            </a:pPr>
            <a:r>
              <a:rPr lang="en-US" sz="750" dirty="0">
                <a:solidFill>
                  <a:schemeClr val="tx2"/>
                </a:solidFill>
                <a:ea typeface="Batang" pitchFamily="18" charset="-127"/>
              </a:rPr>
              <a:t>+300 investment professionals dedicated to multi-asset investing</a:t>
            </a:r>
          </a:p>
        </p:txBody>
      </p:sp>
      <p:sp>
        <p:nvSpPr>
          <p:cNvPr id="86" name="Rectangle 85"/>
          <p:cNvSpPr>
            <a:spLocks noChangeArrowheads="1"/>
          </p:cNvSpPr>
          <p:nvPr/>
        </p:nvSpPr>
        <p:spPr bwMode="auto">
          <a:xfrm>
            <a:off x="2038406" y="5542887"/>
            <a:ext cx="1611331" cy="219000"/>
          </a:xfrm>
          <a:prstGeom prst="rect">
            <a:avLst/>
          </a:prstGeom>
          <a:solidFill>
            <a:srgbClr val="7F7F7F"/>
          </a:solidFill>
          <a:ln w="9525">
            <a:noFill/>
            <a:miter lim="800000"/>
            <a:headEnd/>
            <a:tailEnd/>
          </a:ln>
        </p:spPr>
        <p:txBody>
          <a:bodyPr wrap="none" lIns="45720" rIns="45720" anchor="ctr" anchorCtr="1"/>
          <a:lstStyle/>
          <a:p>
            <a:pPr algn="ctr" defTabSz="973138">
              <a:defRPr/>
            </a:pPr>
            <a:r>
              <a:rPr lang="en-US" sz="800" b="1" dirty="0">
                <a:solidFill>
                  <a:srgbClr val="FFFFFF"/>
                </a:solidFill>
              </a:rPr>
              <a:t>Global Investment Teams</a:t>
            </a:r>
          </a:p>
        </p:txBody>
      </p:sp>
      <p:sp>
        <p:nvSpPr>
          <p:cNvPr id="87" name="Rectangle 27"/>
          <p:cNvSpPr>
            <a:spLocks noChangeArrowheads="1"/>
          </p:cNvSpPr>
          <p:nvPr/>
        </p:nvSpPr>
        <p:spPr bwMode="auto">
          <a:xfrm>
            <a:off x="2038406" y="5747916"/>
            <a:ext cx="1611331" cy="495867"/>
          </a:xfrm>
          <a:prstGeom prst="rect">
            <a:avLst/>
          </a:prstGeom>
          <a:solidFill>
            <a:schemeClr val="bg1"/>
          </a:solidFill>
          <a:ln w="9525">
            <a:solidFill>
              <a:srgbClr val="D9D9D9"/>
            </a:solidFill>
            <a:miter lim="800000"/>
            <a:headEnd/>
            <a:tailEnd/>
          </a:ln>
        </p:spPr>
        <p:txBody>
          <a:bodyPr lIns="27432" tIns="27432" rIns="27432" bIns="27432" anchor="ctr"/>
          <a:lstStyle/>
          <a:p>
            <a:pPr marL="114300" indent="-114300" algn="ctr" defTabSz="973138">
              <a:defRPr/>
            </a:pPr>
            <a:r>
              <a:rPr lang="en-US" sz="750" dirty="0">
                <a:solidFill>
                  <a:schemeClr val="tx2"/>
                </a:solidFill>
                <a:ea typeface="Batang" pitchFamily="18" charset="-127"/>
              </a:rPr>
              <a:t>+1,700 investment professionals with specialties across all asset classes</a:t>
            </a:r>
          </a:p>
        </p:txBody>
      </p:sp>
      <p:sp>
        <p:nvSpPr>
          <p:cNvPr id="89" name="Rectangle 88"/>
          <p:cNvSpPr>
            <a:spLocks noChangeArrowheads="1"/>
          </p:cNvSpPr>
          <p:nvPr/>
        </p:nvSpPr>
        <p:spPr bwMode="auto">
          <a:xfrm>
            <a:off x="3776658" y="5542887"/>
            <a:ext cx="1609735" cy="219000"/>
          </a:xfrm>
          <a:prstGeom prst="rect">
            <a:avLst/>
          </a:prstGeom>
          <a:solidFill>
            <a:srgbClr val="7F7F7F"/>
          </a:solidFill>
          <a:ln w="9525">
            <a:noFill/>
            <a:miter lim="800000"/>
            <a:headEnd/>
            <a:tailEnd/>
          </a:ln>
        </p:spPr>
        <p:txBody>
          <a:bodyPr wrap="none" lIns="45720" rIns="45720" anchor="ctr" anchorCtr="1"/>
          <a:lstStyle/>
          <a:p>
            <a:pPr algn="ctr" defTabSz="973138">
              <a:defRPr/>
            </a:pPr>
            <a:r>
              <a:rPr lang="en-US" sz="800" b="1" dirty="0">
                <a:solidFill>
                  <a:srgbClr val="FFFFFF"/>
                </a:solidFill>
              </a:rPr>
              <a:t>Risk &amp; Quantitative Analysis</a:t>
            </a:r>
          </a:p>
        </p:txBody>
      </p:sp>
      <p:sp>
        <p:nvSpPr>
          <p:cNvPr id="90" name="Rectangle 27"/>
          <p:cNvSpPr>
            <a:spLocks noChangeArrowheads="1"/>
          </p:cNvSpPr>
          <p:nvPr/>
        </p:nvSpPr>
        <p:spPr bwMode="auto">
          <a:xfrm>
            <a:off x="3776658" y="5747916"/>
            <a:ext cx="1609735" cy="495867"/>
          </a:xfrm>
          <a:prstGeom prst="rect">
            <a:avLst/>
          </a:prstGeom>
          <a:solidFill>
            <a:schemeClr val="bg1"/>
          </a:solidFill>
          <a:ln w="9525">
            <a:solidFill>
              <a:srgbClr val="D9D9D9"/>
            </a:solidFill>
            <a:miter lim="800000"/>
            <a:headEnd/>
            <a:tailEnd/>
          </a:ln>
        </p:spPr>
        <p:txBody>
          <a:bodyPr lIns="27432" tIns="27432" rIns="27432" bIns="27432" anchor="ctr"/>
          <a:lstStyle/>
          <a:p>
            <a:pPr marL="114300" indent="-114300" algn="ctr" defTabSz="973138">
              <a:defRPr/>
            </a:pPr>
            <a:r>
              <a:rPr lang="en-US" sz="750" dirty="0">
                <a:solidFill>
                  <a:schemeClr val="tx2"/>
                </a:solidFill>
                <a:ea typeface="Batang" pitchFamily="18" charset="-127"/>
              </a:rPr>
              <a:t>+200 professionals partner with investment teams to monitor and analyze risk</a:t>
            </a:r>
          </a:p>
        </p:txBody>
      </p:sp>
      <p:sp>
        <p:nvSpPr>
          <p:cNvPr id="92" name="Rectangle 91"/>
          <p:cNvSpPr>
            <a:spLocks noChangeArrowheads="1"/>
          </p:cNvSpPr>
          <p:nvPr/>
        </p:nvSpPr>
        <p:spPr bwMode="auto">
          <a:xfrm>
            <a:off x="5513314" y="5542887"/>
            <a:ext cx="1611330" cy="219000"/>
          </a:xfrm>
          <a:prstGeom prst="rect">
            <a:avLst/>
          </a:prstGeom>
          <a:solidFill>
            <a:srgbClr val="7F7F7F"/>
          </a:solidFill>
          <a:ln w="9525">
            <a:noFill/>
            <a:miter lim="800000"/>
            <a:headEnd/>
            <a:tailEnd/>
          </a:ln>
        </p:spPr>
        <p:txBody>
          <a:bodyPr wrap="none" lIns="45720" rIns="45720" anchor="ctr" anchorCtr="1"/>
          <a:lstStyle/>
          <a:p>
            <a:pPr algn="ctr" defTabSz="973138">
              <a:defRPr/>
            </a:pPr>
            <a:r>
              <a:rPr lang="en-US" sz="800" b="1" dirty="0">
                <a:solidFill>
                  <a:schemeClr val="bg1"/>
                </a:solidFill>
              </a:rPr>
              <a:t>BlackRock Solutions</a:t>
            </a:r>
          </a:p>
        </p:txBody>
      </p:sp>
      <p:sp>
        <p:nvSpPr>
          <p:cNvPr id="94" name="Rectangle 27"/>
          <p:cNvSpPr>
            <a:spLocks noChangeArrowheads="1"/>
          </p:cNvSpPr>
          <p:nvPr/>
        </p:nvSpPr>
        <p:spPr bwMode="auto">
          <a:xfrm>
            <a:off x="5513314" y="5747916"/>
            <a:ext cx="1611330" cy="495867"/>
          </a:xfrm>
          <a:prstGeom prst="rect">
            <a:avLst/>
          </a:prstGeom>
          <a:solidFill>
            <a:schemeClr val="bg1"/>
          </a:solidFill>
          <a:ln w="9525">
            <a:solidFill>
              <a:srgbClr val="D9D9D9"/>
            </a:solidFill>
            <a:miter lim="800000"/>
            <a:headEnd/>
            <a:tailEnd/>
          </a:ln>
        </p:spPr>
        <p:txBody>
          <a:bodyPr lIns="27432" tIns="27432" rIns="27432" bIns="27432" anchor="ctr"/>
          <a:lstStyle/>
          <a:p>
            <a:pPr marL="114300" indent="-114300" algn="ctr" defTabSz="973138">
              <a:defRPr/>
            </a:pPr>
            <a:r>
              <a:rPr lang="en-US" sz="750" dirty="0">
                <a:solidFill>
                  <a:schemeClr val="tx2"/>
                </a:solidFill>
                <a:ea typeface="Batang" pitchFamily="18" charset="-127"/>
              </a:rPr>
              <a:t>Proprietary Aladdin® platform integrates portfolio management, risk analytics, and trading</a:t>
            </a:r>
          </a:p>
        </p:txBody>
      </p:sp>
      <p:sp>
        <p:nvSpPr>
          <p:cNvPr id="98" name="Rectangle 470"/>
          <p:cNvSpPr>
            <a:spLocks noChangeArrowheads="1"/>
          </p:cNvSpPr>
          <p:nvPr/>
        </p:nvSpPr>
        <p:spPr bwMode="auto">
          <a:xfrm>
            <a:off x="7251564" y="5542868"/>
            <a:ext cx="1611330" cy="218912"/>
          </a:xfrm>
          <a:prstGeom prst="rect">
            <a:avLst/>
          </a:prstGeom>
          <a:solidFill>
            <a:srgbClr val="7F7F7F"/>
          </a:solidFill>
          <a:ln w="9525">
            <a:noFill/>
            <a:miter lim="800000"/>
            <a:headEnd/>
            <a:tailEnd/>
          </a:ln>
        </p:spPr>
        <p:txBody>
          <a:bodyPr wrap="none" lIns="45720" rIns="45720" anchor="ctr" anchorCtr="1"/>
          <a:lstStyle/>
          <a:p>
            <a:pPr algn="ctr" defTabSz="973138"/>
            <a:r>
              <a:rPr lang="en-US" sz="800" b="1" dirty="0">
                <a:solidFill>
                  <a:srgbClr val="FFFFFF"/>
                </a:solidFill>
              </a:rPr>
              <a:t>BlackRock Investment Institute</a:t>
            </a:r>
          </a:p>
        </p:txBody>
      </p:sp>
      <p:sp>
        <p:nvSpPr>
          <p:cNvPr id="100" name="Rectangle 27"/>
          <p:cNvSpPr>
            <a:spLocks noChangeArrowheads="1"/>
          </p:cNvSpPr>
          <p:nvPr/>
        </p:nvSpPr>
        <p:spPr bwMode="auto">
          <a:xfrm>
            <a:off x="7251564" y="5748458"/>
            <a:ext cx="1611330" cy="495339"/>
          </a:xfrm>
          <a:prstGeom prst="rect">
            <a:avLst/>
          </a:prstGeom>
          <a:solidFill>
            <a:schemeClr val="bg1"/>
          </a:solidFill>
          <a:ln w="9525">
            <a:solidFill>
              <a:srgbClr val="D9D9D9"/>
            </a:solidFill>
            <a:miter lim="800000"/>
            <a:headEnd/>
            <a:tailEnd/>
          </a:ln>
        </p:spPr>
        <p:txBody>
          <a:bodyPr lIns="27432" tIns="27432" rIns="27432" bIns="27432" anchor="ctr"/>
          <a:lstStyle/>
          <a:p>
            <a:pPr marL="114300" indent="-114300" algn="ctr" defTabSz="973138"/>
            <a:r>
              <a:rPr lang="en-US" sz="750" dirty="0">
                <a:solidFill>
                  <a:schemeClr val="tx2"/>
                </a:solidFill>
                <a:ea typeface="Batang" pitchFamily="18" charset="-127"/>
              </a:rPr>
              <a:t>Internal forum facilitates idea sharing and debates insights</a:t>
            </a:r>
          </a:p>
        </p:txBody>
      </p:sp>
      <p:sp>
        <p:nvSpPr>
          <p:cNvPr id="102" name="TextBox 101"/>
          <p:cNvSpPr txBox="1"/>
          <p:nvPr/>
        </p:nvSpPr>
        <p:spPr>
          <a:xfrm>
            <a:off x="3170268" y="1062530"/>
            <a:ext cx="6370232" cy="682238"/>
          </a:xfrm>
          <a:prstGeom prst="rect">
            <a:avLst/>
          </a:prstGeom>
          <a:noFill/>
        </p:spPr>
        <p:txBody>
          <a:bodyPr wrap="square" rtlCol="0">
            <a:spAutoFit/>
          </a:bodyPr>
          <a:lstStyle/>
          <a:p>
            <a:pPr marL="171450" indent="-171450">
              <a:spcBef>
                <a:spcPts val="500"/>
              </a:spcBef>
              <a:buFont typeface="Arial" panose="020B0604020202020204" pitchFamily="34" charset="0"/>
              <a:buChar char="•"/>
            </a:pPr>
            <a:r>
              <a:rPr lang="en-US" sz="1000" dirty="0">
                <a:solidFill>
                  <a:schemeClr val="tx2"/>
                </a:solidFill>
              </a:rPr>
              <a:t>Global team of 27 people responsible for managing over $23 billion in assets*</a:t>
            </a:r>
          </a:p>
          <a:p>
            <a:pPr marL="171450" indent="-171450">
              <a:spcBef>
                <a:spcPts val="500"/>
              </a:spcBef>
              <a:buFont typeface="Arial" panose="020B0604020202020204" pitchFamily="34" charset="0"/>
              <a:buChar char="•"/>
            </a:pPr>
            <a:r>
              <a:rPr lang="en-US" sz="1000" dirty="0">
                <a:solidFill>
                  <a:schemeClr val="tx2"/>
                </a:solidFill>
              </a:rPr>
              <a:t>Offices in San Francisco, New York, London, Mexico, Hong Kong, and Australia</a:t>
            </a:r>
          </a:p>
          <a:p>
            <a:pPr marL="171450" indent="-171450">
              <a:spcBef>
                <a:spcPts val="500"/>
              </a:spcBef>
              <a:buFont typeface="Arial" panose="020B0604020202020204" pitchFamily="34" charset="0"/>
              <a:buChar char="•"/>
            </a:pPr>
            <a:r>
              <a:rPr lang="en-US" sz="1000" dirty="0">
                <a:solidFill>
                  <a:schemeClr val="tx2"/>
                </a:solidFill>
              </a:rPr>
              <a:t>Part of BlackRock Multi-Asset Strategies - the largest asset allocation team in the world*</a:t>
            </a:r>
          </a:p>
        </p:txBody>
      </p:sp>
      <p:sp>
        <p:nvSpPr>
          <p:cNvPr id="82" name="Rectangle 81"/>
          <p:cNvSpPr/>
          <p:nvPr/>
        </p:nvSpPr>
        <p:spPr>
          <a:xfrm>
            <a:off x="309913" y="2123672"/>
            <a:ext cx="5083679" cy="3299084"/>
          </a:xfrm>
          <a:prstGeom prst="rect">
            <a:avLst/>
          </a:prstGeom>
          <a:noFill/>
          <a:ln w="9525" cap="flat" cmpd="sng" algn="ctr">
            <a:solidFill>
              <a:schemeClr val="accent2"/>
            </a:solidFill>
            <a:prstDash val="soli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marL="63500" lvl="1">
              <a:spcBef>
                <a:spcPts val="600"/>
              </a:spcBef>
              <a:buClr>
                <a:srgbClr val="00467F"/>
              </a:buClr>
              <a:tabLst>
                <a:tab pos="177800" algn="l"/>
              </a:tabLst>
            </a:pPr>
            <a:endParaRPr lang="en-US" sz="800" dirty="0">
              <a:solidFill>
                <a:srgbClr val="4F4E50"/>
              </a:solidFill>
            </a:endParaRPr>
          </a:p>
          <a:p>
            <a:pPr marL="177800" lvl="1" indent="-114300">
              <a:spcBef>
                <a:spcPts val="600"/>
              </a:spcBef>
              <a:buClr>
                <a:srgbClr val="00467F"/>
              </a:buClr>
              <a:buFont typeface="Wingdings 3" pitchFamily="18" charset="2"/>
              <a:buChar char=""/>
              <a:tabLst>
                <a:tab pos="177800" algn="l"/>
              </a:tabLst>
            </a:pPr>
            <a:endParaRPr lang="en-US" sz="800" dirty="0">
              <a:solidFill>
                <a:srgbClr val="4F4E50"/>
              </a:solidFill>
            </a:endParaRPr>
          </a:p>
          <a:p>
            <a:pPr marL="177800" lvl="1" indent="-114300">
              <a:spcBef>
                <a:spcPts val="600"/>
              </a:spcBef>
              <a:buClr>
                <a:srgbClr val="00467F"/>
              </a:buClr>
              <a:buFont typeface="Wingdings 3" pitchFamily="18" charset="2"/>
              <a:buChar char=""/>
              <a:tabLst>
                <a:tab pos="177800" algn="l"/>
              </a:tabLst>
            </a:pPr>
            <a:endParaRPr lang="en-US" sz="800" dirty="0">
              <a:solidFill>
                <a:srgbClr val="4F4E50"/>
              </a:solidFill>
            </a:endParaRPr>
          </a:p>
          <a:p>
            <a:pPr marL="177800" lvl="1" indent="-114300">
              <a:spcBef>
                <a:spcPts val="600"/>
              </a:spcBef>
              <a:buClr>
                <a:srgbClr val="00467F"/>
              </a:buClr>
              <a:buFont typeface="Wingdings 3" pitchFamily="18" charset="2"/>
              <a:buChar char=""/>
              <a:tabLst>
                <a:tab pos="177800" algn="l"/>
              </a:tabLst>
            </a:pPr>
            <a:endParaRPr lang="en-US" sz="800" dirty="0">
              <a:solidFill>
                <a:srgbClr val="4F4E50"/>
              </a:solidFill>
            </a:endParaRPr>
          </a:p>
          <a:p>
            <a:pPr marL="63500" lvl="1">
              <a:spcBef>
                <a:spcPts val="600"/>
              </a:spcBef>
              <a:buClr>
                <a:srgbClr val="00467F"/>
              </a:buClr>
              <a:tabLst>
                <a:tab pos="177800" algn="l"/>
              </a:tabLst>
            </a:pPr>
            <a:endParaRPr lang="en-US" sz="800" dirty="0">
              <a:solidFill>
                <a:srgbClr val="4F4E50"/>
              </a:solidFill>
            </a:endParaRPr>
          </a:p>
        </p:txBody>
      </p:sp>
      <p:sp>
        <p:nvSpPr>
          <p:cNvPr id="85" name="Rectangle 84"/>
          <p:cNvSpPr/>
          <p:nvPr/>
        </p:nvSpPr>
        <p:spPr>
          <a:xfrm>
            <a:off x="5493683" y="2128440"/>
            <a:ext cx="3345517" cy="3293868"/>
          </a:xfrm>
          <a:prstGeom prst="rect">
            <a:avLst/>
          </a:prstGeom>
          <a:noFill/>
          <a:ln w="9525" cap="flat" cmpd="sng" algn="ctr">
            <a:solidFill>
              <a:schemeClr val="accent3"/>
            </a:solidFill>
            <a:prstDash val="soli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marL="63500" lvl="1">
              <a:spcBef>
                <a:spcPts val="600"/>
              </a:spcBef>
              <a:buClr>
                <a:srgbClr val="00467F"/>
              </a:buClr>
              <a:tabLst>
                <a:tab pos="177800" algn="l"/>
              </a:tabLst>
            </a:pPr>
            <a:endParaRPr lang="en-US" sz="800" dirty="0">
              <a:solidFill>
                <a:srgbClr val="4F4E50"/>
              </a:solidFill>
            </a:endParaRPr>
          </a:p>
        </p:txBody>
      </p:sp>
      <p:sp>
        <p:nvSpPr>
          <p:cNvPr id="88" name="Rectangle 9"/>
          <p:cNvSpPr>
            <a:spLocks noChangeArrowheads="1"/>
          </p:cNvSpPr>
          <p:nvPr/>
        </p:nvSpPr>
        <p:spPr bwMode="auto">
          <a:xfrm>
            <a:off x="308580" y="1007210"/>
            <a:ext cx="8490724" cy="784429"/>
          </a:xfrm>
          <a:prstGeom prst="rect">
            <a:avLst/>
          </a:prstGeom>
          <a:noFill/>
          <a:ln w="9525">
            <a:solidFill>
              <a:schemeClr val="accent1"/>
            </a:solidFill>
            <a:miter lim="800000"/>
            <a:headEnd/>
            <a:tailEnd/>
          </a:ln>
          <a:effectLst/>
        </p:spPr>
        <p:txBody>
          <a:bodyPr anchor="ctr"/>
          <a:lstStyle/>
          <a:p>
            <a:pPr algn="ctr"/>
            <a:endParaRPr lang="en-GB" sz="900" dirty="0">
              <a:solidFill>
                <a:srgbClr val="4F4E50"/>
              </a:solidFill>
            </a:endParaRPr>
          </a:p>
        </p:txBody>
      </p:sp>
      <p:sp>
        <p:nvSpPr>
          <p:cNvPr id="91" name="Text Box 4"/>
          <p:cNvSpPr txBox="1">
            <a:spLocks noChangeArrowheads="1"/>
          </p:cNvSpPr>
          <p:nvPr/>
        </p:nvSpPr>
        <p:spPr bwMode="auto">
          <a:xfrm>
            <a:off x="308580" y="762116"/>
            <a:ext cx="8490724" cy="246888"/>
          </a:xfrm>
          <a:prstGeom prst="rect">
            <a:avLst/>
          </a:prstGeom>
          <a:solidFill>
            <a:schemeClr val="accent1"/>
          </a:solidFill>
          <a:ln>
            <a:solidFill>
              <a:schemeClr val="accent1"/>
            </a:solidFill>
          </a:ln>
          <a:effectLst/>
        </p:spPr>
        <p:txBody>
          <a:bodyPr lIns="85963" tIns="42981" rIns="85963" bIns="42981" anchor="ctr"/>
          <a:lstStyle>
            <a:lvl1pPr defTabSz="858838" eaLnBrk="0" hangingPunct="0">
              <a:defRPr sz="800">
                <a:solidFill>
                  <a:schemeClr val="tx1"/>
                </a:solidFill>
                <a:latin typeface="Arial" charset="0"/>
                <a:cs typeface="Arial" charset="0"/>
              </a:defRPr>
            </a:lvl1pPr>
            <a:lvl2pPr marL="742950" indent="-285750" defTabSz="858838" eaLnBrk="0" hangingPunct="0">
              <a:defRPr sz="800">
                <a:solidFill>
                  <a:schemeClr val="tx1"/>
                </a:solidFill>
                <a:latin typeface="Arial" charset="0"/>
                <a:cs typeface="Arial" charset="0"/>
              </a:defRPr>
            </a:lvl2pPr>
            <a:lvl3pPr marL="1143000" indent="-228600" defTabSz="858838" eaLnBrk="0" hangingPunct="0">
              <a:defRPr sz="800">
                <a:solidFill>
                  <a:schemeClr val="tx1"/>
                </a:solidFill>
                <a:latin typeface="Arial" charset="0"/>
                <a:cs typeface="Arial" charset="0"/>
              </a:defRPr>
            </a:lvl3pPr>
            <a:lvl4pPr marL="1600200" indent="-228600" defTabSz="858838" eaLnBrk="0" hangingPunct="0">
              <a:defRPr sz="800">
                <a:solidFill>
                  <a:schemeClr val="tx1"/>
                </a:solidFill>
                <a:latin typeface="Arial" charset="0"/>
                <a:cs typeface="Arial" charset="0"/>
              </a:defRPr>
            </a:lvl4pPr>
            <a:lvl5pPr marL="2057400" indent="-228600" defTabSz="858838" eaLnBrk="0" hangingPunct="0">
              <a:defRPr sz="800">
                <a:solidFill>
                  <a:schemeClr val="tx1"/>
                </a:solidFill>
                <a:latin typeface="Arial" charset="0"/>
                <a:cs typeface="Arial" charset="0"/>
              </a:defRPr>
            </a:lvl5pPr>
            <a:lvl6pPr marL="2514600" indent="-228600" defTabSz="858838" eaLnBrk="0" fontAlgn="base" hangingPunct="0">
              <a:spcBef>
                <a:spcPct val="0"/>
              </a:spcBef>
              <a:spcAft>
                <a:spcPct val="0"/>
              </a:spcAft>
              <a:defRPr sz="800">
                <a:solidFill>
                  <a:schemeClr val="tx1"/>
                </a:solidFill>
                <a:latin typeface="Arial" charset="0"/>
                <a:cs typeface="Arial" charset="0"/>
              </a:defRPr>
            </a:lvl6pPr>
            <a:lvl7pPr marL="2971800" indent="-228600" defTabSz="858838" eaLnBrk="0" fontAlgn="base" hangingPunct="0">
              <a:spcBef>
                <a:spcPct val="0"/>
              </a:spcBef>
              <a:spcAft>
                <a:spcPct val="0"/>
              </a:spcAft>
              <a:defRPr sz="800">
                <a:solidFill>
                  <a:schemeClr val="tx1"/>
                </a:solidFill>
                <a:latin typeface="Arial" charset="0"/>
                <a:cs typeface="Arial" charset="0"/>
              </a:defRPr>
            </a:lvl7pPr>
            <a:lvl8pPr marL="3429000" indent="-228600" defTabSz="858838" eaLnBrk="0" fontAlgn="base" hangingPunct="0">
              <a:spcBef>
                <a:spcPct val="0"/>
              </a:spcBef>
              <a:spcAft>
                <a:spcPct val="0"/>
              </a:spcAft>
              <a:defRPr sz="800">
                <a:solidFill>
                  <a:schemeClr val="tx1"/>
                </a:solidFill>
                <a:latin typeface="Arial" charset="0"/>
                <a:cs typeface="Arial" charset="0"/>
              </a:defRPr>
            </a:lvl8pPr>
            <a:lvl9pPr marL="3886200" indent="-228600" defTabSz="858838" eaLnBrk="0" fontAlgn="base" hangingPunct="0">
              <a:spcBef>
                <a:spcPct val="0"/>
              </a:spcBef>
              <a:spcAft>
                <a:spcPct val="0"/>
              </a:spcAft>
              <a:defRPr sz="800">
                <a:solidFill>
                  <a:schemeClr val="tx1"/>
                </a:solidFill>
                <a:latin typeface="Arial" charset="0"/>
                <a:cs typeface="Arial" charset="0"/>
              </a:defRPr>
            </a:lvl9pPr>
          </a:lstStyle>
          <a:p>
            <a:pPr algn="ctr" eaLnBrk="1" hangingPunct="1">
              <a:spcBef>
                <a:spcPct val="50000"/>
              </a:spcBef>
            </a:pPr>
            <a:r>
              <a:rPr lang="en-US" sz="1100" b="1" dirty="0">
                <a:solidFill>
                  <a:srgbClr val="FFFFFF"/>
                </a:solidFill>
              </a:rPr>
              <a:t>BlackRock’s Model Portfolio Solutions (MPS) Team </a:t>
            </a:r>
            <a:endParaRPr lang="en-US" sz="1100" dirty="0">
              <a:solidFill>
                <a:srgbClr val="FFFFFF"/>
              </a:solidFill>
            </a:endParaRPr>
          </a:p>
        </p:txBody>
      </p:sp>
      <p:sp>
        <p:nvSpPr>
          <p:cNvPr id="95" name="TextBox 94"/>
          <p:cNvSpPr txBox="1"/>
          <p:nvPr/>
        </p:nvSpPr>
        <p:spPr>
          <a:xfrm>
            <a:off x="312670" y="6264792"/>
            <a:ext cx="4748412" cy="200055"/>
          </a:xfrm>
          <a:prstGeom prst="rect">
            <a:avLst/>
          </a:prstGeom>
          <a:noFill/>
        </p:spPr>
        <p:txBody>
          <a:bodyPr wrap="square" rtlCol="0">
            <a:spAutoFit/>
          </a:bodyPr>
          <a:lstStyle/>
          <a:p>
            <a:pPr>
              <a:buClr>
                <a:schemeClr val="tx2"/>
              </a:buClr>
            </a:pPr>
            <a:r>
              <a:rPr lang="en-US" sz="700" dirty="0">
                <a:solidFill>
                  <a:schemeClr val="tx2"/>
                </a:solidFill>
              </a:rPr>
              <a:t>* As of 31 December 2017. Subject to change. </a:t>
            </a:r>
          </a:p>
        </p:txBody>
      </p:sp>
      <p:sp>
        <p:nvSpPr>
          <p:cNvPr id="5" name="Footer Placeholder 4"/>
          <p:cNvSpPr>
            <a:spLocks noGrp="1"/>
          </p:cNvSpPr>
          <p:nvPr>
            <p:ph type="ftr" sz="quarter" idx="14"/>
          </p:nvPr>
        </p:nvSpPr>
        <p:spPr/>
        <p:txBody>
          <a:bodyPr/>
          <a:lstStyle/>
          <a:p>
            <a:r>
              <a:rPr lang="en-US"/>
              <a:t>FOR FINANCIAL PROFESSIONAL USE ONLY - PROPRIETARY AND CONFIDENTIAL</a:t>
            </a:r>
          </a:p>
        </p:txBody>
      </p:sp>
      <p:sp>
        <p:nvSpPr>
          <p:cNvPr id="2058" name="TextBox 2057"/>
          <p:cNvSpPr txBox="1"/>
          <p:nvPr/>
        </p:nvSpPr>
        <p:spPr>
          <a:xfrm>
            <a:off x="0" y="0"/>
            <a:ext cx="0" cy="0"/>
          </a:xfrm>
          <a:prstGeom prst="rect">
            <a:avLst/>
          </a:prstGeom>
        </p:spPr>
        <p:txBody>
          <a:bodyPr rtlCol="0" anchor="t">
            <a:noAutofit/>
          </a:bodyPr>
          <a:lstStyle/>
          <a:p>
            <a:pPr algn="l"/>
            <a:endParaRPr lang="en-US" sz="1100"/>
          </a:p>
          <a:p>
            <a:r>
              <a:rPr lang="en-US" sz="100"/>
              <a:t>ADMASTER-STAMP!ICR0218U-416799-1330093</a:t>
            </a:r>
          </a:p>
        </p:txBody>
      </p:sp>
      <p:sp>
        <p:nvSpPr>
          <p:cNvPr id="2059" name="TextBox 2058"/>
          <p:cNvSpPr txBox="1"/>
          <p:nvPr/>
        </p:nvSpPr>
        <p:spPr>
          <a:xfrm>
            <a:off x="7315200" y="6527800"/>
            <a:ext cx="3810000" cy="132382"/>
          </a:xfrm>
          <a:prstGeom prst="rect">
            <a:avLst/>
          </a:prstGeom>
        </p:spPr>
        <p:txBody>
          <a:bodyPr lIns="0" tIns="0" rIns="0" bIns="0" rtlCol="0" anchor="t" anchorCtr="0">
            <a:noAutofit/>
          </a:bodyPr>
          <a:lstStyle/>
          <a:p>
            <a:pPr algn="l"/>
            <a:r>
              <a:rPr lang="en-US" sz="800" b="0" i="0">
                <a:solidFill>
                  <a:srgbClr val="4F4E50"/>
                </a:solidFill>
                <a:latin typeface="Times New Roman"/>
              </a:rPr>
              <a:t>ICR0218U-416799-1330093</a:t>
            </a:r>
            <a:endParaRPr lang="en-US" sz="1100"/>
          </a:p>
        </p:txBody>
      </p:sp>
    </p:spTree>
    <p:extLst>
      <p:ext uri="{BB962C8B-B14F-4D97-AF65-F5344CB8AC3E}">
        <p14:creationId xmlns:p14="http://schemas.microsoft.com/office/powerpoint/2010/main" val="384558387"/>
      </p:ext>
    </p:extLst>
  </p:cSld>
  <p:clrMapOvr>
    <a:masterClrMapping/>
  </p:clrMapOvr>
</p:sld>
</file>

<file path=ppt/theme/theme1.xml><?xml version="1.0" encoding="utf-8"?>
<a:theme xmlns:a="http://schemas.openxmlformats.org/drawingml/2006/main" name="Updated Default PPT Template">
  <a:themeElements>
    <a:clrScheme name="BLK 2016">
      <a:dk1>
        <a:srgbClr val="000000"/>
      </a:dk1>
      <a:lt1>
        <a:srgbClr val="FFFFFF"/>
      </a:lt1>
      <a:dk2>
        <a:srgbClr val="4F4E50"/>
      </a:dk2>
      <a:lt2>
        <a:srgbClr val="FFFFFF"/>
      </a:lt2>
      <a:accent1>
        <a:srgbClr val="003594"/>
      </a:accent1>
      <a:accent2>
        <a:srgbClr val="82BC00"/>
      </a:accent2>
      <a:accent3>
        <a:srgbClr val="27AFAF"/>
      </a:accent3>
      <a:accent4>
        <a:srgbClr val="F8971D"/>
      </a:accent4>
      <a:accent5>
        <a:srgbClr val="13B5EA"/>
      </a:accent5>
      <a:accent6>
        <a:srgbClr val="6C207E"/>
      </a:accent6>
      <a:hlink>
        <a:srgbClr val="003594"/>
      </a:hlink>
      <a:folHlink>
        <a:srgbClr val="82BC00"/>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ap="flat" cmpd="sng" algn="ctr">
          <a:noFill/>
          <a:prstDash val="solid"/>
        </a:ln>
        <a:effectLst/>
      </a:spPr>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defPPr algn="ctr">
          <a:buClr>
            <a:schemeClr val="tx2"/>
          </a:buClr>
          <a:buSzPct val="110000"/>
          <a:defRPr sz="1000" b="1" kern="0">
            <a:solidFill>
              <a:schemeClr val="tx2"/>
            </a:solidFill>
          </a:defRPr>
        </a:defPPr>
      </a:lstStyle>
    </a:spDef>
    <a:lnDef>
      <a:spPr>
        <a:ln>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64592" indent="-164592">
          <a:buClr>
            <a:schemeClr val="tx2"/>
          </a:buClr>
          <a:buSzPct val="110000"/>
          <a:buFont typeface="Arial" panose="020B0604020202020204" pitchFamily="34" charset="0"/>
          <a:buChar char="•"/>
          <a:defRPr sz="1200">
            <a:solidFill>
              <a:schemeClr val="tx2"/>
            </a:solidFill>
          </a:defRPr>
        </a:defPPr>
      </a:lstStyle>
    </a:txDef>
  </a:objectDefaults>
  <a:extraClrSchemeLst/>
  <a:custClrLst>
    <a:custClr name="blank">
      <a:srgbClr val="FFFFFF"/>
    </a:custClr>
    <a:custClr name="blank">
      <a:srgbClr val="FFFFFF"/>
    </a:custClr>
    <a:custClr name="blank">
      <a:srgbClr val="FFFFFF"/>
    </a:custClr>
    <a:custClr name="G1">
      <a:srgbClr val="7F7F7F"/>
    </a:custClr>
    <a:custClr name="661-TINT1">
      <a:srgbClr val="6686BF"/>
    </a:custClr>
    <a:custClr name="376-TINT1">
      <a:srgbClr val="B4D766"/>
    </a:custClr>
    <a:custClr name="7466-TINT1">
      <a:srgbClr val="7DCFCF"/>
    </a:custClr>
    <a:custClr name="144-TINT1">
      <a:srgbClr val="FBC177"/>
    </a:custClr>
    <a:custClr name="298-TINT1">
      <a:srgbClr val="71D3F2"/>
    </a:custClr>
    <a:custClr name="2613-TINT1">
      <a:srgbClr val="A779B2"/>
    </a:custClr>
    <a:custClr name="blank">
      <a:srgbClr val="FFFFFF"/>
    </a:custClr>
    <a:custClr name="blank">
      <a:srgbClr val="FFFFFF"/>
    </a:custClr>
    <a:custClr name="blank">
      <a:srgbClr val="FFFFFF"/>
    </a:custClr>
    <a:custClr name="G2">
      <a:srgbClr val="D9D9D9"/>
    </a:custClr>
    <a:custClr name="661-TINT2">
      <a:srgbClr val="CCD7EA"/>
    </a:custClr>
    <a:custClr name="376-TINT2">
      <a:srgbClr val="E6F2CC"/>
    </a:custClr>
    <a:custClr name="7466-TINT2">
      <a:srgbClr val="D4EFEF"/>
    </a:custClr>
    <a:custClr name="144-TINT2">
      <a:srgbClr val="FEEAD2"/>
    </a:custClr>
    <a:custClr name="298-TINT2">
      <a:srgbClr val="D0F0FB"/>
    </a:custClr>
    <a:custClr name="2613-TINT2">
      <a:srgbClr val="E2D2E5"/>
    </a:custClr>
    <a:custClr name="BLK8-1797">
      <a:srgbClr val="E31B23"/>
    </a:custClr>
    <a:custClr name="IS7-233">
      <a:srgbClr val="C50084"/>
    </a:custClr>
    <a:custClr name="300">
      <a:srgbClr val="0079C1"/>
    </a:custClr>
    <a:custClr name="355">
      <a:srgbClr val="00A94F"/>
    </a:custClr>
    <a:custClr name="3135">
      <a:srgbClr val="117C8E"/>
    </a:custClr>
    <a:custClr name="654">
      <a:srgbClr val="002C5F"/>
    </a:custClr>
    <a:custClr name="115">
      <a:srgbClr val="FCD015"/>
    </a:custClr>
    <a:custClr name="342">
      <a:srgbClr val="006F51"/>
    </a:custClr>
  </a:custClrLst>
  <a:extLst>
    <a:ext uri="{05A4C25C-085E-4340-85A3-A5531E510DB2}">
      <thm15:themeFamily xmlns:thm15="http://schemas.microsoft.com/office/thememl/2012/main" name="blank.potx" id="{3AFADAE7-C05A-49C9-A16C-6F7885471837}" vid="{28DDF0DB-5798-44B5-8B9A-FBC085133859}"/>
    </a:ext>
  </a:extLst>
</a:theme>
</file>

<file path=ppt/theme/theme2.xml><?xml version="1.0" encoding="utf-8"?>
<a:theme xmlns:a="http://schemas.openxmlformats.org/drawingml/2006/main" name="Office Theme">
  <a:themeElements>
    <a:clrScheme name="BLK 2016">
      <a:dk1>
        <a:srgbClr val="000000"/>
      </a:dk1>
      <a:lt1>
        <a:srgbClr val="FFFFFF"/>
      </a:lt1>
      <a:dk2>
        <a:srgbClr val="4F4E50"/>
      </a:dk2>
      <a:lt2>
        <a:srgbClr val="FFFFFF"/>
      </a:lt2>
      <a:accent1>
        <a:srgbClr val="003594"/>
      </a:accent1>
      <a:accent2>
        <a:srgbClr val="82BC00"/>
      </a:accent2>
      <a:accent3>
        <a:srgbClr val="27AFAF"/>
      </a:accent3>
      <a:accent4>
        <a:srgbClr val="F8971D"/>
      </a:accent4>
      <a:accent5>
        <a:srgbClr val="13B5EA"/>
      </a:accent5>
      <a:accent6>
        <a:srgbClr val="6C207E"/>
      </a:accent6>
      <a:hlink>
        <a:srgbClr val="003594"/>
      </a:hlink>
      <a:folHlink>
        <a:srgbClr val="82BC00"/>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ap="flat" cmpd="sng" algn="ctr">
          <a:noFill/>
          <a:prstDash val="solid"/>
        </a:ln>
        <a:effectLst/>
      </a:spPr>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defPPr algn="ctr">
          <a:buClr>
            <a:schemeClr val="tx2"/>
          </a:buClr>
          <a:buSzPct val="110000"/>
          <a:defRPr sz="1000" b="1" kern="0">
            <a:solidFill>
              <a:schemeClr val="tx2"/>
            </a:solidFill>
          </a:defRPr>
        </a:defPPr>
      </a:lstStyle>
    </a:spDef>
    <a:lnDef>
      <a:spPr>
        <a:ln>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64592" indent="-164592">
          <a:buClr>
            <a:schemeClr val="tx2"/>
          </a:buClr>
          <a:buSzPct val="110000"/>
          <a:buFont typeface="Arial" panose="020B0604020202020204" pitchFamily="34" charset="0"/>
          <a:buChar char="•"/>
          <a:defRPr sz="1200">
            <a:solidFill>
              <a:schemeClr val="tx2"/>
            </a:solidFill>
          </a:defRPr>
        </a:defPPr>
      </a:lstStyle>
    </a:txDef>
  </a:objectDefaults>
  <a:extraClrSchemeLst/>
  <a:custClrLst>
    <a:custClr name="blank">
      <a:srgbClr val="FFFFFF"/>
    </a:custClr>
    <a:custClr name="blank">
      <a:srgbClr val="FFFFFF"/>
    </a:custClr>
    <a:custClr name="blank">
      <a:srgbClr val="FFFFFF"/>
    </a:custClr>
    <a:custClr name="G1">
      <a:srgbClr val="7F7F7F"/>
    </a:custClr>
    <a:custClr name="661-TINT1">
      <a:srgbClr val="6686BF"/>
    </a:custClr>
    <a:custClr name="376-TINT1">
      <a:srgbClr val="B4D766"/>
    </a:custClr>
    <a:custClr name="7466-TINT1">
      <a:srgbClr val="7DCFCF"/>
    </a:custClr>
    <a:custClr name="144-TINT1">
      <a:srgbClr val="FBC177"/>
    </a:custClr>
    <a:custClr name="298-TINT1">
      <a:srgbClr val="71D3F2"/>
    </a:custClr>
    <a:custClr name="2613-TINT1">
      <a:srgbClr val="A779B2"/>
    </a:custClr>
    <a:custClr name="blank">
      <a:srgbClr val="FFFFFF"/>
    </a:custClr>
    <a:custClr name="blank">
      <a:srgbClr val="FFFFFF"/>
    </a:custClr>
    <a:custClr name="blank">
      <a:srgbClr val="FFFFFF"/>
    </a:custClr>
    <a:custClr name="G2">
      <a:srgbClr val="D9D9D9"/>
    </a:custClr>
    <a:custClr name="661-TINT2">
      <a:srgbClr val="CCD7EA"/>
    </a:custClr>
    <a:custClr name="376-TINT2">
      <a:srgbClr val="E6F2CC"/>
    </a:custClr>
    <a:custClr name="7466-TINT2">
      <a:srgbClr val="D4EFEF"/>
    </a:custClr>
    <a:custClr name="144-TINT2">
      <a:srgbClr val="FEEAD2"/>
    </a:custClr>
    <a:custClr name="298-TINT2">
      <a:srgbClr val="D0F0FB"/>
    </a:custClr>
    <a:custClr name="2613-TINT2">
      <a:srgbClr val="E2D2E5"/>
    </a:custClr>
    <a:custClr name="BLK8-1797">
      <a:srgbClr val="E31B23"/>
    </a:custClr>
    <a:custClr name="IS7-233">
      <a:srgbClr val="C50084"/>
    </a:custClr>
    <a:custClr name="300">
      <a:srgbClr val="0079C1"/>
    </a:custClr>
    <a:custClr name="355">
      <a:srgbClr val="00A94F"/>
    </a:custClr>
    <a:custClr name="3135">
      <a:srgbClr val="117C8E"/>
    </a:custClr>
    <a:custClr name="654">
      <a:srgbClr val="002C5F"/>
    </a:custClr>
    <a:custClr name="115">
      <a:srgbClr val="FCD015"/>
    </a:custClr>
    <a:custClr name="342">
      <a:srgbClr val="006F51"/>
    </a:custClr>
  </a:custClrLst>
</a:theme>
</file>

<file path=ppt/theme/theme3.xml><?xml version="1.0" encoding="utf-8"?>
<a:theme xmlns:a="http://schemas.openxmlformats.org/drawingml/2006/main" name="Office Theme">
  <a:themeElements>
    <a:clrScheme name="BLK 2016">
      <a:dk1>
        <a:srgbClr val="000000"/>
      </a:dk1>
      <a:lt1>
        <a:srgbClr val="FFFFFF"/>
      </a:lt1>
      <a:dk2>
        <a:srgbClr val="4F4E50"/>
      </a:dk2>
      <a:lt2>
        <a:srgbClr val="FFFFFF"/>
      </a:lt2>
      <a:accent1>
        <a:srgbClr val="003594"/>
      </a:accent1>
      <a:accent2>
        <a:srgbClr val="82BC00"/>
      </a:accent2>
      <a:accent3>
        <a:srgbClr val="27AFAF"/>
      </a:accent3>
      <a:accent4>
        <a:srgbClr val="F8971D"/>
      </a:accent4>
      <a:accent5>
        <a:srgbClr val="13B5EA"/>
      </a:accent5>
      <a:accent6>
        <a:srgbClr val="6C207E"/>
      </a:accent6>
      <a:hlink>
        <a:srgbClr val="003594"/>
      </a:hlink>
      <a:folHlink>
        <a:srgbClr val="82BC00"/>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ap="flat" cmpd="sng" algn="ctr">
          <a:noFill/>
          <a:prstDash val="solid"/>
        </a:ln>
        <a:effectLst/>
      </a:spPr>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defPPr algn="ctr">
          <a:buClr>
            <a:schemeClr val="tx2"/>
          </a:buClr>
          <a:buSzPct val="110000"/>
          <a:defRPr sz="1000" b="1" kern="0">
            <a:solidFill>
              <a:schemeClr val="tx2"/>
            </a:solidFill>
          </a:defRPr>
        </a:defPPr>
      </a:lstStyle>
    </a:spDef>
    <a:lnDef>
      <a:spPr>
        <a:ln>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64592" indent="-164592">
          <a:buClr>
            <a:schemeClr val="tx2"/>
          </a:buClr>
          <a:buSzPct val="110000"/>
          <a:buFont typeface="Arial" panose="020B0604020202020204" pitchFamily="34" charset="0"/>
          <a:buChar char="•"/>
          <a:defRPr sz="1200">
            <a:solidFill>
              <a:schemeClr val="tx2"/>
            </a:solidFill>
          </a:defRPr>
        </a:defPPr>
      </a:lstStyle>
    </a:txDef>
  </a:objectDefaults>
  <a:extraClrSchemeLst/>
  <a:custClrLst>
    <a:custClr name="blank">
      <a:srgbClr val="FFFFFF"/>
    </a:custClr>
    <a:custClr name="blank">
      <a:srgbClr val="FFFFFF"/>
    </a:custClr>
    <a:custClr name="blank">
      <a:srgbClr val="FFFFFF"/>
    </a:custClr>
    <a:custClr name="G1">
      <a:srgbClr val="7F7F7F"/>
    </a:custClr>
    <a:custClr name="661-TINT1">
      <a:srgbClr val="6686BF"/>
    </a:custClr>
    <a:custClr name="376-TINT1">
      <a:srgbClr val="B4D766"/>
    </a:custClr>
    <a:custClr name="7466-TINT1">
      <a:srgbClr val="7DCFCF"/>
    </a:custClr>
    <a:custClr name="144-TINT1">
      <a:srgbClr val="FBC177"/>
    </a:custClr>
    <a:custClr name="298-TINT1">
      <a:srgbClr val="71D3F2"/>
    </a:custClr>
    <a:custClr name="2613-TINT1">
      <a:srgbClr val="A779B2"/>
    </a:custClr>
    <a:custClr name="blank">
      <a:srgbClr val="FFFFFF"/>
    </a:custClr>
    <a:custClr name="blank">
      <a:srgbClr val="FFFFFF"/>
    </a:custClr>
    <a:custClr name="blank">
      <a:srgbClr val="FFFFFF"/>
    </a:custClr>
    <a:custClr name="G2">
      <a:srgbClr val="D9D9D9"/>
    </a:custClr>
    <a:custClr name="661-TINT2">
      <a:srgbClr val="CCD7EA"/>
    </a:custClr>
    <a:custClr name="376-TINT2">
      <a:srgbClr val="E6F2CC"/>
    </a:custClr>
    <a:custClr name="7466-TINT2">
      <a:srgbClr val="D4EFEF"/>
    </a:custClr>
    <a:custClr name="144-TINT2">
      <a:srgbClr val="FEEAD2"/>
    </a:custClr>
    <a:custClr name="298-TINT2">
      <a:srgbClr val="D0F0FB"/>
    </a:custClr>
    <a:custClr name="2613-TINT2">
      <a:srgbClr val="E2D2E5"/>
    </a:custClr>
    <a:custClr name="BLK8-1797">
      <a:srgbClr val="E31B23"/>
    </a:custClr>
    <a:custClr name="IS7-233">
      <a:srgbClr val="C50084"/>
    </a:custClr>
    <a:custClr name="300">
      <a:srgbClr val="0079C1"/>
    </a:custClr>
    <a:custClr name="355">
      <a:srgbClr val="00A94F"/>
    </a:custClr>
    <a:custClr name="3135">
      <a:srgbClr val="117C8E"/>
    </a:custClr>
    <a:custClr name="654">
      <a:srgbClr val="002C5F"/>
    </a:custClr>
    <a:custClr name="115">
      <a:srgbClr val="FCD015"/>
    </a:custClr>
    <a:custClr name="342">
      <a:srgbClr val="006F51"/>
    </a:custClr>
  </a:custClr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019E4F09F70E409C95667C3914349F" ma:contentTypeVersion="" ma:contentTypeDescription="Create a new document." ma:contentTypeScope="" ma:versionID="e0be963e9d0914c0c2c028663ad33354">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47786F-6AED-471A-9C61-A669A3DD6BD3}">
  <ds:schemaRefs>
    <ds:schemaRef ds:uri="http://schemas.microsoft.com/sharepoint/v3/contenttype/forms"/>
  </ds:schemaRefs>
</ds:datastoreItem>
</file>

<file path=customXml/itemProps2.xml><?xml version="1.0" encoding="utf-8"?>
<ds:datastoreItem xmlns:ds="http://schemas.openxmlformats.org/officeDocument/2006/customXml" ds:itemID="{F08DEADD-62A5-4809-A0F5-9408BA6C56D1}">
  <ds:schemaRefs>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purl.org/dc/elements/1.1/"/>
    <ds:schemaRef ds:uri="http://purl.org/dc/dcmitype/"/>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0D03EBAC-CBAD-4515-9C08-5D6F0D640A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7622</TotalTime>
  <Words>6777</Words>
  <Application>Microsoft Office PowerPoint</Application>
  <PresentationFormat>On-screen Show (4:3)</PresentationFormat>
  <Paragraphs>1421</Paragraphs>
  <Slides>35</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Batang</vt:lpstr>
      <vt:lpstr>ＭＳ Ｐゴシック</vt:lpstr>
      <vt:lpstr>Arial</vt:lpstr>
      <vt:lpstr>Arial Narrow</vt:lpstr>
      <vt:lpstr>Calibri</vt:lpstr>
      <vt:lpstr>Tahoma</vt:lpstr>
      <vt:lpstr>Times New Roman</vt:lpstr>
      <vt:lpstr>Webdings</vt:lpstr>
      <vt:lpstr>Wingdings</vt:lpstr>
      <vt:lpstr>Wingdings 3</vt:lpstr>
      <vt:lpstr>Updated Default PPT Template</vt:lpstr>
      <vt:lpstr>BlackRock Model Portfolios</vt:lpstr>
      <vt:lpstr>Disclaimer</vt:lpstr>
      <vt:lpstr>Today’s Challenges of Investing</vt:lpstr>
      <vt:lpstr>The advisor’s challenge  So much to do, so few hours in a day</vt:lpstr>
      <vt:lpstr>The investor’s challenge Riskier than realized</vt:lpstr>
      <vt:lpstr>The solution Our model portfolio investment philosophy</vt:lpstr>
      <vt:lpstr>Overview of BlackRock’s Model Portfolios</vt:lpstr>
      <vt:lpstr>BlackRock Model Portfolios Our value proposition</vt:lpstr>
      <vt:lpstr>BlackRock Model Portfolio Solutions Our team</vt:lpstr>
      <vt:lpstr>BlackRock Model Portfolios Menu</vt:lpstr>
      <vt:lpstr>BlackRock Model Portfolios Our investment process</vt:lpstr>
      <vt:lpstr>         Build a better benchmark Introducing the Strategic Benchmark</vt:lpstr>
      <vt:lpstr>         Determine the risk budget for tactical tilts Getting the most bang for our buck</vt:lpstr>
      <vt:lpstr>         Invest in the most appropriate vehicle Key considerations</vt:lpstr>
      <vt:lpstr>         Monitor downside  Built on sophisticated Aladdin® technology</vt:lpstr>
      <vt:lpstr>Flexibility in practice Target Allocation 60/40 ETF Historical Allocation Changes</vt:lpstr>
      <vt:lpstr>Model Portfolio Solutions - Global Asset Class Views</vt:lpstr>
      <vt:lpstr>Performance Highlights as of December 31, 2017</vt:lpstr>
      <vt:lpstr>Ongoing product and market intelligence support</vt:lpstr>
      <vt:lpstr>Using model portfolios in your advisory practice</vt:lpstr>
      <vt:lpstr>Investment Process Supporting Concepts</vt:lpstr>
      <vt:lpstr>Long-run risk premiums</vt:lpstr>
      <vt:lpstr>The fixed income allocation shouldn’t be fixed</vt:lpstr>
      <vt:lpstr>Hedging currency exposure may reduce volatility without sacrificing objective</vt:lpstr>
      <vt:lpstr>Keep a “hand on the wheel” Machine processes data, while man interprets it</vt:lpstr>
      <vt:lpstr>Portfolio Performance</vt:lpstr>
      <vt:lpstr>Target Allocation ETF Model Portfolio Performance as of December 31, 2017</vt:lpstr>
      <vt:lpstr>Target Allocation MF/ETF Model Portfolio Performance as of December 31, 2017</vt:lpstr>
      <vt:lpstr>Target Allocation ESG Model Portfolio Performance as of December 31, 2017</vt:lpstr>
      <vt:lpstr>Target Income Model Portfolio Performance as of December 31, 2017</vt:lpstr>
      <vt:lpstr>Important Notes and Disclosures</vt:lpstr>
      <vt:lpstr>Standardized Performance as of 12/31/2017 For All Holdings in the Model Portfolios</vt:lpstr>
      <vt:lpstr>Standardized Performance as of 12/31/2017 For All Holdings in the Model Portfolios</vt:lpstr>
      <vt:lpstr>Important Notes</vt:lpstr>
      <vt:lpstr>Important Notes, cont.</vt:lpstr>
    </vt:vector>
  </TitlesOfParts>
  <Company>BlackRock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BlackRock Research Model Portfolios</dc:title>
  <dc:creator>Smith, Kyle</dc:creator>
  <cp:lastModifiedBy>Wood, Thomas</cp:lastModifiedBy>
  <cp:revision>360</cp:revision>
  <cp:lastPrinted>2017-04-21T19:51:10Z</cp:lastPrinted>
  <dcterms:created xsi:type="dcterms:W3CDTF">2017-01-08T03:41:51Z</dcterms:created>
  <dcterms:modified xsi:type="dcterms:W3CDTF">2018-02-05T21:37:37Z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0x010100BD019E4F09F70E409C95667C3914349F</vt:lpwstr>
  </property>
</Properties>
</file>